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48"/>
  </p:notesMasterIdLst>
  <p:sldIdLst>
    <p:sldId id="643" r:id="rId2"/>
    <p:sldId id="629" r:id="rId3"/>
    <p:sldId id="644" r:id="rId4"/>
    <p:sldId id="653" r:id="rId5"/>
    <p:sldId id="654" r:id="rId6"/>
    <p:sldId id="649" r:id="rId7"/>
    <p:sldId id="389" r:id="rId8"/>
    <p:sldId id="431" r:id="rId9"/>
    <p:sldId id="391" r:id="rId10"/>
    <p:sldId id="376" r:id="rId11"/>
    <p:sldId id="392" r:id="rId12"/>
    <p:sldId id="558" r:id="rId13"/>
    <p:sldId id="536" r:id="rId14"/>
    <p:sldId id="560" r:id="rId15"/>
    <p:sldId id="551" r:id="rId16"/>
    <p:sldId id="557" r:id="rId17"/>
    <p:sldId id="393" r:id="rId18"/>
    <p:sldId id="427" r:id="rId19"/>
    <p:sldId id="640" r:id="rId20"/>
    <p:sldId id="589" r:id="rId21"/>
    <p:sldId id="591" r:id="rId22"/>
    <p:sldId id="651" r:id="rId23"/>
    <p:sldId id="645" r:id="rId24"/>
    <p:sldId id="646" r:id="rId25"/>
    <p:sldId id="595" r:id="rId26"/>
    <p:sldId id="596" r:id="rId27"/>
    <p:sldId id="597" r:id="rId28"/>
    <p:sldId id="598" r:id="rId29"/>
    <p:sldId id="599" r:id="rId30"/>
    <p:sldId id="600" r:id="rId31"/>
    <p:sldId id="601" r:id="rId32"/>
    <p:sldId id="602" r:id="rId33"/>
    <p:sldId id="603" r:id="rId34"/>
    <p:sldId id="604" r:id="rId35"/>
    <p:sldId id="605" r:id="rId36"/>
    <p:sldId id="606" r:id="rId37"/>
    <p:sldId id="607" r:id="rId38"/>
    <p:sldId id="608" r:id="rId39"/>
    <p:sldId id="647" r:id="rId40"/>
    <p:sldId id="652" r:id="rId41"/>
    <p:sldId id="625" r:id="rId42"/>
    <p:sldId id="648" r:id="rId43"/>
    <p:sldId id="650" r:id="rId44"/>
    <p:sldId id="636" r:id="rId45"/>
    <p:sldId id="641" r:id="rId46"/>
    <p:sldId id="627" r:id="rId47"/>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9966FF"/>
    <a:srgbClr val="6666FF"/>
    <a:srgbClr val="FF0000"/>
    <a:srgbClr val="FF0066"/>
    <a:srgbClr val="FFFF99"/>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3" autoAdjust="0"/>
    <p:restoredTop sz="79715" autoAdjust="0"/>
  </p:normalViewPr>
  <p:slideViewPr>
    <p:cSldViewPr>
      <p:cViewPr>
        <p:scale>
          <a:sx n="57" d="100"/>
          <a:sy n="57" d="100"/>
        </p:scale>
        <p:origin x="-84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90"/>
    </p:cViewPr>
  </p:sorterViewPr>
  <p:notesViewPr>
    <p:cSldViewPr>
      <p:cViewPr varScale="1">
        <p:scale>
          <a:sx n="59" d="100"/>
          <a:sy n="59" d="100"/>
        </p:scale>
        <p:origin x="-165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06/relationships/legacyDocTextInfo" Target="legacyDocTextInfo.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92163"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570D488-E4CE-4690-AF00-3569B5970F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5FC7A96-DAD7-4238-8253-7A25CBB4F05E}" type="slidenum">
              <a:rPr lang="en-US"/>
              <a:pPr/>
              <a:t>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66EF5F2-69F5-4D45-999C-C733A1141C83}" type="slidenum">
              <a:rPr lang="en-US" smtClean="0"/>
              <a:pPr/>
              <a:t>14</a:t>
            </a:fld>
            <a:endParaRPr lang="en-US" smtClean="0"/>
          </a:p>
        </p:txBody>
      </p:sp>
      <p:sp>
        <p:nvSpPr>
          <p:cNvPr id="107523" name="Rectangle 2"/>
          <p:cNvSpPr>
            <a:spLocks noGrp="1" noRot="1" noChangeAspect="1" noChangeArrowheads="1" noTextEdit="1"/>
          </p:cNvSpPr>
          <p:nvPr>
            <p:ph type="sldImg"/>
          </p:nvPr>
        </p:nvSpPr>
        <p:spPr>
          <a:xfrm>
            <a:off x="1981200" y="838200"/>
            <a:ext cx="2133600" cy="1600200"/>
          </a:xfrm>
          <a:ln/>
        </p:spPr>
      </p:sp>
      <p:sp>
        <p:nvSpPr>
          <p:cNvPr id="107524"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51685AF-C4ED-4BB5-ABD4-4D04E69D200C}" type="slidenum">
              <a:rPr lang="en-US" smtClean="0"/>
              <a:pPr/>
              <a:t>15</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w="9525"/>
        </p:spPr>
        <p:txBody>
          <a:bodyPr/>
          <a:lstStyle/>
          <a:p>
            <a:pPr>
              <a:lnSpc>
                <a:spcPct val="80000"/>
              </a:lnSpc>
            </a:pPr>
            <a:r>
              <a:rPr lang="en-US" sz="800" smtClean="0"/>
              <a:t>Domestic trafficking resembles a shorter version of this diagram.  Usually in domestic trafficking, the girl would be a “throwaway”—not a runaway—a </a:t>
            </a:r>
            <a:r>
              <a:rPr lang="en-US" sz="800" i="1" smtClean="0"/>
              <a:t>throwaway:</a:t>
            </a:r>
            <a:r>
              <a:rPr lang="en-US" sz="800" smtClean="0"/>
              <a:t> </a:t>
            </a:r>
          </a:p>
          <a:p>
            <a:pPr>
              <a:lnSpc>
                <a:spcPct val="80000"/>
              </a:lnSpc>
            </a:pPr>
            <a:endParaRPr lang="en-US" sz="800" smtClean="0"/>
          </a:p>
          <a:p>
            <a:pPr>
              <a:lnSpc>
                <a:spcPct val="80000"/>
              </a:lnSpc>
              <a:buFontTx/>
              <a:buChar char="•"/>
            </a:pPr>
            <a:r>
              <a:rPr lang="en-US" sz="800" smtClean="0"/>
              <a:t>someone whose parents have abused her, perhaps sexually, </a:t>
            </a:r>
          </a:p>
          <a:p>
            <a:pPr>
              <a:lnSpc>
                <a:spcPct val="80000"/>
              </a:lnSpc>
              <a:buFontTx/>
              <a:buChar char="•"/>
            </a:pPr>
            <a:r>
              <a:rPr lang="en-US" sz="800" smtClean="0"/>
              <a:t>someone who might also come from a poor family, a family who rejects her, </a:t>
            </a:r>
          </a:p>
          <a:p>
            <a:pPr>
              <a:lnSpc>
                <a:spcPct val="80000"/>
              </a:lnSpc>
              <a:buFontTx/>
              <a:buChar char="•"/>
            </a:pPr>
            <a:r>
              <a:rPr lang="en-US" sz="800" smtClean="0"/>
              <a:t>someone who runs to an Atlanta homeless shelter, where she’s almost immediately approached by a sweet-talking man.  </a:t>
            </a:r>
          </a:p>
          <a:p>
            <a:pPr>
              <a:lnSpc>
                <a:spcPct val="80000"/>
              </a:lnSpc>
            </a:pPr>
            <a:endParaRPr lang="en-US" sz="800" smtClean="0"/>
          </a:p>
          <a:p>
            <a:pPr>
              <a:lnSpc>
                <a:spcPct val="80000"/>
              </a:lnSpc>
            </a:pPr>
            <a:r>
              <a:rPr lang="en-US" sz="800" smtClean="0"/>
              <a:t>Maybe he promises to be her boyfriend, promises to marry her, believes in her, says he sees something in her that nobody else has. </a:t>
            </a:r>
          </a:p>
          <a:p>
            <a:pPr>
              <a:lnSpc>
                <a:spcPct val="80000"/>
              </a:lnSpc>
            </a:pPr>
            <a:endParaRPr lang="en-US" sz="800" smtClean="0"/>
          </a:p>
          <a:p>
            <a:pPr>
              <a:lnSpc>
                <a:spcPct val="80000"/>
              </a:lnSpc>
            </a:pPr>
            <a:r>
              <a:rPr lang="en-US" sz="800" smtClean="0"/>
              <a:t>Again, like Sun Lu, this vulnerable little girl will be promised a new beginning, a new life. </a:t>
            </a:r>
          </a:p>
          <a:p>
            <a:pPr>
              <a:lnSpc>
                <a:spcPct val="80000"/>
              </a:lnSpc>
            </a:pPr>
            <a:endParaRPr lang="en-US" sz="800" smtClean="0"/>
          </a:p>
          <a:p>
            <a:pPr>
              <a:lnSpc>
                <a:spcPct val="80000"/>
              </a:lnSpc>
            </a:pPr>
            <a:r>
              <a:rPr lang="en-US" sz="800" smtClean="0"/>
              <a:t>If you are a homeless girl in Atlanta, you will be approached by a pimp within 48 hours.  This is a fact.  The pimps cluster around shelters like vultures.  And this girl, who is looking for someone to trust, and looking for self-confidence, gets drawn by traffickers into the under-ground world of sex slavery.</a:t>
            </a:r>
          </a:p>
          <a:p>
            <a:pPr>
              <a:lnSpc>
                <a:spcPct val="80000"/>
              </a:lnSpc>
            </a:pPr>
            <a:endParaRPr lang="en-US" sz="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91E3E53-8584-4028-8786-B410994396C2}" type="slidenum">
              <a:rPr lang="en-US" smtClean="0"/>
              <a:pPr/>
              <a:t>16</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w="9525"/>
        </p:spPr>
        <p:txBody>
          <a:bodyPr/>
          <a:lstStyle/>
          <a:p>
            <a:pPr>
              <a:lnSpc>
                <a:spcPct val="80000"/>
              </a:lnSpc>
            </a:pPr>
            <a:r>
              <a:rPr lang="en-US" sz="800" smtClean="0"/>
              <a:t>Domestic trafficking resembles a shorter version of this diagram.  Usually in domestic trafficking, the girl would be a “throwaway”—not a runaway—a </a:t>
            </a:r>
            <a:r>
              <a:rPr lang="en-US" sz="800" i="1" smtClean="0"/>
              <a:t>throwaway:</a:t>
            </a:r>
            <a:r>
              <a:rPr lang="en-US" sz="800" smtClean="0"/>
              <a:t> </a:t>
            </a:r>
          </a:p>
          <a:p>
            <a:pPr>
              <a:lnSpc>
                <a:spcPct val="80000"/>
              </a:lnSpc>
            </a:pPr>
            <a:endParaRPr lang="en-US" sz="800" smtClean="0"/>
          </a:p>
          <a:p>
            <a:pPr>
              <a:lnSpc>
                <a:spcPct val="80000"/>
              </a:lnSpc>
              <a:buFontTx/>
              <a:buChar char="•"/>
            </a:pPr>
            <a:r>
              <a:rPr lang="en-US" sz="800" smtClean="0"/>
              <a:t>someone whose parents have abused her, perhaps sexually, </a:t>
            </a:r>
          </a:p>
          <a:p>
            <a:pPr>
              <a:lnSpc>
                <a:spcPct val="80000"/>
              </a:lnSpc>
              <a:buFontTx/>
              <a:buChar char="•"/>
            </a:pPr>
            <a:r>
              <a:rPr lang="en-US" sz="800" smtClean="0"/>
              <a:t>someone who might also come from a poor family, a family who rejects her, </a:t>
            </a:r>
          </a:p>
          <a:p>
            <a:pPr>
              <a:lnSpc>
                <a:spcPct val="80000"/>
              </a:lnSpc>
              <a:buFontTx/>
              <a:buChar char="•"/>
            </a:pPr>
            <a:r>
              <a:rPr lang="en-US" sz="800" smtClean="0"/>
              <a:t>someone who runs to an Atlanta homeless shelter, where she’s almost immediately approached by a sweet-talking man.  </a:t>
            </a:r>
          </a:p>
          <a:p>
            <a:pPr>
              <a:lnSpc>
                <a:spcPct val="80000"/>
              </a:lnSpc>
            </a:pPr>
            <a:endParaRPr lang="en-US" sz="800" smtClean="0"/>
          </a:p>
          <a:p>
            <a:pPr>
              <a:lnSpc>
                <a:spcPct val="80000"/>
              </a:lnSpc>
            </a:pPr>
            <a:r>
              <a:rPr lang="en-US" sz="800" smtClean="0"/>
              <a:t>Maybe he promises to be her boyfriend, promises to marry her, believes in her, says he sees something in her that nobody else has. </a:t>
            </a:r>
          </a:p>
          <a:p>
            <a:pPr>
              <a:lnSpc>
                <a:spcPct val="80000"/>
              </a:lnSpc>
            </a:pPr>
            <a:endParaRPr lang="en-US" sz="800" smtClean="0"/>
          </a:p>
          <a:p>
            <a:pPr>
              <a:lnSpc>
                <a:spcPct val="80000"/>
              </a:lnSpc>
            </a:pPr>
            <a:r>
              <a:rPr lang="en-US" sz="800" smtClean="0"/>
              <a:t>Again, like Sun Lu, this vulnerable little girl will be promised a new beginning, a new life. </a:t>
            </a:r>
          </a:p>
          <a:p>
            <a:pPr>
              <a:lnSpc>
                <a:spcPct val="80000"/>
              </a:lnSpc>
            </a:pPr>
            <a:endParaRPr lang="en-US" sz="800" smtClean="0"/>
          </a:p>
          <a:p>
            <a:pPr>
              <a:lnSpc>
                <a:spcPct val="80000"/>
              </a:lnSpc>
            </a:pPr>
            <a:r>
              <a:rPr lang="en-US" sz="800" smtClean="0"/>
              <a:t>If you are a homeless girl in Atlanta, you will be approached by a pimp within 48 hours.  This is a fact.  The pimps cluster around shelters like vultures.  And this girl, who is looking for someone to trust, and looking for self-confidence, gets drawn by traffickers into the under-ground world of sex slavery.</a:t>
            </a:r>
          </a:p>
          <a:p>
            <a:pPr>
              <a:lnSpc>
                <a:spcPct val="80000"/>
              </a:lnSpc>
            </a:pPr>
            <a:endParaRPr lang="en-US" sz="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2B86333-E0E8-42DE-B12E-0C4B9CAB0028}" type="slidenum">
              <a:rPr lang="en-US" smtClean="0"/>
              <a:pPr/>
              <a:t>17</a:t>
            </a:fld>
            <a:endParaRPr lang="en-US" smtClean="0"/>
          </a:p>
        </p:txBody>
      </p:sp>
      <p:sp>
        <p:nvSpPr>
          <p:cNvPr id="113667" name="Rectangle 2"/>
          <p:cNvSpPr>
            <a:spLocks noGrp="1" noChangeArrowheads="1"/>
          </p:cNvSpPr>
          <p:nvPr>
            <p:ph type="body" idx="1"/>
          </p:nvPr>
        </p:nvSpPr>
        <p:spPr>
          <a:noFill/>
          <a:ln w="9525"/>
        </p:spPr>
        <p:txBody>
          <a:bodyPr/>
          <a:lstStyle/>
          <a:p>
            <a:pPr>
              <a:lnSpc>
                <a:spcPct val="80000"/>
              </a:lnSpc>
            </a:pPr>
            <a:r>
              <a:rPr lang="en-US" sz="800" smtClean="0"/>
              <a:t>Once in the spa or hotel room or apartment, the victim will be confined there, isolated from any real contact with the outside world.  She may be routinely uprooted and transferred to other spas in a national network that will move her from city to city, town to town.  </a:t>
            </a:r>
          </a:p>
          <a:p>
            <a:pPr>
              <a:lnSpc>
                <a:spcPct val="80000"/>
              </a:lnSpc>
            </a:pPr>
            <a:endParaRPr lang="en-US" sz="800" smtClean="0"/>
          </a:p>
          <a:p>
            <a:pPr>
              <a:lnSpc>
                <a:spcPct val="80000"/>
              </a:lnSpc>
            </a:pPr>
            <a:r>
              <a:rPr lang="en-US" sz="800" smtClean="0"/>
              <a:t>The scenery will change, but the threats will remain the same.  </a:t>
            </a:r>
          </a:p>
          <a:p>
            <a:pPr>
              <a:lnSpc>
                <a:spcPct val="80000"/>
              </a:lnSpc>
            </a:pPr>
            <a:endParaRPr lang="en-US" sz="800" smtClean="0"/>
          </a:p>
          <a:p>
            <a:pPr>
              <a:lnSpc>
                <a:spcPct val="80000"/>
              </a:lnSpc>
            </a:pPr>
            <a:r>
              <a:rPr lang="en-US" sz="800" smtClean="0"/>
              <a:t>Her traffickers might threaten to kill her relatives if she leaves them.  They tell her: </a:t>
            </a:r>
            <a:r>
              <a:rPr lang="en-US" sz="800" b="1" i="1" smtClean="0"/>
              <a:t>“we know where your relatives live.”</a:t>
            </a:r>
            <a:r>
              <a:rPr lang="en-US" sz="800" smtClean="0"/>
              <a:t>  </a:t>
            </a:r>
          </a:p>
          <a:p>
            <a:pPr>
              <a:lnSpc>
                <a:spcPct val="80000"/>
              </a:lnSpc>
            </a:pPr>
            <a:endParaRPr lang="en-US" sz="800" smtClean="0"/>
          </a:p>
          <a:p>
            <a:pPr>
              <a:lnSpc>
                <a:spcPct val="80000"/>
              </a:lnSpc>
            </a:pPr>
            <a:r>
              <a:rPr lang="en-US" sz="800" smtClean="0"/>
              <a:t>They might say, </a:t>
            </a:r>
            <a:r>
              <a:rPr lang="en-US" sz="800" b="1" i="1" smtClean="0"/>
              <a:t>“we’ll tell your relatives back home—your whole town—what you’re doing in America, that you’re a whore.”</a:t>
            </a:r>
            <a:r>
              <a:rPr lang="en-US" sz="800" smtClean="0"/>
              <a:t>  In a culture of shame, this can be a death sentence.  </a:t>
            </a:r>
          </a:p>
          <a:p>
            <a:pPr>
              <a:lnSpc>
                <a:spcPct val="80000"/>
              </a:lnSpc>
            </a:pPr>
            <a:endParaRPr lang="en-US" sz="800" smtClean="0"/>
          </a:p>
          <a:p>
            <a:pPr>
              <a:lnSpc>
                <a:spcPct val="80000"/>
              </a:lnSpc>
            </a:pPr>
            <a:r>
              <a:rPr lang="en-US" sz="800" smtClean="0"/>
              <a:t>If she’s internationally trafficked, they’ll tell her </a:t>
            </a:r>
            <a:r>
              <a:rPr lang="en-US" sz="800" i="1" smtClean="0"/>
              <a:t>“</a:t>
            </a:r>
            <a:r>
              <a:rPr lang="en-US" sz="800" b="1" i="1" smtClean="0"/>
              <a:t>Americans hate immigrants, the police hate immigrants.  If the police catch you they’ll lock you up for life.”</a:t>
            </a:r>
            <a:r>
              <a:rPr lang="en-US" sz="800" smtClean="0"/>
              <a:t>  </a:t>
            </a:r>
          </a:p>
          <a:p>
            <a:pPr>
              <a:lnSpc>
                <a:spcPct val="80000"/>
              </a:lnSpc>
            </a:pPr>
            <a:endParaRPr lang="en-US" sz="800" smtClean="0"/>
          </a:p>
          <a:p>
            <a:pPr>
              <a:lnSpc>
                <a:spcPct val="80000"/>
              </a:lnSpc>
            </a:pPr>
            <a:r>
              <a:rPr lang="en-US" sz="800" smtClean="0"/>
              <a:t>Mostly they tell her that this is a good place to be, all things considered.</a:t>
            </a:r>
          </a:p>
          <a:p>
            <a:pPr>
              <a:lnSpc>
                <a:spcPct val="80000"/>
              </a:lnSpc>
            </a:pPr>
            <a:endParaRPr lang="en-US" sz="800" smtClean="0"/>
          </a:p>
          <a:p>
            <a:pPr>
              <a:lnSpc>
                <a:spcPct val="80000"/>
              </a:lnSpc>
            </a:pPr>
            <a:r>
              <a:rPr lang="en-US" sz="800" smtClean="0"/>
              <a:t>If she resists at first, she will be forcibly raped.  Sometimes girls are raped scores of time in one evening to break them down, to make them accept their situation.  </a:t>
            </a:r>
          </a:p>
          <a:p>
            <a:pPr>
              <a:lnSpc>
                <a:spcPct val="80000"/>
              </a:lnSpc>
            </a:pPr>
            <a:endParaRPr lang="en-US" sz="800" smtClean="0"/>
          </a:p>
          <a:p>
            <a:pPr>
              <a:lnSpc>
                <a:spcPct val="80000"/>
              </a:lnSpc>
            </a:pPr>
            <a:r>
              <a:rPr lang="en-US" sz="800" smtClean="0"/>
              <a:t>If she continues to resist, she will be threatened, she will be verbally abused, </a:t>
            </a:r>
          </a:p>
          <a:p>
            <a:pPr>
              <a:lnSpc>
                <a:spcPct val="80000"/>
              </a:lnSpc>
            </a:pPr>
            <a:endParaRPr lang="en-US" sz="800" smtClean="0"/>
          </a:p>
          <a:p>
            <a:pPr>
              <a:lnSpc>
                <a:spcPct val="80000"/>
              </a:lnSpc>
            </a:pPr>
            <a:r>
              <a:rPr lang="en-US" sz="800" smtClean="0"/>
              <a:t>she will be physically hurt, </a:t>
            </a:r>
          </a:p>
          <a:p>
            <a:pPr>
              <a:lnSpc>
                <a:spcPct val="80000"/>
              </a:lnSpc>
            </a:pPr>
            <a:endParaRPr lang="en-US" sz="800" smtClean="0"/>
          </a:p>
          <a:p>
            <a:pPr>
              <a:lnSpc>
                <a:spcPct val="80000"/>
              </a:lnSpc>
            </a:pPr>
            <a:r>
              <a:rPr lang="en-US" sz="800" smtClean="0"/>
              <a:t>she may be killed.</a:t>
            </a:r>
          </a:p>
          <a:p>
            <a:pPr>
              <a:lnSpc>
                <a:spcPct val="80000"/>
              </a:lnSpc>
            </a:pPr>
            <a:endParaRPr lang="en-US" sz="800" smtClean="0"/>
          </a:p>
          <a:p>
            <a:pPr>
              <a:lnSpc>
                <a:spcPct val="80000"/>
              </a:lnSpc>
            </a:pPr>
            <a:r>
              <a:rPr lang="en-US" sz="800" smtClean="0"/>
              <a:t>After she’s broken, the </a:t>
            </a:r>
            <a:r>
              <a:rPr lang="en-US" sz="800" b="1" smtClean="0"/>
              <a:t>brainwashing</a:t>
            </a:r>
            <a:r>
              <a:rPr lang="en-US" sz="800" smtClean="0"/>
              <a:t> begins—the psychological control.  </a:t>
            </a:r>
          </a:p>
          <a:p>
            <a:pPr>
              <a:lnSpc>
                <a:spcPct val="80000"/>
              </a:lnSpc>
            </a:pPr>
            <a:endParaRPr lang="en-US" sz="800" smtClean="0"/>
          </a:p>
          <a:p>
            <a:pPr>
              <a:lnSpc>
                <a:spcPct val="80000"/>
              </a:lnSpc>
            </a:pPr>
            <a:r>
              <a:rPr lang="en-US" sz="800" smtClean="0"/>
              <a:t>She will be encouraged to see her “Mamasan” or madam as a stern but caring mother, her fellow trafficking victims as “sisters,” her transporters are “uncles,” and her kitchen maid “Auntie.”  </a:t>
            </a:r>
          </a:p>
          <a:p>
            <a:pPr>
              <a:lnSpc>
                <a:spcPct val="80000"/>
              </a:lnSpc>
            </a:pPr>
            <a:endParaRPr lang="en-US" sz="800" smtClean="0"/>
          </a:p>
          <a:p>
            <a:pPr>
              <a:lnSpc>
                <a:spcPct val="80000"/>
              </a:lnSpc>
            </a:pPr>
            <a:r>
              <a:rPr lang="en-US" sz="800" smtClean="0"/>
              <a:t>The traffickers will convince her that this is her new family—the only people she can count on in this strange country.</a:t>
            </a:r>
          </a:p>
          <a:p>
            <a:pPr>
              <a:lnSpc>
                <a:spcPct val="80000"/>
              </a:lnSpc>
            </a:pPr>
            <a:endParaRPr lang="en-US" sz="800" smtClean="0"/>
          </a:p>
          <a:p>
            <a:pPr>
              <a:lnSpc>
                <a:spcPct val="80000"/>
              </a:lnSpc>
            </a:pPr>
            <a:r>
              <a:rPr lang="en-US" sz="800" smtClean="0"/>
              <a:t>They’ll convince her that what is happening to her is just, that it’s right, that it’s the way things should be.  </a:t>
            </a:r>
          </a:p>
          <a:p>
            <a:pPr>
              <a:lnSpc>
                <a:spcPct val="80000"/>
              </a:lnSpc>
            </a:pPr>
            <a:endParaRPr lang="en-US" sz="800" smtClean="0"/>
          </a:p>
          <a:p>
            <a:pPr>
              <a:lnSpc>
                <a:spcPct val="80000"/>
              </a:lnSpc>
            </a:pPr>
            <a:r>
              <a:rPr lang="en-US" sz="800" smtClean="0"/>
              <a:t>She will work from 8 in the morning to 2 in the morning, and she won’t see this as trafficking—she isn’t read up on the TVPA Act or UN Human Rights Declaration—nobody’s shown her a Powerpoint presentation on trafficking—she’s never even heard the word!  She’s encouraged to see this as normal, to see sleeping on a dirty mattress of a small room with ten other women as normal, to see her continual rape as normal.  </a:t>
            </a:r>
          </a:p>
          <a:p>
            <a:pPr>
              <a:lnSpc>
                <a:spcPct val="80000"/>
              </a:lnSpc>
            </a:pPr>
            <a:endParaRPr lang="en-US" sz="800" smtClean="0"/>
          </a:p>
          <a:p>
            <a:pPr>
              <a:lnSpc>
                <a:spcPct val="80000"/>
              </a:lnSpc>
            </a:pPr>
            <a:r>
              <a:rPr lang="en-US" sz="800" smtClean="0"/>
              <a:t>She will be convinced that if she just sticks it out, one day the American dream will still be hers.  </a:t>
            </a:r>
          </a:p>
          <a:p>
            <a:pPr>
              <a:lnSpc>
                <a:spcPct val="80000"/>
              </a:lnSpc>
            </a:pPr>
            <a:endParaRPr lang="en-US" sz="800" smtClean="0"/>
          </a:p>
          <a:p>
            <a:pPr>
              <a:lnSpc>
                <a:spcPct val="80000"/>
              </a:lnSpc>
            </a:pPr>
            <a:r>
              <a:rPr lang="en-US" sz="800" smtClean="0"/>
              <a:t>And even if she resists, even if she knows that what’s being done to her every day is wrong, she’ll still stay quiet.  </a:t>
            </a:r>
          </a:p>
          <a:p>
            <a:pPr>
              <a:lnSpc>
                <a:spcPct val="80000"/>
              </a:lnSpc>
            </a:pPr>
            <a:endParaRPr lang="en-US" sz="800" smtClean="0"/>
          </a:p>
          <a:p>
            <a:pPr>
              <a:lnSpc>
                <a:spcPct val="80000"/>
              </a:lnSpc>
            </a:pPr>
            <a:r>
              <a:rPr lang="en-US" sz="800" smtClean="0"/>
              <a:t>After all, nobody else seems to care about her.  Nobody wants to know her story.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D5A81A0-8B9D-4EA0-8751-102EA9DDC750}" type="slidenum">
              <a:rPr lang="en-US" smtClean="0"/>
              <a:pPr/>
              <a:t>18</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w="9525"/>
        </p:spPr>
        <p:txBody>
          <a:bodyPr/>
          <a:lstStyle/>
          <a:p>
            <a:r>
              <a:rPr lang="en-US" smtClean="0"/>
              <a:t>In Clayton county, just up the road from us, the police raided 14 spas, nearly a third of which were “definitely holding women against their will.”  </a:t>
            </a:r>
            <a:r>
              <a:rPr lang="en-US" i="1" smtClean="0"/>
              <a:t>[Read “One woman said she had been. . .]</a:t>
            </a:r>
          </a:p>
          <a:p>
            <a:endParaRPr lang="en-US" i="1" smtClean="0"/>
          </a:p>
          <a:p>
            <a:r>
              <a:rPr lang="en-US" smtClean="0"/>
              <a:t>In the past few years, Mayor Franklin and the Atlanta police have gotten serious about trafficking.  That’s why they called Alia and Tapestri.  </a:t>
            </a:r>
          </a:p>
          <a:p>
            <a:endParaRPr lang="en-US" smtClean="0"/>
          </a:p>
          <a:p>
            <a:r>
              <a:rPr lang="en-US" smtClean="0"/>
              <a:t>Clayton County has gotten serious about trafficking, closing down 14 of their spas.  </a:t>
            </a:r>
          </a:p>
          <a:p>
            <a:endParaRPr lang="en-US" smtClean="0"/>
          </a:p>
          <a:p>
            <a:r>
              <a:rPr lang="en-US" smtClean="0"/>
              <a:t>And as they crack down hard on sex trafficking, where do you think the traffickers go? </a:t>
            </a:r>
            <a:r>
              <a:rPr lang="en-US" i="1" smtClean="0"/>
              <a:t>[I wait for the answer.  And then I repeat what they say.]</a:t>
            </a:r>
            <a:r>
              <a:rPr lang="en-US" smtClean="0"/>
              <a:t>  They go to less hostile territory.</a:t>
            </a:r>
          </a:p>
          <a:p>
            <a:endParaRPr lang="en-US" smtClean="0"/>
          </a:p>
          <a:p>
            <a:r>
              <a:rPr lang="en-US" smtClean="0"/>
              <a:t>Ten years ago there were two or three spas in Macon.  Last May, Macon, Georgia was home to about 25 Asian Massage Parlors.  This is a city of less than 100,000.  25 spas.  </a:t>
            </a:r>
          </a:p>
          <a:p>
            <a:endParaRPr lang="en-US" smtClean="0"/>
          </a:p>
          <a:p>
            <a:r>
              <a:rPr lang="en-US" smtClean="0"/>
              <a:t>Just to put this in context, San Francisco—SAN FRANCISCO! A city of millions—has 99 spas. [per capita male] What is going on here in Macon, Georgia?</a:t>
            </a:r>
          </a:p>
          <a:p>
            <a:endParaRPr lang="en-US" smtClean="0"/>
          </a:p>
          <a:p>
            <a:r>
              <a:rPr lang="en-US" smtClean="0"/>
              <a:t>Why has Macon, in the words of one john, become the “Asian Massage Parlor paradise”?</a:t>
            </a:r>
          </a:p>
          <a:p>
            <a:endParaRPr lang="en-US" smtClean="0"/>
          </a:p>
          <a:p>
            <a:r>
              <a:rPr lang="en-US" smtClean="0"/>
              <a:t>The answer simple: nobody cares.  We’ve created the perfect environment for trafficking and prostitution in the heart of Georgia.</a:t>
            </a:r>
          </a:p>
          <a:p>
            <a:endParaRPr lang="en-US" smtClean="0"/>
          </a:p>
          <a:p>
            <a:r>
              <a:rPr lang="en-US" smtClean="0"/>
              <a:t>Now it may be that we have the most humane brothels in the world in Macon, Georgia.  </a:t>
            </a:r>
          </a:p>
          <a:p>
            <a:endParaRPr lang="en-US" smtClean="0"/>
          </a:p>
          <a:p>
            <a:r>
              <a:rPr lang="en-US" smtClean="0"/>
              <a:t>But if our 25 spas are </a:t>
            </a:r>
            <a:r>
              <a:rPr lang="en-US" b="1" i="1" smtClean="0"/>
              <a:t>anything</a:t>
            </a:r>
            <a:r>
              <a:rPr lang="en-US" smtClean="0"/>
              <a:t> like the Asian spas in Atlanta, Clayton County, Los Angeles, San Francisco, and New York, then it’s likely that trafficking going on here, within miles of where we sit right now.</a:t>
            </a:r>
          </a:p>
          <a:p>
            <a:endParaRPr lang="en-US" smtClean="0"/>
          </a:p>
          <a:p>
            <a:r>
              <a:rPr lang="en-US" smtClean="0"/>
              <a:t>And this is where our organization, S.T.O.P., comes into the picture. . .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A37570E-02FD-41D3-B269-8B1F4BADAD18}" type="slidenum">
              <a:rPr lang="en-US" smtClean="0"/>
              <a:pPr/>
              <a:t>20</a:t>
            </a:fld>
            <a:endParaRPr lang="en-US" smtClean="0"/>
          </a:p>
        </p:txBody>
      </p:sp>
      <p:sp>
        <p:nvSpPr>
          <p:cNvPr id="131075" name="Rectangle 2"/>
          <p:cNvSpPr>
            <a:spLocks noGrp="1" noRot="1" noChangeAspect="1" noChangeArrowheads="1" noTextEdit="1"/>
          </p:cNvSpPr>
          <p:nvPr>
            <p:ph type="sldImg"/>
          </p:nvPr>
        </p:nvSpPr>
        <p:spPr>
          <a:xfrm>
            <a:off x="1981200" y="838200"/>
            <a:ext cx="2133600" cy="1600200"/>
          </a:xfrm>
          <a:ln/>
        </p:spPr>
      </p:sp>
      <p:sp>
        <p:nvSpPr>
          <p:cNvPr id="131076"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50523EA-FFF1-4ABA-9A78-FFBF55C25764}" type="slidenum">
              <a:rPr lang="en-US" smtClean="0"/>
              <a:pPr/>
              <a:t>21</a:t>
            </a:fld>
            <a:endParaRPr lang="en-US" smtClean="0"/>
          </a:p>
        </p:txBody>
      </p:sp>
      <p:sp>
        <p:nvSpPr>
          <p:cNvPr id="132099" name="Rectangle 2"/>
          <p:cNvSpPr>
            <a:spLocks noGrp="1" noRot="1" noChangeAspect="1" noChangeArrowheads="1" noTextEdit="1"/>
          </p:cNvSpPr>
          <p:nvPr>
            <p:ph type="sldImg"/>
          </p:nvPr>
        </p:nvSpPr>
        <p:spPr>
          <a:xfrm>
            <a:off x="1981200" y="838200"/>
            <a:ext cx="2133600" cy="1600200"/>
          </a:xfrm>
          <a:ln/>
        </p:spPr>
      </p:sp>
      <p:sp>
        <p:nvSpPr>
          <p:cNvPr id="132100"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8AF71A52-46E3-49A1-B9C1-FE66DE811C7C}" type="slidenum">
              <a:rPr lang="en-US" smtClean="0"/>
              <a:pPr/>
              <a:t>25</a:t>
            </a:fld>
            <a:endParaRPr lang="en-US" smtClean="0"/>
          </a:p>
        </p:txBody>
      </p:sp>
      <p:sp>
        <p:nvSpPr>
          <p:cNvPr id="137219" name="Rectangle 2"/>
          <p:cNvSpPr>
            <a:spLocks noGrp="1" noRot="1" noChangeAspect="1" noChangeArrowheads="1" noTextEdit="1"/>
          </p:cNvSpPr>
          <p:nvPr>
            <p:ph type="sldImg"/>
          </p:nvPr>
        </p:nvSpPr>
        <p:spPr>
          <a:xfrm>
            <a:off x="1981200" y="838200"/>
            <a:ext cx="2133600" cy="1600200"/>
          </a:xfrm>
          <a:ln/>
        </p:spPr>
      </p:sp>
      <p:sp>
        <p:nvSpPr>
          <p:cNvPr id="137220" name="Rectangle 3"/>
          <p:cNvSpPr>
            <a:spLocks noGrp="1" noChangeArrowheads="1"/>
          </p:cNvSpPr>
          <p:nvPr>
            <p:ph type="body" idx="1"/>
          </p:nvPr>
        </p:nvSpPr>
        <p:spPr>
          <a:noFill/>
          <a:ln w="9525"/>
        </p:spPr>
        <p:txBody>
          <a:bodyPr/>
          <a:lstStyle/>
          <a:p>
            <a:r>
              <a:rPr lang="en-US" smtClean="0"/>
              <a:t>1,434  massage spas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F0345CE-1D07-4C91-BC42-85B4883381D5}" type="slidenum">
              <a:rPr lang="en-US" smtClean="0"/>
              <a:pPr/>
              <a:t>26</a:t>
            </a:fld>
            <a:endParaRPr lang="en-US" smtClean="0"/>
          </a:p>
        </p:txBody>
      </p:sp>
      <p:sp>
        <p:nvSpPr>
          <p:cNvPr id="138243" name="Rectangle 2"/>
          <p:cNvSpPr>
            <a:spLocks noGrp="1" noRot="1" noChangeAspect="1" noChangeArrowheads="1" noTextEdit="1"/>
          </p:cNvSpPr>
          <p:nvPr>
            <p:ph type="sldImg"/>
          </p:nvPr>
        </p:nvSpPr>
        <p:spPr>
          <a:xfrm>
            <a:off x="1981200" y="838200"/>
            <a:ext cx="2133600" cy="1600200"/>
          </a:xfrm>
          <a:ln/>
        </p:spPr>
      </p:sp>
      <p:sp>
        <p:nvSpPr>
          <p:cNvPr id="138244" name="Rectangle 3"/>
          <p:cNvSpPr>
            <a:spLocks noGrp="1" noChangeArrowheads="1"/>
          </p:cNvSpPr>
          <p:nvPr>
            <p:ph type="body" idx="1"/>
          </p:nvPr>
        </p:nvSpPr>
        <p:spPr>
          <a:noFill/>
          <a:ln w="9525"/>
        </p:spPr>
        <p:txBody>
          <a:bodyPr/>
          <a:lstStyle/>
          <a:p>
            <a:r>
              <a:rPr lang="en-US" smtClean="0"/>
              <a:t>1,434  massage spas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BD6BD84A-B41E-40BA-8C55-0537C7230F14}" type="slidenum">
              <a:rPr lang="en-US" smtClean="0"/>
              <a:pPr/>
              <a:t>27</a:t>
            </a:fld>
            <a:endParaRPr lang="en-US" smtClean="0"/>
          </a:p>
        </p:txBody>
      </p:sp>
      <p:sp>
        <p:nvSpPr>
          <p:cNvPr id="139267" name="Rectangle 2"/>
          <p:cNvSpPr>
            <a:spLocks noGrp="1" noRot="1" noChangeAspect="1" noChangeArrowheads="1" noTextEdit="1"/>
          </p:cNvSpPr>
          <p:nvPr>
            <p:ph type="sldImg"/>
          </p:nvPr>
        </p:nvSpPr>
        <p:spPr>
          <a:xfrm>
            <a:off x="1981200" y="838200"/>
            <a:ext cx="2133600" cy="1600200"/>
          </a:xfrm>
          <a:ln/>
        </p:spPr>
      </p:sp>
      <p:sp>
        <p:nvSpPr>
          <p:cNvPr id="139268" name="Rectangle 3"/>
          <p:cNvSpPr>
            <a:spLocks noGrp="1" noChangeArrowheads="1"/>
          </p:cNvSpPr>
          <p:nvPr>
            <p:ph type="body" idx="1"/>
          </p:nvPr>
        </p:nvSpPr>
        <p:spPr>
          <a:noFill/>
          <a:ln w="9525"/>
        </p:spPr>
        <p:txBody>
          <a:bodyPr/>
          <a:lstStyle/>
          <a:p>
            <a:r>
              <a:rPr lang="en-US" smtClean="0"/>
              <a:t>1,434  massage spas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40D393C-B771-47A0-AAC6-38692DEF220B}" type="slidenum">
              <a:rPr lang="en-US" smtClean="0"/>
              <a:pPr/>
              <a:t>2</a:t>
            </a:fld>
            <a:endParaRPr lang="en-US" smtClean="0"/>
          </a:p>
        </p:txBody>
      </p:sp>
      <p:sp>
        <p:nvSpPr>
          <p:cNvPr id="93187" name="Rectangle 2"/>
          <p:cNvSpPr>
            <a:spLocks noGrp="1" noRot="1" noChangeAspect="1" noChangeArrowheads="1" noTextEdit="1"/>
          </p:cNvSpPr>
          <p:nvPr>
            <p:ph type="sldImg"/>
          </p:nvPr>
        </p:nvSpPr>
        <p:spPr>
          <a:xfrm>
            <a:off x="1981200" y="838200"/>
            <a:ext cx="2133600" cy="1600200"/>
          </a:xfrm>
          <a:ln/>
        </p:spPr>
      </p:sp>
      <p:sp>
        <p:nvSpPr>
          <p:cNvPr id="93188"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798C59C-42D3-4DAC-88A2-2D4E8002F5FF}" type="slidenum">
              <a:rPr lang="en-US" smtClean="0"/>
              <a:pPr/>
              <a:t>28</a:t>
            </a:fld>
            <a:endParaRPr lang="en-US" smtClean="0"/>
          </a:p>
        </p:txBody>
      </p:sp>
      <p:sp>
        <p:nvSpPr>
          <p:cNvPr id="140291" name="Rectangle 2"/>
          <p:cNvSpPr>
            <a:spLocks noGrp="1" noRot="1" noChangeAspect="1" noChangeArrowheads="1" noTextEdit="1"/>
          </p:cNvSpPr>
          <p:nvPr>
            <p:ph type="sldImg"/>
          </p:nvPr>
        </p:nvSpPr>
        <p:spPr>
          <a:xfrm>
            <a:off x="1981200" y="838200"/>
            <a:ext cx="2133600" cy="1600200"/>
          </a:xfrm>
          <a:ln/>
        </p:spPr>
      </p:sp>
      <p:sp>
        <p:nvSpPr>
          <p:cNvPr id="140292" name="Rectangle 3"/>
          <p:cNvSpPr>
            <a:spLocks noGrp="1" noChangeArrowheads="1"/>
          </p:cNvSpPr>
          <p:nvPr>
            <p:ph type="body" idx="1"/>
          </p:nvPr>
        </p:nvSpPr>
        <p:spPr>
          <a:noFill/>
          <a:ln w="9525"/>
        </p:spPr>
        <p:txBody>
          <a:bodyPr/>
          <a:lstStyle/>
          <a:p>
            <a:r>
              <a:rPr lang="en-US" smtClean="0"/>
              <a:t>1,434  massage spas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1D224E7-2312-47A5-846C-7B8C5568B15A}" type="slidenum">
              <a:rPr lang="en-US" smtClean="0"/>
              <a:pPr/>
              <a:t>29</a:t>
            </a:fld>
            <a:endParaRPr lang="en-US" smtClean="0"/>
          </a:p>
        </p:txBody>
      </p:sp>
      <p:sp>
        <p:nvSpPr>
          <p:cNvPr id="142339" name="Rectangle 2"/>
          <p:cNvSpPr>
            <a:spLocks noGrp="1" noRot="1" noChangeAspect="1" noChangeArrowheads="1" noTextEdit="1"/>
          </p:cNvSpPr>
          <p:nvPr>
            <p:ph type="sldImg"/>
          </p:nvPr>
        </p:nvSpPr>
        <p:spPr>
          <a:xfrm>
            <a:off x="1981200" y="838200"/>
            <a:ext cx="2133600" cy="1600200"/>
          </a:xfrm>
          <a:ln/>
        </p:spPr>
      </p:sp>
      <p:sp>
        <p:nvSpPr>
          <p:cNvPr id="142340"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6F621FFE-AACF-4A4A-88D6-F017A8DD9564}" type="slidenum">
              <a:rPr lang="en-US" smtClean="0"/>
              <a:pPr/>
              <a:t>30</a:t>
            </a:fld>
            <a:endParaRPr lang="en-US" smtClean="0"/>
          </a:p>
        </p:txBody>
      </p:sp>
      <p:sp>
        <p:nvSpPr>
          <p:cNvPr id="143363" name="Rectangle 2"/>
          <p:cNvSpPr>
            <a:spLocks noGrp="1" noRot="1" noChangeAspect="1" noChangeArrowheads="1" noTextEdit="1"/>
          </p:cNvSpPr>
          <p:nvPr>
            <p:ph type="sldImg"/>
          </p:nvPr>
        </p:nvSpPr>
        <p:spPr>
          <a:xfrm>
            <a:off x="1981200" y="838200"/>
            <a:ext cx="2133600" cy="1600200"/>
          </a:xfrm>
          <a:ln/>
        </p:spPr>
      </p:sp>
      <p:sp>
        <p:nvSpPr>
          <p:cNvPr id="143364"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5A5D9E3-D30A-4E82-93C7-B0DFB50AAFF4}" type="slidenum">
              <a:rPr lang="en-US" smtClean="0"/>
              <a:pPr/>
              <a:t>31</a:t>
            </a:fld>
            <a:endParaRPr lang="en-US" smtClean="0"/>
          </a:p>
        </p:txBody>
      </p:sp>
      <p:sp>
        <p:nvSpPr>
          <p:cNvPr id="144387" name="Rectangle 2"/>
          <p:cNvSpPr>
            <a:spLocks noGrp="1" noRot="1" noChangeAspect="1" noChangeArrowheads="1" noTextEdit="1"/>
          </p:cNvSpPr>
          <p:nvPr>
            <p:ph type="sldImg"/>
          </p:nvPr>
        </p:nvSpPr>
        <p:spPr>
          <a:xfrm>
            <a:off x="1981200" y="838200"/>
            <a:ext cx="2133600" cy="1600200"/>
          </a:xfrm>
          <a:ln/>
        </p:spPr>
      </p:sp>
      <p:sp>
        <p:nvSpPr>
          <p:cNvPr id="144388"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588DEA18-2910-48FF-80DA-49564BDD146E}" type="slidenum">
              <a:rPr lang="en-US" smtClean="0"/>
              <a:pPr/>
              <a:t>32</a:t>
            </a:fld>
            <a:endParaRPr lang="en-US" smtClean="0"/>
          </a:p>
        </p:txBody>
      </p:sp>
      <p:sp>
        <p:nvSpPr>
          <p:cNvPr id="145411" name="Rectangle 2"/>
          <p:cNvSpPr>
            <a:spLocks noGrp="1" noRot="1" noChangeAspect="1" noChangeArrowheads="1" noTextEdit="1"/>
          </p:cNvSpPr>
          <p:nvPr>
            <p:ph type="sldImg"/>
          </p:nvPr>
        </p:nvSpPr>
        <p:spPr>
          <a:xfrm>
            <a:off x="1981200" y="838200"/>
            <a:ext cx="2133600" cy="1600200"/>
          </a:xfrm>
          <a:ln/>
        </p:spPr>
      </p:sp>
      <p:sp>
        <p:nvSpPr>
          <p:cNvPr id="145412"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877C1E5-C4EE-4609-AD47-BFC288388802}" type="slidenum">
              <a:rPr lang="en-US" smtClean="0"/>
              <a:pPr/>
              <a:t>33</a:t>
            </a:fld>
            <a:endParaRPr lang="en-US" smtClean="0"/>
          </a:p>
        </p:txBody>
      </p:sp>
      <p:sp>
        <p:nvSpPr>
          <p:cNvPr id="146435" name="Rectangle 2"/>
          <p:cNvSpPr>
            <a:spLocks noGrp="1" noRot="1" noChangeAspect="1" noChangeArrowheads="1" noTextEdit="1"/>
          </p:cNvSpPr>
          <p:nvPr>
            <p:ph type="sldImg"/>
          </p:nvPr>
        </p:nvSpPr>
        <p:spPr>
          <a:xfrm>
            <a:off x="1981200" y="838200"/>
            <a:ext cx="2133600" cy="1600200"/>
          </a:xfrm>
          <a:ln/>
        </p:spPr>
      </p:sp>
      <p:sp>
        <p:nvSpPr>
          <p:cNvPr id="146436"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D1B67D5F-4AAE-475B-BF23-346B8191A036}" type="slidenum">
              <a:rPr lang="en-US" smtClean="0"/>
              <a:pPr/>
              <a:t>34</a:t>
            </a:fld>
            <a:endParaRPr lang="en-US" smtClean="0"/>
          </a:p>
        </p:txBody>
      </p:sp>
      <p:sp>
        <p:nvSpPr>
          <p:cNvPr id="147459" name="Rectangle 2"/>
          <p:cNvSpPr>
            <a:spLocks noGrp="1" noRot="1" noChangeAspect="1" noChangeArrowheads="1" noTextEdit="1"/>
          </p:cNvSpPr>
          <p:nvPr>
            <p:ph type="sldImg"/>
          </p:nvPr>
        </p:nvSpPr>
        <p:spPr>
          <a:xfrm>
            <a:off x="1981200" y="838200"/>
            <a:ext cx="2133600" cy="1600200"/>
          </a:xfrm>
          <a:ln/>
        </p:spPr>
      </p:sp>
      <p:sp>
        <p:nvSpPr>
          <p:cNvPr id="147460"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655D6348-E89F-4D25-AB1D-9CFB54A04122}" type="slidenum">
              <a:rPr lang="en-US" smtClean="0"/>
              <a:pPr/>
              <a:t>35</a:t>
            </a:fld>
            <a:endParaRPr lang="en-US" smtClean="0"/>
          </a:p>
        </p:txBody>
      </p:sp>
      <p:sp>
        <p:nvSpPr>
          <p:cNvPr id="148483" name="Rectangle 2"/>
          <p:cNvSpPr>
            <a:spLocks noGrp="1" noRot="1" noChangeAspect="1" noChangeArrowheads="1" noTextEdit="1"/>
          </p:cNvSpPr>
          <p:nvPr>
            <p:ph type="sldImg"/>
          </p:nvPr>
        </p:nvSpPr>
        <p:spPr>
          <a:xfrm>
            <a:off x="1981200" y="838200"/>
            <a:ext cx="2133600" cy="1600200"/>
          </a:xfrm>
          <a:ln/>
        </p:spPr>
      </p:sp>
      <p:sp>
        <p:nvSpPr>
          <p:cNvPr id="148484"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95A65B0B-1B48-4455-8AEE-6E0E03E67768}" type="slidenum">
              <a:rPr lang="en-US" smtClean="0"/>
              <a:pPr/>
              <a:t>36</a:t>
            </a:fld>
            <a:endParaRPr lang="en-US" smtClean="0"/>
          </a:p>
        </p:txBody>
      </p:sp>
      <p:sp>
        <p:nvSpPr>
          <p:cNvPr id="149507" name="Rectangle 2"/>
          <p:cNvSpPr>
            <a:spLocks noGrp="1" noRot="1" noChangeAspect="1" noChangeArrowheads="1" noTextEdit="1"/>
          </p:cNvSpPr>
          <p:nvPr>
            <p:ph type="sldImg"/>
          </p:nvPr>
        </p:nvSpPr>
        <p:spPr>
          <a:xfrm>
            <a:off x="1981200" y="838200"/>
            <a:ext cx="2133600" cy="1600200"/>
          </a:xfrm>
          <a:ln/>
        </p:spPr>
      </p:sp>
      <p:sp>
        <p:nvSpPr>
          <p:cNvPr id="149508"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C1F58438-BC1B-4D08-B496-2447C74D1F55}" type="slidenum">
              <a:rPr lang="en-US" smtClean="0"/>
              <a:pPr/>
              <a:t>37</a:t>
            </a:fld>
            <a:endParaRPr lang="en-US" smtClean="0"/>
          </a:p>
        </p:txBody>
      </p:sp>
      <p:sp>
        <p:nvSpPr>
          <p:cNvPr id="150531" name="Rectangle 2"/>
          <p:cNvSpPr>
            <a:spLocks noGrp="1" noRot="1" noChangeAspect="1" noChangeArrowheads="1" noTextEdit="1"/>
          </p:cNvSpPr>
          <p:nvPr>
            <p:ph type="sldImg"/>
          </p:nvPr>
        </p:nvSpPr>
        <p:spPr>
          <a:xfrm>
            <a:off x="1981200" y="838200"/>
            <a:ext cx="2133600" cy="1600200"/>
          </a:xfrm>
          <a:ln/>
        </p:spPr>
      </p:sp>
      <p:sp>
        <p:nvSpPr>
          <p:cNvPr id="150532"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B90F78F-0258-4EDC-B07B-C1189A7DAE62}" type="slidenum">
              <a:rPr lang="en-US" smtClean="0"/>
              <a:pPr/>
              <a:t>7</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p:spPr>
        <p:txBody>
          <a:bodyPr/>
          <a:lstStyle/>
          <a:p>
            <a:r>
              <a:rPr lang="en-US" smtClean="0"/>
              <a:t>Here’s the clinical, legal definition.  But was helpful for me, because it did away with three myths about trafficking.  </a:t>
            </a:r>
          </a:p>
          <a:p>
            <a:endParaRPr lang="en-US" smtClean="0"/>
          </a:p>
          <a:p>
            <a:r>
              <a:rPr lang="en-US" smtClean="0"/>
              <a:t>According to federal law, sex trafficking is: “A COMMERCIAL SEX ACT INDUCED BY FORCE, FRAUD, OR COERCION”– [</a:t>
            </a:r>
            <a:r>
              <a:rPr lang="en-US" i="1" smtClean="0"/>
              <a:t>I interrupt after “force, fraud, or coercion” to note the following] </a:t>
            </a:r>
            <a:r>
              <a:rPr lang="en-US" smtClean="0"/>
              <a:t> When I first heard about “sex slavery,” I imagined women and girls in chains in somebody’s basement.  Most sex trafficking doesn’t involve iron chains.  The chains are in the fraud, physical or economic coercion, rape, and continual threat of force.  The chains are hidden from view.  And they’re harder to break.  </a:t>
            </a:r>
          </a:p>
          <a:p>
            <a:endParaRPr lang="en-US" smtClean="0"/>
          </a:p>
          <a:p>
            <a:r>
              <a:rPr lang="en-US" smtClean="0"/>
              <a:t>READ QUOTE [</a:t>
            </a:r>
            <a:r>
              <a:rPr lang="en-US" i="1" smtClean="0"/>
              <a:t>from </a:t>
            </a:r>
            <a:r>
              <a:rPr lang="en-US" b="1" i="1" smtClean="0"/>
              <a:t>“or in which the person induced to perform such an act has not attained 18 years of age. . .”</a:t>
            </a:r>
            <a:r>
              <a:rPr lang="en-US" i="1" smtClean="0"/>
              <a:t>  Here I again break up the text to note the following] .  </a:t>
            </a:r>
            <a:r>
              <a:rPr lang="en-US" smtClean="0"/>
              <a:t>This is important, and this is something I didn’t know about either: according to federal law, ANYONE—ANYONE!--PROSTITUTED UNDER THE AGE OF 18 IS AUTOMATICALLY A TRAFFICKING VICTIM, REGARDLESS OF WHETHER THEY HAVE “SUBMITTED” TO THEIR OWN PROSTITUTION. It doesn’t matter that a twelve-year-old is coerced, manipulated, or brainwashed into saying “yes” to a pimp: she’s still trafficked. And it doesn’t matter if THE PIMP CLAIMS IGNORANCE OF HER AGE. </a:t>
            </a:r>
            <a:r>
              <a:rPr lang="en-US" i="1" smtClean="0"/>
              <a:t>[Later I mention one of the girls in the second police raid was a 17 year old Floridian.  A child sex-trafficking victim by federal law (2000 TVPA Act)]</a:t>
            </a:r>
          </a:p>
          <a:p>
            <a:endParaRPr lang="en-US" i="1" smtClean="0"/>
          </a:p>
          <a:p>
            <a:r>
              <a:rPr lang="en-US" i="1" smtClean="0"/>
              <a:t>READ “</a:t>
            </a:r>
            <a:r>
              <a:rPr lang="en-US" b="1" i="1" smtClean="0"/>
              <a:t>A victim need not be physically transported</a:t>
            </a:r>
            <a:r>
              <a:rPr lang="en-US" i="1" smtClean="0"/>
              <a:t>.”</a:t>
            </a:r>
            <a:r>
              <a:rPr lang="en-US" smtClean="0"/>
              <a:t>  Here’s myth number three.  I thought trafficking meant that someone had to be smuggled from one place to another, usually over an international border.  Not so.  A boyfriend can take compromising pictures of his girlfriend and threaten to publish them if she doesn’t agree to be prostituted to friends in her own apartment.  This is also trafficking.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FE500195-AE22-41B0-90A1-92E24361ABD7}" type="slidenum">
              <a:rPr lang="en-US" smtClean="0"/>
              <a:pPr/>
              <a:t>38</a:t>
            </a:fld>
            <a:endParaRPr lang="en-US" smtClean="0"/>
          </a:p>
        </p:txBody>
      </p:sp>
      <p:sp>
        <p:nvSpPr>
          <p:cNvPr id="151555" name="Rectangle 2"/>
          <p:cNvSpPr>
            <a:spLocks noGrp="1" noRot="1" noChangeAspect="1" noChangeArrowheads="1" noTextEdit="1"/>
          </p:cNvSpPr>
          <p:nvPr>
            <p:ph type="sldImg"/>
          </p:nvPr>
        </p:nvSpPr>
        <p:spPr>
          <a:xfrm>
            <a:off x="1981200" y="838200"/>
            <a:ext cx="2133600" cy="1600200"/>
          </a:xfrm>
          <a:ln/>
        </p:spPr>
      </p:sp>
      <p:sp>
        <p:nvSpPr>
          <p:cNvPr id="151556"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726F130D-33AD-49E9-BECC-75D2DB46C850}" type="slidenum">
              <a:rPr lang="en-US" smtClean="0"/>
              <a:pPr/>
              <a:t>40</a:t>
            </a:fld>
            <a:endParaRPr lang="en-US" smtClean="0"/>
          </a:p>
        </p:txBody>
      </p:sp>
      <p:sp>
        <p:nvSpPr>
          <p:cNvPr id="174083" name="Rectangle 2"/>
          <p:cNvSpPr>
            <a:spLocks noGrp="1" noRot="1" noChangeAspect="1" noChangeArrowheads="1" noTextEdit="1"/>
          </p:cNvSpPr>
          <p:nvPr>
            <p:ph type="sldImg"/>
          </p:nvPr>
        </p:nvSpPr>
        <p:spPr>
          <a:xfrm>
            <a:off x="1981200" y="838200"/>
            <a:ext cx="2133600" cy="1600200"/>
          </a:xfrm>
          <a:ln/>
        </p:spPr>
      </p:sp>
      <p:sp>
        <p:nvSpPr>
          <p:cNvPr id="1740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A29133DB-299B-4D60-A0E0-FAD104525C24}" type="slidenum">
              <a:rPr lang="en-US" smtClean="0"/>
              <a:pPr/>
              <a:t>41</a:t>
            </a:fld>
            <a:endParaRPr lang="en-US" smtClean="0"/>
          </a:p>
        </p:txBody>
      </p:sp>
      <p:sp>
        <p:nvSpPr>
          <p:cNvPr id="168963" name="Rectangle 2"/>
          <p:cNvSpPr>
            <a:spLocks noGrp="1" noRot="1" noChangeAspect="1" noChangeArrowheads="1" noTextEdit="1"/>
          </p:cNvSpPr>
          <p:nvPr>
            <p:ph type="sldImg"/>
          </p:nvPr>
        </p:nvSpPr>
        <p:spPr>
          <a:xfrm>
            <a:off x="1981200" y="838200"/>
            <a:ext cx="2133600" cy="1600200"/>
          </a:xfrm>
          <a:ln/>
        </p:spPr>
      </p:sp>
      <p:sp>
        <p:nvSpPr>
          <p:cNvPr id="168964"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C01BB250-1E47-4A02-9414-5635302346E5}" type="slidenum">
              <a:rPr lang="en-US" smtClean="0"/>
              <a:pPr/>
              <a:t>44</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w="9525"/>
        </p:spPr>
        <p:txBody>
          <a:bodyPr/>
          <a:lstStyle/>
          <a:p>
            <a:pPr>
              <a:lnSpc>
                <a:spcPct val="90000"/>
              </a:lnSpc>
            </a:pPr>
            <a:r>
              <a:rPr lang="en-US" sz="900" smtClean="0"/>
              <a:t>Human trafficking is beyond “big business.”  It is mammoth business.  It’s the second largest form of international crime after drugs, but before arms.  And it’s the fastest growing form of international crime, period.</a:t>
            </a:r>
            <a:endParaRPr lang="en-US" sz="900" i="1" smtClean="0"/>
          </a:p>
          <a:p>
            <a:pPr>
              <a:lnSpc>
                <a:spcPct val="90000"/>
              </a:lnSpc>
            </a:pPr>
            <a:endParaRPr lang="en-US" sz="900" i="1" smtClean="0"/>
          </a:p>
          <a:p>
            <a:pPr>
              <a:lnSpc>
                <a:spcPct val="90000"/>
              </a:lnSpc>
            </a:pPr>
            <a:r>
              <a:rPr lang="en-US" sz="900" smtClean="0"/>
              <a:t>These statistics concern human trafficking, not just sex trafficking, though sex trafficking makes up the majority of human trafficking cases world-wide.   </a:t>
            </a:r>
          </a:p>
          <a:p>
            <a:pPr>
              <a:lnSpc>
                <a:spcPct val="90000"/>
              </a:lnSpc>
            </a:pPr>
            <a:endParaRPr lang="en-US" sz="900" smtClean="0"/>
          </a:p>
          <a:p>
            <a:pPr>
              <a:lnSpc>
                <a:spcPct val="90000"/>
              </a:lnSpc>
            </a:pPr>
            <a:r>
              <a:rPr lang="en-US" sz="900" smtClean="0"/>
              <a:t>This is a business that hauls in $32-$47 billion a year.  More than Coca-Cola and Starbucks. . . combined.  </a:t>
            </a:r>
          </a:p>
          <a:p>
            <a:pPr>
              <a:lnSpc>
                <a:spcPct val="90000"/>
              </a:lnSpc>
            </a:pPr>
            <a:endParaRPr lang="en-US" sz="900" smtClean="0"/>
          </a:p>
          <a:p>
            <a:pPr>
              <a:lnSpc>
                <a:spcPct val="90000"/>
              </a:lnSpc>
            </a:pPr>
            <a:r>
              <a:rPr lang="en-US" sz="900" smtClean="0"/>
              <a:t>And the reason it’s enormously profitable because it uses a largely unpaid, disposable workforce.</a:t>
            </a:r>
          </a:p>
          <a:p>
            <a:pPr>
              <a:lnSpc>
                <a:spcPct val="90000"/>
              </a:lnSpc>
            </a:pPr>
            <a:endParaRPr lang="en-US" sz="900" smtClean="0"/>
          </a:p>
          <a:p>
            <a:pPr>
              <a:lnSpc>
                <a:spcPct val="90000"/>
              </a:lnSpc>
            </a:pPr>
            <a:r>
              <a:rPr lang="en-US" sz="900" smtClean="0"/>
              <a:t>There are millions of people trafficked internationally every year (1 million annually in sex trafficking alone).  The U.S. State Department estimates that half a million CHILDREN are trafficked into the sex trade every single year.  In America the State Department estimates that 17,500 are trafficked into the United States every year.  It might well be more.  And this number doesn’t include domestic trafficking victims.  </a:t>
            </a:r>
          </a:p>
          <a:p>
            <a:pPr>
              <a:lnSpc>
                <a:spcPct val="90000"/>
              </a:lnSpc>
            </a:pPr>
            <a:endParaRPr lang="en-US" sz="900" smtClean="0"/>
          </a:p>
          <a:p>
            <a:pPr>
              <a:lnSpc>
                <a:spcPct val="90000"/>
              </a:lnSpc>
            </a:pPr>
            <a:r>
              <a:rPr lang="en-US" sz="900" i="1" smtClean="0"/>
              <a:t>[Read Condaleeza Rice’s quote]</a:t>
            </a:r>
            <a:r>
              <a:rPr lang="en-US" sz="900" smtClean="0"/>
              <a:t> </a:t>
            </a:r>
          </a:p>
          <a:p>
            <a:pPr>
              <a:lnSpc>
                <a:spcPct val="90000"/>
              </a:lnSpc>
            </a:pPr>
            <a:endParaRPr lang="en-US" sz="900" smtClean="0"/>
          </a:p>
          <a:p>
            <a:pPr>
              <a:lnSpc>
                <a:spcPct val="90000"/>
              </a:lnSpc>
            </a:pPr>
            <a:r>
              <a:rPr lang="en-US" sz="900" smtClean="0"/>
              <a:t>I really want to stress this.  George W. Bush sees human trafficking as modern-day slavery, and Barack Obama does; John McCain does and Hillary Clinton does.  Conservatives, liberals, and everyone in between form common cause around this issue. </a:t>
            </a:r>
          </a:p>
          <a:p>
            <a:pPr>
              <a:lnSpc>
                <a:spcPct val="90000"/>
              </a:lnSpc>
            </a:pPr>
            <a:endParaRPr lang="en-US" sz="9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6255E728-B31A-4429-A8E6-60C6003E7B1D}" type="slidenum">
              <a:rPr lang="en-US" smtClean="0"/>
              <a:pPr/>
              <a:t>46</a:t>
            </a:fld>
            <a:endParaRPr lang="en-US" smtClean="0"/>
          </a:p>
        </p:txBody>
      </p:sp>
      <p:sp>
        <p:nvSpPr>
          <p:cNvPr id="171011" name="Rectangle 2"/>
          <p:cNvSpPr>
            <a:spLocks noGrp="1" noRot="1" noChangeAspect="1" noChangeArrowheads="1" noTextEdit="1"/>
          </p:cNvSpPr>
          <p:nvPr>
            <p:ph type="sldImg"/>
          </p:nvPr>
        </p:nvSpPr>
        <p:spPr>
          <a:xfrm>
            <a:off x="1981200" y="838200"/>
            <a:ext cx="2133600" cy="1600200"/>
          </a:xfrm>
          <a:ln/>
        </p:spPr>
      </p:sp>
      <p:sp>
        <p:nvSpPr>
          <p:cNvPr id="171012"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F07CFAF-42FF-408C-981C-EE1130E8AE6C}" type="slidenum">
              <a:rPr lang="en-US" smtClean="0"/>
              <a:pPr/>
              <a:t>8</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p:spPr>
        <p:txBody>
          <a:bodyPr/>
          <a:lstStyle/>
          <a:p>
            <a:pPr>
              <a:lnSpc>
                <a:spcPct val="90000"/>
              </a:lnSpc>
            </a:pPr>
            <a:r>
              <a:rPr lang="en-US" sz="900" smtClean="0"/>
              <a:t>Human trafficking is beyond “big business.”  It is mammoth business.  It’s the second largest form of international crime after drugs, but before arms.  And it’s the fastest growing form of international crime, period.</a:t>
            </a:r>
            <a:endParaRPr lang="en-US" sz="900" i="1" smtClean="0"/>
          </a:p>
          <a:p>
            <a:pPr>
              <a:lnSpc>
                <a:spcPct val="90000"/>
              </a:lnSpc>
            </a:pPr>
            <a:endParaRPr lang="en-US" sz="900" i="1" smtClean="0"/>
          </a:p>
          <a:p>
            <a:pPr>
              <a:lnSpc>
                <a:spcPct val="90000"/>
              </a:lnSpc>
            </a:pPr>
            <a:r>
              <a:rPr lang="en-US" sz="900" smtClean="0"/>
              <a:t>These statistics concern human trafficking, not just sex trafficking, though sex trafficking makes up the majority of human trafficking cases world-wide.   </a:t>
            </a:r>
          </a:p>
          <a:p>
            <a:pPr>
              <a:lnSpc>
                <a:spcPct val="90000"/>
              </a:lnSpc>
            </a:pPr>
            <a:endParaRPr lang="en-US" sz="900" smtClean="0"/>
          </a:p>
          <a:p>
            <a:pPr>
              <a:lnSpc>
                <a:spcPct val="90000"/>
              </a:lnSpc>
            </a:pPr>
            <a:r>
              <a:rPr lang="en-US" sz="900" smtClean="0"/>
              <a:t>This is a business that hauls in $32-$47 billion a year.  More than Coca-Cola and Starbucks. . . combined.  </a:t>
            </a:r>
          </a:p>
          <a:p>
            <a:pPr>
              <a:lnSpc>
                <a:spcPct val="90000"/>
              </a:lnSpc>
            </a:pPr>
            <a:endParaRPr lang="en-US" sz="900" smtClean="0"/>
          </a:p>
          <a:p>
            <a:pPr>
              <a:lnSpc>
                <a:spcPct val="90000"/>
              </a:lnSpc>
            </a:pPr>
            <a:r>
              <a:rPr lang="en-US" sz="900" smtClean="0"/>
              <a:t>And the reason it’s enormously profitable because it uses a largely unpaid, disposable workforce.</a:t>
            </a:r>
          </a:p>
          <a:p>
            <a:pPr>
              <a:lnSpc>
                <a:spcPct val="90000"/>
              </a:lnSpc>
            </a:pPr>
            <a:endParaRPr lang="en-US" sz="900" smtClean="0"/>
          </a:p>
          <a:p>
            <a:pPr>
              <a:lnSpc>
                <a:spcPct val="90000"/>
              </a:lnSpc>
            </a:pPr>
            <a:r>
              <a:rPr lang="en-US" sz="900" smtClean="0"/>
              <a:t>There are millions of people trafficked internationally every year (1 million annually in sex trafficking alone).  The U.S. State Department estimates that half a million CHILDREN are trafficked into the sex trade every single year.  In America the State Department estimates that 17,500 are trafficked into the United States every year.  It might well be more.  And this number doesn’t include domestic trafficking victims.  </a:t>
            </a:r>
          </a:p>
          <a:p>
            <a:pPr>
              <a:lnSpc>
                <a:spcPct val="90000"/>
              </a:lnSpc>
            </a:pPr>
            <a:endParaRPr lang="en-US" sz="900" smtClean="0"/>
          </a:p>
          <a:p>
            <a:pPr>
              <a:lnSpc>
                <a:spcPct val="90000"/>
              </a:lnSpc>
            </a:pPr>
            <a:r>
              <a:rPr lang="en-US" sz="900" i="1" smtClean="0"/>
              <a:t>[Read Condaleeza Rice’s quote]</a:t>
            </a:r>
            <a:r>
              <a:rPr lang="en-US" sz="900" smtClean="0"/>
              <a:t> </a:t>
            </a:r>
          </a:p>
          <a:p>
            <a:pPr>
              <a:lnSpc>
                <a:spcPct val="90000"/>
              </a:lnSpc>
            </a:pPr>
            <a:endParaRPr lang="en-US" sz="900" smtClean="0"/>
          </a:p>
          <a:p>
            <a:pPr>
              <a:lnSpc>
                <a:spcPct val="90000"/>
              </a:lnSpc>
            </a:pPr>
            <a:r>
              <a:rPr lang="en-US" sz="900" smtClean="0"/>
              <a:t>I really want to stress this.  George W. Bush sees human trafficking as modern-day slavery, and Barack Obama does; John McCain does and Hillary Clinton does.  Conservatives, liberals, and everyone in between form common cause around this issue. </a:t>
            </a:r>
          </a:p>
          <a:p>
            <a:pPr>
              <a:lnSpc>
                <a:spcPct val="90000"/>
              </a:lnSpc>
            </a:pPr>
            <a:endParaRPr lang="en-US" sz="9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A803DAB-0292-407A-BDB9-1F356FEF2D9C}" type="slidenum">
              <a:rPr lang="en-US" smtClean="0"/>
              <a:pPr/>
              <a:t>9</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w="9525"/>
        </p:spPr>
        <p:txBody>
          <a:bodyPr/>
          <a:lstStyle/>
          <a:p>
            <a:r>
              <a:rPr lang="en-US" smtClean="0"/>
              <a:t>We work together because this is the face of trafficking. Trafficking begins with terrible poverty, usually in Southeast Asia, Eastern Europe, and the nations of the former Soviet Union, but it also happens in Latin America, Africa, and right here in America.  It begins when family farms can no longer make ends meet, when wars ravage country-sides, when entire towns are abandoned in flights to the city.  </a:t>
            </a:r>
          </a:p>
          <a:p>
            <a:endParaRPr lang="en-US" smtClean="0"/>
          </a:p>
          <a:p>
            <a:r>
              <a:rPr lang="en-US" smtClean="0"/>
              <a:t>Trafficking feeds on the most vulnerable.</a:t>
            </a:r>
          </a:p>
          <a:p>
            <a:endParaRPr lang="en-US" smtClean="0"/>
          </a:p>
          <a:p>
            <a:r>
              <a:rPr lang="en-US" smtClean="0"/>
              <a:t>This is a Chinese girl named Sun Lu, an orphan living in Jiangsu Province in China.  Her father died of liver disease ten years ago, and her mother was purchased and forced to remarry by another family.  She lives with her grandmother, who is in bad health (she’s got a failing back), and can’t provide economic or emotional support for the girl.  </a:t>
            </a:r>
          </a:p>
          <a:p>
            <a:endParaRPr lang="en-US" smtClean="0"/>
          </a:p>
          <a:p>
            <a:r>
              <a:rPr lang="en-US" smtClean="0"/>
              <a:t>Sun Lu would be a prime target for a sex trafficking recruiter.  And there are girls like Sun Lu in Thailand, Korea, Viet Nam, Moldova, Russia, Venezuela, Ghana, and right here in Georgia.</a:t>
            </a:r>
          </a:p>
          <a:p>
            <a:endParaRPr lang="en-US" smtClean="0"/>
          </a:p>
          <a:p>
            <a:r>
              <a:rPr lang="en-US" smtClean="0"/>
              <a:t>Find her story here: http://invision-images.com/archive/latest%20stories/young%20abandoned/INV-BRA-082/view?b_start=6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93451E4-E398-4D34-9D72-45BE913305B7}" type="slidenum">
              <a:rPr lang="en-US" smtClean="0"/>
              <a:pPr/>
              <a:t>10</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r>
              <a:rPr lang="en-US" smtClean="0"/>
              <a:t>So how does Sun Lu wind up trafficked into slavery in America?  Let me take you through one scenario, though there are many.  [</a:t>
            </a:r>
            <a:r>
              <a:rPr lang="en-US" i="1" smtClean="0"/>
              <a:t>I basically take a little while to go through this, going up to the screen and pointing at each arrow</a:t>
            </a:r>
            <a:r>
              <a:rPr lang="en-US" smtClean="0"/>
              <a:t>.]  </a:t>
            </a:r>
          </a:p>
          <a:p>
            <a:endParaRPr lang="en-US" smtClean="0"/>
          </a:p>
          <a:p>
            <a:r>
              <a:rPr lang="en-US" smtClean="0"/>
              <a:t>Sun Lu and her family desperately need money. She sees an advertisement in the newspaper promising a paid trip to America to work as a waitress, as an entertainer, as a nanny.  </a:t>
            </a:r>
          </a:p>
          <a:p>
            <a:endParaRPr lang="en-US" smtClean="0"/>
          </a:p>
          <a:p>
            <a:r>
              <a:rPr lang="en-US" smtClean="0"/>
              <a:t>America, for Sun Lu and many other poor women and children around the world, is still seen as a land of infinite opportunity--a place where your dreams will come true.</a:t>
            </a:r>
          </a:p>
          <a:p>
            <a:endParaRPr lang="en-US" smtClean="0"/>
          </a:p>
          <a:p>
            <a:r>
              <a:rPr lang="en-US" smtClean="0"/>
              <a:t>And so the promise of America means the world to someone like Sun Lu.  It means a brand new world.  For her: a new beginning.</a:t>
            </a:r>
          </a:p>
          <a:p>
            <a:endParaRPr lang="en-US" smtClean="0"/>
          </a:p>
          <a:p>
            <a:r>
              <a:rPr lang="en-US" smtClean="0"/>
              <a:t>Sometimes, instead of an advertisement, the recruiter will be a family relation, a friend—someone this girl and her family trusts.  Sometimes it’ll be an older woman who speaks of the riches she made in America.  </a:t>
            </a:r>
          </a:p>
          <a:p>
            <a:endParaRPr lang="en-US" smtClean="0"/>
          </a:p>
          <a:p>
            <a:r>
              <a:rPr lang="en-US" smtClean="0"/>
              <a:t>Can you imagine what these promises do to someone like Sun Lu? -- how easily she’d be drawn in?  Here’s a way for her to help her grandmother.  Here’s a way to fix the roof.  To get food.  Here’s a way for her to escape this poverty.</a:t>
            </a:r>
          </a:p>
          <a:p>
            <a:endParaRPr lang="en-US" smtClean="0"/>
          </a:p>
          <a:p>
            <a:r>
              <a:rPr lang="en-US" smtClean="0"/>
              <a:t>And so the recruiter then takes Sun Lu to get a passport, or goes to a document forger, and then to a travel agent to arrange a trip to America.  </a:t>
            </a:r>
          </a:p>
          <a:p>
            <a:endParaRPr lang="en-US" smtClean="0"/>
          </a:p>
          <a:p>
            <a:r>
              <a:rPr lang="en-US" smtClean="0"/>
              <a:t>After she receives her documents, Sun will meet her first transporter—someone who will accompany her to the U.S..  </a:t>
            </a:r>
            <a:r>
              <a:rPr lang="en-US" i="1" smtClean="0"/>
              <a:t>[Here I interrupt and ask the audience this question:]</a:t>
            </a:r>
            <a:r>
              <a:rPr lang="en-US" smtClean="0"/>
              <a:t>  Now, as a side note, guess how much a one-way ticket to China or Korea costs?  I didn’t know myself, so I looked it up.  </a:t>
            </a:r>
            <a:r>
              <a:rPr lang="en-US" i="1" smtClean="0"/>
              <a:t>[The answer?  $1,000.]</a:t>
            </a:r>
            <a:r>
              <a:rPr lang="en-US" smtClean="0"/>
              <a:t>  </a:t>
            </a:r>
            <a:r>
              <a:rPr lang="en-US" b="1" i="1" smtClean="0"/>
              <a:t>I</a:t>
            </a:r>
            <a:r>
              <a:rPr lang="en-US" smtClean="0"/>
              <a:t> can’t afford to take a trip like that.  This is more money than Sun Lu has ever contemplated.  </a:t>
            </a:r>
          </a:p>
          <a:p>
            <a:endParaRPr lang="en-US" smtClean="0"/>
          </a:p>
          <a:p>
            <a:r>
              <a:rPr lang="en-US" smtClean="0"/>
              <a:t>When she gets to America, she’ll meet another transporter, maybe a driver who will take her from Kennedy Airport or Hartfield to a spa in Macon or Valdosta.  </a:t>
            </a:r>
          </a:p>
          <a:p>
            <a:endParaRPr lang="en-US" smtClean="0"/>
          </a:p>
          <a:p>
            <a:r>
              <a:rPr lang="en-US" smtClean="0"/>
              <a:t>Once she gets here, she’ll meet either the spa owner or the mamasan or madam.  And then the nightmare begins.</a:t>
            </a:r>
          </a:p>
          <a:p>
            <a:endParaRPr lang="en-US" smtClean="0"/>
          </a:p>
          <a:p>
            <a:r>
              <a:rPr lang="en-US" smtClean="0"/>
              <a:t>She’ll be told: “I’ve paid for you to come here.  You must now pay me back the money spent on all of the links in this trafficking chain: </a:t>
            </a:r>
            <a:r>
              <a:rPr lang="en-US" i="1" smtClean="0"/>
              <a:t>[point to each step]</a:t>
            </a:r>
            <a:r>
              <a:rPr lang="en-US" smtClean="0"/>
              <a:t> </a:t>
            </a:r>
          </a:p>
          <a:p>
            <a:endParaRPr lang="en-US" smtClean="0"/>
          </a:p>
          <a:p>
            <a:pPr>
              <a:buFontTx/>
              <a:buChar char="•"/>
            </a:pPr>
            <a:r>
              <a:rPr lang="en-US" smtClean="0"/>
              <a:t>your recruiter, </a:t>
            </a:r>
          </a:p>
          <a:p>
            <a:pPr>
              <a:buFontTx/>
              <a:buChar char="•"/>
            </a:pPr>
            <a:r>
              <a:rPr lang="en-US" smtClean="0"/>
              <a:t>on the document forger, </a:t>
            </a:r>
          </a:p>
          <a:p>
            <a:pPr>
              <a:buFontTx/>
              <a:buChar char="•"/>
            </a:pPr>
            <a:r>
              <a:rPr lang="en-US" smtClean="0"/>
              <a:t>on the travel agent, </a:t>
            </a:r>
          </a:p>
          <a:p>
            <a:pPr>
              <a:buFontTx/>
              <a:buChar char="•"/>
            </a:pPr>
            <a:r>
              <a:rPr lang="en-US" smtClean="0"/>
              <a:t>on her transporter </a:t>
            </a:r>
          </a:p>
          <a:p>
            <a:pPr>
              <a:buFontTx/>
              <a:buChar char="•"/>
            </a:pPr>
            <a:r>
              <a:rPr lang="en-US" smtClean="0"/>
              <a:t>on the ticket over for the two of them, </a:t>
            </a:r>
          </a:p>
          <a:p>
            <a:pPr>
              <a:buFontTx/>
              <a:buChar char="•"/>
            </a:pPr>
            <a:r>
              <a:rPr lang="en-US" smtClean="0"/>
              <a:t>and on the transport from the airport to her spa.  </a:t>
            </a:r>
          </a:p>
          <a:p>
            <a:pPr>
              <a:buFontTx/>
              <a:buChar char="•"/>
            </a:pPr>
            <a:endParaRPr lang="en-US" smtClean="0"/>
          </a:p>
          <a:p>
            <a:r>
              <a:rPr lang="en-US" smtClean="0"/>
              <a:t>The trafficker tells her, </a:t>
            </a:r>
            <a:r>
              <a:rPr lang="en-US" b="1" i="1" smtClean="0"/>
              <a:t>“you owe me $15,000-$25,000.”</a:t>
            </a:r>
            <a:r>
              <a:rPr lang="en-US" smtClean="0"/>
              <a:t>  That’s the average that Asian women are told they owe when they come here.  And Sun Lu won’t know the number’s inflated.  </a:t>
            </a:r>
          </a:p>
          <a:p>
            <a:endParaRPr lang="en-US" smtClean="0"/>
          </a:p>
          <a:p>
            <a:r>
              <a:rPr lang="en-US" smtClean="0"/>
              <a:t>And then her owner confiscates her passport until she pays off her debt.  </a:t>
            </a:r>
          </a:p>
          <a:p>
            <a:endParaRPr lang="en-US" smtClean="0"/>
          </a:p>
          <a:p>
            <a:r>
              <a:rPr lang="en-US" smtClean="0"/>
              <a:t>Sun Lu is now a prisoner.</a:t>
            </a:r>
          </a:p>
          <a:p>
            <a:endParaRPr lang="en-US" smtClean="0"/>
          </a:p>
          <a:p>
            <a:r>
              <a:rPr lang="en-US" smtClean="0"/>
              <a:t>That’s trafficking.  That’s modern day slavery.</a:t>
            </a:r>
          </a:p>
          <a:p>
            <a:endParaRPr lang="en-US" smtClean="0"/>
          </a:p>
          <a:p>
            <a:r>
              <a:rPr lang="en-US" smtClean="0"/>
              <a:t>Her owner tells her that she will room and board at the spa, and she’ll have to pay exorbitant rates for that too.  That’ll be added to her debt.  </a:t>
            </a:r>
          </a:p>
          <a:p>
            <a:endParaRPr lang="en-US" smtClean="0"/>
          </a:p>
          <a:p>
            <a:r>
              <a:rPr lang="en-US" smtClean="0"/>
              <a:t>She’ll pay for </a:t>
            </a:r>
            <a:r>
              <a:rPr lang="en-US" b="1" smtClean="0"/>
              <a:t>health care</a:t>
            </a:r>
            <a:r>
              <a:rPr lang="en-US" smtClean="0"/>
              <a:t>,</a:t>
            </a:r>
          </a:p>
          <a:p>
            <a:r>
              <a:rPr lang="en-US" smtClean="0"/>
              <a:t>she’ll pay for </a:t>
            </a:r>
            <a:r>
              <a:rPr lang="en-US" b="1" smtClean="0"/>
              <a:t>legal services</a:t>
            </a:r>
            <a:r>
              <a:rPr lang="en-US" smtClean="0"/>
              <a:t>, </a:t>
            </a:r>
          </a:p>
          <a:p>
            <a:r>
              <a:rPr lang="en-US" smtClean="0"/>
              <a:t>she’ll pay for </a:t>
            </a:r>
            <a:r>
              <a:rPr lang="en-US" b="1" smtClean="0"/>
              <a:t>advertising</a:t>
            </a:r>
            <a:r>
              <a:rPr lang="en-US" smtClean="0"/>
              <a:t> (all those billboards cost a lot of money), </a:t>
            </a:r>
          </a:p>
          <a:p>
            <a:r>
              <a:rPr lang="en-US" smtClean="0"/>
              <a:t>she’ll pay for </a:t>
            </a:r>
            <a:r>
              <a:rPr lang="en-US" b="1" smtClean="0"/>
              <a:t>taxes</a:t>
            </a:r>
            <a:r>
              <a:rPr lang="en-US" smtClean="0"/>
              <a:t>, all at extremely high rates. </a:t>
            </a:r>
          </a:p>
          <a:p>
            <a:endParaRPr lang="en-US" smtClean="0"/>
          </a:p>
          <a:p>
            <a:r>
              <a:rPr lang="en-US" smtClean="0"/>
              <a:t>She will find herself buried alive under an ever-growing mountain of debt.  And she will never pay this debt off until her owner is finished with her. . . Until her body is no longer a money-maker.</a:t>
            </a:r>
          </a:p>
          <a:p>
            <a:endParaRPr lang="en-US" smtClean="0"/>
          </a:p>
          <a:p>
            <a:r>
              <a:rPr lang="en-US" smtClean="0"/>
              <a:t>She will be prevented from escaping by </a:t>
            </a:r>
            <a:r>
              <a:rPr lang="en-US" b="1" smtClean="0"/>
              <a:t>enforcers</a:t>
            </a:r>
            <a:r>
              <a:rPr lang="en-US" smtClean="0"/>
              <a:t> </a:t>
            </a:r>
            <a:r>
              <a:rPr lang="en-US" i="1" smtClean="0"/>
              <a:t>(Point to the screen, bring them back to the diagram)</a:t>
            </a:r>
            <a:r>
              <a:rPr lang="en-US" smtClean="0"/>
              <a:t>—men who are paid to stand guard at the doors of these brothels.  She will not be able to go anywhere without them, and often she won’t leave the spa at all.  </a:t>
            </a:r>
          </a:p>
          <a:p>
            <a:endParaRPr lang="en-US" smtClean="0"/>
          </a:p>
          <a:p>
            <a:r>
              <a:rPr lang="en-US" smtClean="0"/>
              <a:t>And she’ll be charged for the guards’ salaries, and this will add to her debt.</a:t>
            </a:r>
          </a:p>
          <a:p>
            <a:endParaRPr lang="en-US" smtClean="0"/>
          </a:p>
          <a:p>
            <a:r>
              <a:rPr lang="en-US" smtClean="0"/>
              <a:t>She is controlled in every way.  </a:t>
            </a:r>
          </a:p>
          <a:p>
            <a:endParaRPr lang="en-US" smtClean="0"/>
          </a:p>
          <a:p>
            <a:r>
              <a:rPr lang="en-US" smtClean="0"/>
              <a:t>She has no way to escape.  She has no freedom.  No country.  No community.  No church.  No home.  </a:t>
            </a:r>
          </a:p>
          <a:p>
            <a:endParaRPr lang="en-US" smtClean="0"/>
          </a:p>
          <a:p>
            <a:r>
              <a:rPr lang="en-US" smtClean="0"/>
              <a:t>And she’s brutalized every day.  </a:t>
            </a:r>
          </a:p>
          <a:p>
            <a:endParaRPr lang="en-US" smtClean="0"/>
          </a:p>
          <a:p>
            <a:r>
              <a:rPr lang="en-US" smtClean="0"/>
              <a:t>And she’s terrified. </a:t>
            </a:r>
          </a:p>
          <a:p>
            <a:endParaRPr lang="en-US" smtClean="0"/>
          </a:p>
          <a:p>
            <a:r>
              <a:rPr lang="en-US" smtClean="0"/>
              <a:t>And we drive by her on the highway.  And we say nothing.</a:t>
            </a:r>
          </a:p>
          <a:p>
            <a:endParaRPr lang="en-US" smtClean="0"/>
          </a:p>
          <a:p>
            <a:r>
              <a:rPr lang="en-US" smtClean="0"/>
              <a:t>Now how will we be judged for that?  And how will we judge ourselves? </a:t>
            </a:r>
          </a:p>
          <a:p>
            <a:endParaRPr lang="en-US" i="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DFDB7857-E67B-4295-ADE8-D2B8E00E5522}" type="slidenum">
              <a:rPr lang="en-US" smtClean="0"/>
              <a:pPr/>
              <a:t>11</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w="9525"/>
        </p:spPr>
        <p:txBody>
          <a:bodyPr/>
          <a:lstStyle/>
          <a:p>
            <a:pPr>
              <a:lnSpc>
                <a:spcPct val="80000"/>
              </a:lnSpc>
            </a:pPr>
            <a:r>
              <a:rPr lang="en-US" sz="800" smtClean="0"/>
              <a:t>Domestic trafficking resembles a shorter version of this diagram.  Usually in domestic trafficking, the girl would be a “throwaway”—not a runaway—a </a:t>
            </a:r>
            <a:r>
              <a:rPr lang="en-US" sz="800" i="1" smtClean="0"/>
              <a:t>throwaway:</a:t>
            </a:r>
            <a:r>
              <a:rPr lang="en-US" sz="800" smtClean="0"/>
              <a:t> </a:t>
            </a:r>
          </a:p>
          <a:p>
            <a:pPr>
              <a:lnSpc>
                <a:spcPct val="80000"/>
              </a:lnSpc>
            </a:pPr>
            <a:endParaRPr lang="en-US" sz="800" smtClean="0"/>
          </a:p>
          <a:p>
            <a:pPr>
              <a:lnSpc>
                <a:spcPct val="80000"/>
              </a:lnSpc>
              <a:buFontTx/>
              <a:buChar char="•"/>
            </a:pPr>
            <a:r>
              <a:rPr lang="en-US" sz="800" smtClean="0"/>
              <a:t>someone whose parents have abused her, perhaps sexually, </a:t>
            </a:r>
          </a:p>
          <a:p>
            <a:pPr>
              <a:lnSpc>
                <a:spcPct val="80000"/>
              </a:lnSpc>
              <a:buFontTx/>
              <a:buChar char="•"/>
            </a:pPr>
            <a:r>
              <a:rPr lang="en-US" sz="800" smtClean="0"/>
              <a:t>someone who might also come from a poor family, a family who rejects her, </a:t>
            </a:r>
          </a:p>
          <a:p>
            <a:pPr>
              <a:lnSpc>
                <a:spcPct val="80000"/>
              </a:lnSpc>
              <a:buFontTx/>
              <a:buChar char="•"/>
            </a:pPr>
            <a:r>
              <a:rPr lang="en-US" sz="800" smtClean="0"/>
              <a:t>someone who runs to an Atlanta homeless shelter, where she’s almost immediately approached by a sweet-talking man.  </a:t>
            </a:r>
          </a:p>
          <a:p>
            <a:pPr>
              <a:lnSpc>
                <a:spcPct val="80000"/>
              </a:lnSpc>
            </a:pPr>
            <a:endParaRPr lang="en-US" sz="800" smtClean="0"/>
          </a:p>
          <a:p>
            <a:pPr>
              <a:lnSpc>
                <a:spcPct val="80000"/>
              </a:lnSpc>
            </a:pPr>
            <a:r>
              <a:rPr lang="en-US" sz="800" smtClean="0"/>
              <a:t>Maybe he promises to be her boyfriend, promises to marry her, believes in her, says he sees something in her that nobody else has. </a:t>
            </a:r>
          </a:p>
          <a:p>
            <a:pPr>
              <a:lnSpc>
                <a:spcPct val="80000"/>
              </a:lnSpc>
            </a:pPr>
            <a:endParaRPr lang="en-US" sz="800" smtClean="0"/>
          </a:p>
          <a:p>
            <a:pPr>
              <a:lnSpc>
                <a:spcPct val="80000"/>
              </a:lnSpc>
            </a:pPr>
            <a:r>
              <a:rPr lang="en-US" sz="800" smtClean="0"/>
              <a:t>Again, like Sun Lu, this vulnerable little girl will be promised a new beginning, a new life. </a:t>
            </a:r>
          </a:p>
          <a:p>
            <a:pPr>
              <a:lnSpc>
                <a:spcPct val="80000"/>
              </a:lnSpc>
            </a:pPr>
            <a:endParaRPr lang="en-US" sz="800" smtClean="0"/>
          </a:p>
          <a:p>
            <a:pPr>
              <a:lnSpc>
                <a:spcPct val="80000"/>
              </a:lnSpc>
            </a:pPr>
            <a:r>
              <a:rPr lang="en-US" sz="800" smtClean="0"/>
              <a:t>If you are a homeless girl in Atlanta, you will be approached by a pimp within 48 hours.  This is a fact.  The pimps cluster around shelters like vultures.  And this girl, who is looking for someone to trust, and looking for self-confidence, gets drawn by traffickers into the under-ground world of sex slavery.</a:t>
            </a:r>
          </a:p>
          <a:p>
            <a:pPr>
              <a:lnSpc>
                <a:spcPct val="80000"/>
              </a:lnSpc>
            </a:pPr>
            <a:endParaRPr lang="en-US" sz="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369EA8A-3E0A-46A6-941F-D4A46AD0FBFD}" type="slidenum">
              <a:rPr lang="en-US" smtClean="0"/>
              <a:pPr/>
              <a:t>12</a:t>
            </a:fld>
            <a:endParaRPr lang="en-US" smtClean="0"/>
          </a:p>
        </p:txBody>
      </p:sp>
      <p:sp>
        <p:nvSpPr>
          <p:cNvPr id="104451" name="Rectangle 2"/>
          <p:cNvSpPr>
            <a:spLocks noGrp="1" noRot="1" noChangeAspect="1" noChangeArrowheads="1" noTextEdit="1"/>
          </p:cNvSpPr>
          <p:nvPr>
            <p:ph type="sldImg"/>
          </p:nvPr>
        </p:nvSpPr>
        <p:spPr>
          <a:xfrm>
            <a:off x="1981200" y="838200"/>
            <a:ext cx="2133600" cy="1600200"/>
          </a:xfrm>
          <a:ln/>
        </p:spPr>
      </p:sp>
      <p:sp>
        <p:nvSpPr>
          <p:cNvPr id="104452"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564731E-0878-422C-9444-246997389FE4}" type="slidenum">
              <a:rPr lang="en-US" smtClean="0"/>
              <a:pPr/>
              <a:t>13</a:t>
            </a:fld>
            <a:endParaRPr lang="en-US" smtClean="0"/>
          </a:p>
        </p:txBody>
      </p:sp>
      <p:sp>
        <p:nvSpPr>
          <p:cNvPr id="105475" name="Rectangle 2"/>
          <p:cNvSpPr>
            <a:spLocks noGrp="1" noRot="1" noChangeAspect="1" noChangeArrowheads="1" noTextEdit="1"/>
          </p:cNvSpPr>
          <p:nvPr>
            <p:ph type="sldImg"/>
          </p:nvPr>
        </p:nvSpPr>
        <p:spPr>
          <a:xfrm>
            <a:off x="1981200" y="838200"/>
            <a:ext cx="2133600" cy="1600200"/>
          </a:xfrm>
          <a:ln/>
        </p:spPr>
      </p:sp>
      <p:sp>
        <p:nvSpPr>
          <p:cNvPr id="105476" name="Rectangle 3"/>
          <p:cNvSpPr>
            <a:spLocks noGrp="1" noChangeArrowheads="1"/>
          </p:cNvSpPr>
          <p:nvPr>
            <p:ph type="body" idx="1"/>
          </p:nvPr>
        </p:nvSpPr>
        <p:spPr>
          <a:noFill/>
          <a:ln w="9525"/>
        </p:spPr>
        <p:txBody>
          <a:bodyPr/>
          <a:lstStyle/>
          <a:p>
            <a:endParaRPr lang="en-US" smtClean="0"/>
          </a:p>
          <a:p>
            <a:r>
              <a:rPr lang="en-US" smtClean="0"/>
              <a:t>Thank you, first of all, for having me here, thanks for coming out, and [insert name of group’s leader here] thanks for inviting 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2E23BC-C343-46CB-B328-A86D02E809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24E686-E056-4376-93EE-B25C5B3C44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F16A91-2598-4DB0-AD85-D7473CB6E5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827A2F-EFAA-4CE8-9653-F152554FE90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2CE385-6C05-4DA8-91BF-FF53403BE9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22ACBB-7E3B-4A74-A027-37F20C9290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CA5336-B0BB-4DDF-A32B-BECE9059EA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8EA70B-1440-48BE-87AF-663A97F877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D3601B1-ECE3-4A50-940E-FB663933EF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B9AAAA-1DDE-4346-94A4-F951638511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316A16-F0F7-4241-BC21-CC8106E1A2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5CFED7-3F40-4EC8-A0CF-1A0D3CF390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65678C-5052-43CC-AD09-5B7999ADC7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4B3B2E2C-1E6F-435C-8262-6552BA55520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ideo" Target="file:///C:\Users\Sr.%20Elizabeth\Documents\MGALERT\Spa_Movie_final_2_minutes.wm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sfgate.com/cgi-bin/object/article?f=/c/a/2006/10/10/MNGN9LFHRO1.DTL&amp;object=/c/pictures/2006/10/10/mn_trafficking_036_df.jp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stop logo bumper sticker 2"/>
          <p:cNvPicPr>
            <a:picLocks noChangeAspect="1" noChangeArrowheads="1"/>
          </p:cNvPicPr>
          <p:nvPr/>
        </p:nvPicPr>
        <p:blipFill>
          <a:blip r:embed="rId3" cstate="print"/>
          <a:srcRect/>
          <a:stretch>
            <a:fillRect/>
          </a:stretch>
        </p:blipFill>
        <p:spPr bwMode="auto">
          <a:xfrm>
            <a:off x="2286000" y="2438400"/>
            <a:ext cx="4876800" cy="2225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Diagram 2"/>
          <p:cNvGraphicFramePr>
            <a:graphicFrameLocks/>
          </p:cNvGraphicFramePr>
          <p:nvPr>
            <p:ph idx="1"/>
          </p:nvPr>
        </p:nvGraphicFramePr>
        <p:xfrm>
          <a:off x="0" y="1042988"/>
          <a:ext cx="9144000" cy="5691187"/>
        </p:xfrm>
        <a:graphic>
          <a:graphicData uri="http://schemas.openxmlformats.org/drawingml/2006/compatibility">
            <com:legacyDrawing xmlns:com="http://schemas.openxmlformats.org/drawingml/2006/compatibility" spid="_x0000_s1026"/>
          </a:graphicData>
        </a:graphic>
      </p:graphicFrame>
      <p:pic>
        <p:nvPicPr>
          <p:cNvPr id="1042" name="Picture 18" descr="Tokyo Spa Photo"/>
          <p:cNvPicPr>
            <a:picLocks noChangeAspect="1" noChangeArrowheads="1"/>
          </p:cNvPicPr>
          <p:nvPr/>
        </p:nvPicPr>
        <p:blipFill>
          <a:blip r:embed="rId4" cstate="print"/>
          <a:srcRect/>
          <a:stretch>
            <a:fillRect/>
          </a:stretch>
        </p:blipFill>
        <p:spPr bwMode="auto">
          <a:xfrm>
            <a:off x="3962400" y="5791200"/>
            <a:ext cx="1081088" cy="809625"/>
          </a:xfrm>
          <a:prstGeom prst="rect">
            <a:avLst/>
          </a:prstGeom>
          <a:noFill/>
          <a:ln w="9525">
            <a:noFill/>
            <a:miter lim="800000"/>
            <a:headEnd/>
            <a:tailEnd/>
          </a:ln>
        </p:spPr>
      </p:pic>
      <p:pic>
        <p:nvPicPr>
          <p:cNvPr id="1043" name="Picture 19" descr="Poor Chinese Girl 4"/>
          <p:cNvPicPr>
            <a:picLocks noChangeAspect="1" noChangeArrowheads="1"/>
          </p:cNvPicPr>
          <p:nvPr/>
        </p:nvPicPr>
        <p:blipFill>
          <a:blip r:embed="rId5" cstate="print"/>
          <a:srcRect/>
          <a:stretch>
            <a:fillRect/>
          </a:stretch>
        </p:blipFill>
        <p:spPr bwMode="auto">
          <a:xfrm>
            <a:off x="3276600" y="2743200"/>
            <a:ext cx="2524125" cy="2341563"/>
          </a:xfrm>
          <a:prstGeom prst="rect">
            <a:avLst/>
          </a:prstGeom>
          <a:noFill/>
          <a:ln w="9525">
            <a:noFill/>
            <a:miter lim="800000"/>
            <a:headEnd/>
            <a:tailEnd/>
          </a:ln>
        </p:spPr>
      </p:pic>
      <p:sp>
        <p:nvSpPr>
          <p:cNvPr id="1044" name="Text Box 20"/>
          <p:cNvSpPr txBox="1">
            <a:spLocks noChangeArrowheads="1"/>
          </p:cNvSpPr>
          <p:nvPr/>
        </p:nvSpPr>
        <p:spPr bwMode="auto">
          <a:xfrm>
            <a:off x="1981200" y="304800"/>
            <a:ext cx="5486400" cy="457200"/>
          </a:xfrm>
          <a:prstGeom prst="rect">
            <a:avLst/>
          </a:prstGeom>
          <a:noFill/>
          <a:ln w="12700" cap="sq">
            <a:noFill/>
            <a:miter lim="800000"/>
            <a:headEnd type="none" w="sm" len="sm"/>
            <a:tailEnd type="none" w="sm" len="sm"/>
          </a:ln>
        </p:spPr>
        <p:txBody>
          <a:bodyPr>
            <a:spAutoFit/>
          </a:bodyPr>
          <a:lstStyle/>
          <a:p>
            <a:pPr algn="l">
              <a:spcBef>
                <a:spcPct val="50000"/>
              </a:spcBef>
            </a:pPr>
            <a:r>
              <a:rPr lang="en-US" sz="2400">
                <a:latin typeface="Kozuka Mincho Pro H" pitchFamily="18" charset="-128"/>
              </a:rPr>
              <a:t>The International Trafficking Chain</a:t>
            </a:r>
          </a:p>
        </p:txBody>
      </p:sp>
      <p:sp>
        <p:nvSpPr>
          <p:cNvPr id="1045" name="Text Box 21"/>
          <p:cNvSpPr txBox="1">
            <a:spLocks noChangeArrowheads="1"/>
          </p:cNvSpPr>
          <p:nvPr/>
        </p:nvSpPr>
        <p:spPr bwMode="auto">
          <a:xfrm>
            <a:off x="4038600" y="5486400"/>
            <a:ext cx="942975" cy="304800"/>
          </a:xfrm>
          <a:prstGeom prst="rect">
            <a:avLst/>
          </a:prstGeom>
          <a:noFill/>
          <a:ln w="12700" cap="sq">
            <a:noFill/>
            <a:miter lim="800000"/>
            <a:headEnd type="none" w="sm" len="sm"/>
            <a:tailEnd type="none" w="sm" len="sm"/>
          </a:ln>
        </p:spPr>
        <p:txBody>
          <a:bodyPr wrap="none">
            <a:spAutoFit/>
          </a:bodyPr>
          <a:lstStyle/>
          <a:p>
            <a:r>
              <a:rPr lang="en-US" sz="1400"/>
              <a:t>Enforcers</a:t>
            </a:r>
          </a:p>
        </p:txBody>
      </p:sp>
      <p:sp>
        <p:nvSpPr>
          <p:cNvPr id="1046" name="Text Box 24"/>
          <p:cNvSpPr txBox="1">
            <a:spLocks noChangeArrowheads="1"/>
          </p:cNvSpPr>
          <p:nvPr/>
        </p:nvSpPr>
        <p:spPr bwMode="auto">
          <a:xfrm>
            <a:off x="4191000" y="6553200"/>
            <a:ext cx="608013" cy="304800"/>
          </a:xfrm>
          <a:prstGeom prst="rect">
            <a:avLst/>
          </a:prstGeom>
          <a:noFill/>
          <a:ln w="12700" cap="sq">
            <a:noFill/>
            <a:miter lim="800000"/>
            <a:headEnd type="none" w="sm" len="sm"/>
            <a:tailEnd type="none" w="sm" len="sm"/>
          </a:ln>
        </p:spPr>
        <p:txBody>
          <a:bodyPr wrap="none">
            <a:spAutoFit/>
          </a:bodyPr>
          <a:lstStyle/>
          <a:p>
            <a:r>
              <a:rPr lang="en-US" sz="1400"/>
              <a:t>johns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609600"/>
            <a:ext cx="9144000" cy="762000"/>
          </a:xfrm>
          <a:prstGeom prst="rect">
            <a:avLst/>
          </a:prstGeom>
          <a:noFill/>
          <a:ln w="12700" cap="sq">
            <a:noFill/>
            <a:miter lim="800000"/>
            <a:headEnd type="none" w="sm" len="sm"/>
            <a:tailEnd type="none" w="sm" len="sm"/>
          </a:ln>
        </p:spPr>
        <p:txBody>
          <a:bodyPr>
            <a:spAutoFit/>
          </a:bodyPr>
          <a:lstStyle/>
          <a:p>
            <a:pPr>
              <a:spcBef>
                <a:spcPct val="50000"/>
              </a:spcBef>
            </a:pPr>
            <a:r>
              <a:rPr lang="en-US" sz="4400" b="1">
                <a:latin typeface="Century Gothic" pitchFamily="34" charset="0"/>
              </a:rPr>
              <a:t>The Domestic Trafficking Chain</a:t>
            </a:r>
          </a:p>
        </p:txBody>
      </p:sp>
      <p:pic>
        <p:nvPicPr>
          <p:cNvPr id="16387" name="Picture 3" descr="Homeless girl on flickr"/>
          <p:cNvPicPr>
            <a:picLocks noChangeAspect="1" noChangeArrowheads="1"/>
          </p:cNvPicPr>
          <p:nvPr/>
        </p:nvPicPr>
        <p:blipFill>
          <a:blip r:embed="rId3" cstate="print"/>
          <a:srcRect/>
          <a:stretch>
            <a:fillRect/>
          </a:stretch>
        </p:blipFill>
        <p:spPr bwMode="auto">
          <a:xfrm>
            <a:off x="3886200" y="1524000"/>
            <a:ext cx="1273175" cy="1905000"/>
          </a:xfrm>
          <a:prstGeom prst="rect">
            <a:avLst/>
          </a:prstGeom>
          <a:noFill/>
          <a:ln w="9525">
            <a:noFill/>
            <a:miter lim="800000"/>
            <a:headEnd/>
            <a:tailEnd/>
          </a:ln>
        </p:spPr>
      </p:pic>
      <p:pic>
        <p:nvPicPr>
          <p:cNvPr id="16388" name="Picture 4" descr="Atlanta homeless shelter"/>
          <p:cNvPicPr>
            <a:picLocks noChangeAspect="1" noChangeArrowheads="1"/>
          </p:cNvPicPr>
          <p:nvPr/>
        </p:nvPicPr>
        <p:blipFill>
          <a:blip r:embed="rId4" cstate="print"/>
          <a:srcRect/>
          <a:stretch>
            <a:fillRect/>
          </a:stretch>
        </p:blipFill>
        <p:spPr bwMode="auto">
          <a:xfrm>
            <a:off x="1295400" y="4591050"/>
            <a:ext cx="2133600" cy="1428750"/>
          </a:xfrm>
          <a:prstGeom prst="rect">
            <a:avLst/>
          </a:prstGeom>
          <a:noFill/>
          <a:ln w="9525">
            <a:noFill/>
            <a:miter lim="800000"/>
            <a:headEnd/>
            <a:tailEnd/>
          </a:ln>
        </p:spPr>
      </p:pic>
      <p:sp>
        <p:nvSpPr>
          <p:cNvPr id="16389" name="AutoShape 6"/>
          <p:cNvSpPr>
            <a:spLocks noChangeArrowheads="1"/>
          </p:cNvSpPr>
          <p:nvPr/>
        </p:nvSpPr>
        <p:spPr bwMode="auto">
          <a:xfrm rot="1671708">
            <a:off x="3505200" y="3581400"/>
            <a:ext cx="165100" cy="860425"/>
          </a:xfrm>
          <a:prstGeom prst="downArrow">
            <a:avLst>
              <a:gd name="adj1" fmla="val 50000"/>
              <a:gd name="adj2" fmla="val 130288"/>
            </a:avLst>
          </a:prstGeom>
          <a:solidFill>
            <a:schemeClr val="accent1"/>
          </a:solidFill>
          <a:ln w="12700" cap="sq">
            <a:solidFill>
              <a:schemeClr val="tx1"/>
            </a:solidFill>
            <a:miter lim="800000"/>
            <a:headEnd type="none" w="sm" len="sm"/>
            <a:tailEnd type="none" w="sm" len="sm"/>
          </a:ln>
        </p:spPr>
        <p:txBody>
          <a:bodyPr vert="eaVert" wrap="none" anchor="ctr"/>
          <a:lstStyle/>
          <a:p>
            <a:endParaRPr lang="en-US"/>
          </a:p>
        </p:txBody>
      </p:sp>
      <p:sp>
        <p:nvSpPr>
          <p:cNvPr id="16390" name="AutoShape 7"/>
          <p:cNvSpPr>
            <a:spLocks noChangeArrowheads="1"/>
          </p:cNvSpPr>
          <p:nvPr/>
        </p:nvSpPr>
        <p:spPr bwMode="auto">
          <a:xfrm>
            <a:off x="3886200" y="5257800"/>
            <a:ext cx="976313" cy="152400"/>
          </a:xfrm>
          <a:prstGeom prst="rightArrow">
            <a:avLst>
              <a:gd name="adj1" fmla="val 50000"/>
              <a:gd name="adj2" fmla="val 160156"/>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6391" name="AutoShape 8"/>
          <p:cNvSpPr>
            <a:spLocks noChangeArrowheads="1"/>
          </p:cNvSpPr>
          <p:nvPr/>
        </p:nvSpPr>
        <p:spPr bwMode="auto">
          <a:xfrm rot="-1598098">
            <a:off x="5486400" y="3581400"/>
            <a:ext cx="152400" cy="823913"/>
          </a:xfrm>
          <a:prstGeom prst="upArrow">
            <a:avLst>
              <a:gd name="adj1" fmla="val 50000"/>
              <a:gd name="adj2" fmla="val 135156"/>
            </a:avLst>
          </a:prstGeom>
          <a:solidFill>
            <a:schemeClr val="accent1"/>
          </a:solidFill>
          <a:ln w="12700" cap="sq">
            <a:solidFill>
              <a:schemeClr val="tx1"/>
            </a:solidFill>
            <a:miter lim="800000"/>
            <a:headEnd type="none" w="sm" len="sm"/>
            <a:tailEnd type="none" w="sm" len="sm"/>
          </a:ln>
        </p:spPr>
        <p:txBody>
          <a:bodyPr vert="eaVert" wrap="none" anchor="ctr"/>
          <a:lstStyle/>
          <a:p>
            <a:endParaRPr lang="en-US"/>
          </a:p>
        </p:txBody>
      </p:sp>
      <p:sp>
        <p:nvSpPr>
          <p:cNvPr id="16392" name="Line 9"/>
          <p:cNvSpPr>
            <a:spLocks noChangeShapeType="1"/>
          </p:cNvSpPr>
          <p:nvPr/>
        </p:nvSpPr>
        <p:spPr bwMode="auto">
          <a:xfrm>
            <a:off x="457200" y="1295400"/>
            <a:ext cx="8458200" cy="0"/>
          </a:xfrm>
          <a:prstGeom prst="line">
            <a:avLst/>
          </a:prstGeom>
          <a:noFill/>
          <a:ln w="9525">
            <a:solidFill>
              <a:srgbClr val="FF0000"/>
            </a:solidFill>
            <a:round/>
            <a:headEnd/>
            <a:tailEnd/>
          </a:ln>
        </p:spPr>
        <p:txBody>
          <a:bodyPr/>
          <a:lstStyle/>
          <a:p>
            <a:endParaRPr lang="en-US"/>
          </a:p>
        </p:txBody>
      </p:sp>
      <p:pic>
        <p:nvPicPr>
          <p:cNvPr id="16393" name="Picture 9" descr="Traffickers.jpg"/>
          <p:cNvPicPr>
            <a:picLocks noChangeAspect="1"/>
          </p:cNvPicPr>
          <p:nvPr/>
        </p:nvPicPr>
        <p:blipFill>
          <a:blip r:embed="rId5" cstate="print"/>
          <a:srcRect/>
          <a:stretch>
            <a:fillRect/>
          </a:stretch>
        </p:blipFill>
        <p:spPr bwMode="auto">
          <a:xfrm>
            <a:off x="5181600" y="4538663"/>
            <a:ext cx="3276600" cy="16335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147"/>
          <p:cNvSpPr>
            <a:spLocks/>
          </p:cNvSpPr>
          <p:nvPr/>
        </p:nvSpPr>
        <p:spPr bwMode="auto">
          <a:xfrm>
            <a:off x="3948113" y="1176338"/>
            <a:ext cx="1322387" cy="4781550"/>
          </a:xfrm>
          <a:custGeom>
            <a:avLst/>
            <a:gdLst>
              <a:gd name="T0" fmla="*/ 423862 w 1322387"/>
              <a:gd name="T1" fmla="*/ 4762 h 4781549"/>
              <a:gd name="T2" fmla="*/ 252412 w 1322387"/>
              <a:gd name="T3" fmla="*/ 42862 h 4781549"/>
              <a:gd name="T4" fmla="*/ 328612 w 1322387"/>
              <a:gd name="T5" fmla="*/ 261937 h 4781549"/>
              <a:gd name="T6" fmla="*/ 271462 w 1322387"/>
              <a:gd name="T7" fmla="*/ 366712 h 4781549"/>
              <a:gd name="T8" fmla="*/ 328612 w 1322387"/>
              <a:gd name="T9" fmla="*/ 557212 h 4781549"/>
              <a:gd name="T10" fmla="*/ 414337 w 1322387"/>
              <a:gd name="T11" fmla="*/ 728662 h 4781549"/>
              <a:gd name="T12" fmla="*/ 328612 w 1322387"/>
              <a:gd name="T13" fmla="*/ 957262 h 4781549"/>
              <a:gd name="T14" fmla="*/ 223837 w 1322387"/>
              <a:gd name="T15" fmla="*/ 938212 h 4781549"/>
              <a:gd name="T16" fmla="*/ 509587 w 1322387"/>
              <a:gd name="T17" fmla="*/ 1385905 h 4781549"/>
              <a:gd name="T18" fmla="*/ 366712 w 1322387"/>
              <a:gd name="T19" fmla="*/ 1519255 h 4781549"/>
              <a:gd name="T20" fmla="*/ 585787 w 1322387"/>
              <a:gd name="T21" fmla="*/ 1643080 h 4781549"/>
              <a:gd name="T22" fmla="*/ 547687 w 1322387"/>
              <a:gd name="T23" fmla="*/ 1719280 h 4781549"/>
              <a:gd name="T24" fmla="*/ 633412 w 1322387"/>
              <a:gd name="T25" fmla="*/ 1766905 h 4781549"/>
              <a:gd name="T26" fmla="*/ 595312 w 1322387"/>
              <a:gd name="T27" fmla="*/ 1881205 h 4781549"/>
              <a:gd name="T28" fmla="*/ 728662 w 1322387"/>
              <a:gd name="T29" fmla="*/ 2071705 h 4781549"/>
              <a:gd name="T30" fmla="*/ 728662 w 1322387"/>
              <a:gd name="T31" fmla="*/ 2176463 h 4781549"/>
              <a:gd name="T32" fmla="*/ 395287 w 1322387"/>
              <a:gd name="T33" fmla="*/ 2328863 h 4781549"/>
              <a:gd name="T34" fmla="*/ 519112 w 1322387"/>
              <a:gd name="T35" fmla="*/ 2490787 h 4781549"/>
              <a:gd name="T36" fmla="*/ 347662 w 1322387"/>
              <a:gd name="T37" fmla="*/ 2624137 h 4781549"/>
              <a:gd name="T38" fmla="*/ 290512 w 1322387"/>
              <a:gd name="T39" fmla="*/ 2757487 h 4781549"/>
              <a:gd name="T40" fmla="*/ 414337 w 1322387"/>
              <a:gd name="T41" fmla="*/ 2833687 h 4781549"/>
              <a:gd name="T42" fmla="*/ 61912 w 1322387"/>
              <a:gd name="T43" fmla="*/ 2900363 h 4781549"/>
              <a:gd name="T44" fmla="*/ 42862 w 1322387"/>
              <a:gd name="T45" fmla="*/ 3224213 h 4781549"/>
              <a:gd name="T46" fmla="*/ 204787 w 1322387"/>
              <a:gd name="T47" fmla="*/ 3205163 h 4781549"/>
              <a:gd name="T48" fmla="*/ 195262 w 1322387"/>
              <a:gd name="T49" fmla="*/ 3348037 h 4781549"/>
              <a:gd name="T50" fmla="*/ 309562 w 1322387"/>
              <a:gd name="T51" fmla="*/ 3290887 h 4781549"/>
              <a:gd name="T52" fmla="*/ 138112 w 1322387"/>
              <a:gd name="T53" fmla="*/ 3395663 h 4781549"/>
              <a:gd name="T54" fmla="*/ 185737 w 1322387"/>
              <a:gd name="T55" fmla="*/ 3567113 h 4781549"/>
              <a:gd name="T56" fmla="*/ 328612 w 1322387"/>
              <a:gd name="T57" fmla="*/ 3643313 h 4781549"/>
              <a:gd name="T58" fmla="*/ 204787 w 1322387"/>
              <a:gd name="T59" fmla="*/ 3843337 h 4781549"/>
              <a:gd name="T60" fmla="*/ 309562 w 1322387"/>
              <a:gd name="T61" fmla="*/ 3948113 h 4781549"/>
              <a:gd name="T62" fmla="*/ 366712 w 1322387"/>
              <a:gd name="T63" fmla="*/ 4195762 h 4781549"/>
              <a:gd name="T64" fmla="*/ 176212 w 1322387"/>
              <a:gd name="T65" fmla="*/ 4205286 h 4781549"/>
              <a:gd name="T66" fmla="*/ 271462 w 1322387"/>
              <a:gd name="T67" fmla="*/ 4405314 h 4781549"/>
              <a:gd name="T68" fmla="*/ 157162 w 1322387"/>
              <a:gd name="T69" fmla="*/ 4510086 h 4781549"/>
              <a:gd name="T70" fmla="*/ 290512 w 1322387"/>
              <a:gd name="T71" fmla="*/ 4672014 h 4781549"/>
              <a:gd name="T72" fmla="*/ 557212 w 1322387"/>
              <a:gd name="T73" fmla="*/ 4700586 h 4781549"/>
              <a:gd name="T74" fmla="*/ 566737 w 1322387"/>
              <a:gd name="T75" fmla="*/ 4405314 h 4781549"/>
              <a:gd name="T76" fmla="*/ 700087 w 1322387"/>
              <a:gd name="T77" fmla="*/ 4386262 h 4781549"/>
              <a:gd name="T78" fmla="*/ 900112 w 1322387"/>
              <a:gd name="T79" fmla="*/ 4491038 h 4781549"/>
              <a:gd name="T80" fmla="*/ 1042987 w 1322387"/>
              <a:gd name="T81" fmla="*/ 4586286 h 4781549"/>
              <a:gd name="T82" fmla="*/ 1100137 w 1322387"/>
              <a:gd name="T83" fmla="*/ 4719638 h 4781549"/>
              <a:gd name="T84" fmla="*/ 1262062 w 1322387"/>
              <a:gd name="T85" fmla="*/ 4719638 h 4781549"/>
              <a:gd name="T86" fmla="*/ 1271587 w 1322387"/>
              <a:gd name="T87" fmla="*/ 4348162 h 4781549"/>
              <a:gd name="T88" fmla="*/ 957262 w 1322387"/>
              <a:gd name="T89" fmla="*/ 3976687 h 4781549"/>
              <a:gd name="T90" fmla="*/ 1081087 w 1322387"/>
              <a:gd name="T91" fmla="*/ 3690937 h 4781549"/>
              <a:gd name="T92" fmla="*/ 1109662 w 1322387"/>
              <a:gd name="T93" fmla="*/ 3652837 h 4781549"/>
              <a:gd name="T94" fmla="*/ 1262062 w 1322387"/>
              <a:gd name="T95" fmla="*/ 3748087 h 4781549"/>
              <a:gd name="T96" fmla="*/ 1233487 w 1322387"/>
              <a:gd name="T97" fmla="*/ 3700463 h 4781549"/>
              <a:gd name="T98" fmla="*/ 423862 w 1322387"/>
              <a:gd name="T99" fmla="*/ 4762 h 4781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22387"/>
              <a:gd name="T151" fmla="*/ 0 h 4781549"/>
              <a:gd name="T152" fmla="*/ 1322387 w 1322387"/>
              <a:gd name="T153" fmla="*/ 4781549 h 4781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22387" h="4781549">
                <a:moveTo>
                  <a:pt x="423862" y="4762"/>
                </a:moveTo>
                <a:cubicBezTo>
                  <a:pt x="346074" y="2381"/>
                  <a:pt x="268287" y="0"/>
                  <a:pt x="252412" y="42862"/>
                </a:cubicBezTo>
                <a:cubicBezTo>
                  <a:pt x="236537" y="85724"/>
                  <a:pt x="325437" y="207962"/>
                  <a:pt x="328612" y="261937"/>
                </a:cubicBezTo>
                <a:cubicBezTo>
                  <a:pt x="331787" y="315912"/>
                  <a:pt x="271462" y="317500"/>
                  <a:pt x="271462" y="366712"/>
                </a:cubicBezTo>
                <a:cubicBezTo>
                  <a:pt x="271462" y="415924"/>
                  <a:pt x="304800" y="496887"/>
                  <a:pt x="328612" y="557212"/>
                </a:cubicBezTo>
                <a:cubicBezTo>
                  <a:pt x="352424" y="617537"/>
                  <a:pt x="414337" y="661987"/>
                  <a:pt x="414337" y="728662"/>
                </a:cubicBezTo>
                <a:cubicBezTo>
                  <a:pt x="414337" y="795337"/>
                  <a:pt x="360362" y="922337"/>
                  <a:pt x="328612" y="957262"/>
                </a:cubicBezTo>
                <a:cubicBezTo>
                  <a:pt x="296862" y="992187"/>
                  <a:pt x="193675" y="866775"/>
                  <a:pt x="223837" y="938212"/>
                </a:cubicBezTo>
                <a:cubicBezTo>
                  <a:pt x="254000" y="1009650"/>
                  <a:pt x="485775" y="1289050"/>
                  <a:pt x="509587" y="1385887"/>
                </a:cubicBezTo>
                <a:cubicBezTo>
                  <a:pt x="533399" y="1482724"/>
                  <a:pt x="354012" y="1476375"/>
                  <a:pt x="366712" y="1519237"/>
                </a:cubicBezTo>
                <a:cubicBezTo>
                  <a:pt x="379412" y="1562100"/>
                  <a:pt x="555625" y="1609725"/>
                  <a:pt x="585787" y="1643062"/>
                </a:cubicBezTo>
                <a:cubicBezTo>
                  <a:pt x="615949" y="1676399"/>
                  <a:pt x="539750" y="1698625"/>
                  <a:pt x="547687" y="1719262"/>
                </a:cubicBezTo>
                <a:cubicBezTo>
                  <a:pt x="555625" y="1739900"/>
                  <a:pt x="625475" y="1739900"/>
                  <a:pt x="633412" y="1766887"/>
                </a:cubicBezTo>
                <a:cubicBezTo>
                  <a:pt x="641349" y="1793874"/>
                  <a:pt x="579437" y="1830387"/>
                  <a:pt x="595312" y="1881187"/>
                </a:cubicBezTo>
                <a:cubicBezTo>
                  <a:pt x="611187" y="1931987"/>
                  <a:pt x="706437" y="2022475"/>
                  <a:pt x="728662" y="2071687"/>
                </a:cubicBezTo>
                <a:cubicBezTo>
                  <a:pt x="750887" y="2120899"/>
                  <a:pt x="784225" y="2133600"/>
                  <a:pt x="728662" y="2176462"/>
                </a:cubicBezTo>
                <a:cubicBezTo>
                  <a:pt x="673100" y="2219325"/>
                  <a:pt x="430212" y="2276475"/>
                  <a:pt x="395287" y="2328862"/>
                </a:cubicBezTo>
                <a:cubicBezTo>
                  <a:pt x="360362" y="2381250"/>
                  <a:pt x="527049" y="2441575"/>
                  <a:pt x="519112" y="2490787"/>
                </a:cubicBezTo>
                <a:cubicBezTo>
                  <a:pt x="511175" y="2539999"/>
                  <a:pt x="385762" y="2579687"/>
                  <a:pt x="347662" y="2624137"/>
                </a:cubicBezTo>
                <a:cubicBezTo>
                  <a:pt x="309562" y="2668587"/>
                  <a:pt x="279400" y="2722562"/>
                  <a:pt x="290512" y="2757487"/>
                </a:cubicBezTo>
                <a:cubicBezTo>
                  <a:pt x="301625" y="2792412"/>
                  <a:pt x="452437" y="2809875"/>
                  <a:pt x="414337" y="2833687"/>
                </a:cubicBezTo>
                <a:cubicBezTo>
                  <a:pt x="376237" y="2857499"/>
                  <a:pt x="123824" y="2835275"/>
                  <a:pt x="61912" y="2900362"/>
                </a:cubicBezTo>
                <a:cubicBezTo>
                  <a:pt x="0" y="2965449"/>
                  <a:pt x="19050" y="3173412"/>
                  <a:pt x="42862" y="3224212"/>
                </a:cubicBezTo>
                <a:cubicBezTo>
                  <a:pt x="66674" y="3275012"/>
                  <a:pt x="179387" y="3184524"/>
                  <a:pt x="204787" y="3205162"/>
                </a:cubicBezTo>
                <a:cubicBezTo>
                  <a:pt x="230187" y="3225800"/>
                  <a:pt x="177800" y="3333750"/>
                  <a:pt x="195262" y="3348037"/>
                </a:cubicBezTo>
                <a:cubicBezTo>
                  <a:pt x="212724" y="3362324"/>
                  <a:pt x="319087" y="3282950"/>
                  <a:pt x="309562" y="3290887"/>
                </a:cubicBezTo>
                <a:cubicBezTo>
                  <a:pt x="300037" y="3298824"/>
                  <a:pt x="158750" y="3349625"/>
                  <a:pt x="138112" y="3395662"/>
                </a:cubicBezTo>
                <a:cubicBezTo>
                  <a:pt x="117475" y="3441700"/>
                  <a:pt x="153987" y="3525837"/>
                  <a:pt x="185737" y="3567112"/>
                </a:cubicBezTo>
                <a:cubicBezTo>
                  <a:pt x="217487" y="3608387"/>
                  <a:pt x="325437" y="3597275"/>
                  <a:pt x="328612" y="3643312"/>
                </a:cubicBezTo>
                <a:cubicBezTo>
                  <a:pt x="331787" y="3689349"/>
                  <a:pt x="207962" y="3792537"/>
                  <a:pt x="204787" y="3843337"/>
                </a:cubicBezTo>
                <a:cubicBezTo>
                  <a:pt x="201612" y="3894137"/>
                  <a:pt x="282575" y="3889375"/>
                  <a:pt x="309562" y="3948112"/>
                </a:cubicBezTo>
                <a:cubicBezTo>
                  <a:pt x="336549" y="4006849"/>
                  <a:pt x="388937" y="4152900"/>
                  <a:pt x="366712" y="4195762"/>
                </a:cubicBezTo>
                <a:cubicBezTo>
                  <a:pt x="344487" y="4238624"/>
                  <a:pt x="192087" y="4170362"/>
                  <a:pt x="176212" y="4205287"/>
                </a:cubicBezTo>
                <a:cubicBezTo>
                  <a:pt x="160337" y="4240212"/>
                  <a:pt x="274637" y="4354512"/>
                  <a:pt x="271462" y="4405312"/>
                </a:cubicBezTo>
                <a:cubicBezTo>
                  <a:pt x="268287" y="4456112"/>
                  <a:pt x="153987" y="4465637"/>
                  <a:pt x="157162" y="4510087"/>
                </a:cubicBezTo>
                <a:cubicBezTo>
                  <a:pt x="160337" y="4554537"/>
                  <a:pt x="223837" y="4640262"/>
                  <a:pt x="290512" y="4672012"/>
                </a:cubicBezTo>
                <a:cubicBezTo>
                  <a:pt x="357187" y="4703762"/>
                  <a:pt x="511175" y="4745037"/>
                  <a:pt x="557212" y="4700587"/>
                </a:cubicBezTo>
                <a:cubicBezTo>
                  <a:pt x="603249" y="4656137"/>
                  <a:pt x="542925" y="4457699"/>
                  <a:pt x="566737" y="4405312"/>
                </a:cubicBezTo>
                <a:cubicBezTo>
                  <a:pt x="590549" y="4352925"/>
                  <a:pt x="644525" y="4371975"/>
                  <a:pt x="700087" y="4386262"/>
                </a:cubicBezTo>
                <a:cubicBezTo>
                  <a:pt x="755650" y="4400550"/>
                  <a:pt x="842962" y="4457700"/>
                  <a:pt x="900112" y="4491037"/>
                </a:cubicBezTo>
                <a:cubicBezTo>
                  <a:pt x="957262" y="4524375"/>
                  <a:pt x="1009650" y="4548187"/>
                  <a:pt x="1042987" y="4586287"/>
                </a:cubicBezTo>
                <a:cubicBezTo>
                  <a:pt x="1076324" y="4624387"/>
                  <a:pt x="1063625" y="4697412"/>
                  <a:pt x="1100137" y="4719637"/>
                </a:cubicBezTo>
                <a:cubicBezTo>
                  <a:pt x="1136649" y="4741862"/>
                  <a:pt x="1233487" y="4781549"/>
                  <a:pt x="1262062" y="4719637"/>
                </a:cubicBezTo>
                <a:cubicBezTo>
                  <a:pt x="1290637" y="4657725"/>
                  <a:pt x="1322387" y="4471987"/>
                  <a:pt x="1271587" y="4348162"/>
                </a:cubicBezTo>
                <a:cubicBezTo>
                  <a:pt x="1220787" y="4224337"/>
                  <a:pt x="989012" y="4086224"/>
                  <a:pt x="957262" y="3976687"/>
                </a:cubicBezTo>
                <a:cubicBezTo>
                  <a:pt x="925512" y="3867150"/>
                  <a:pt x="1055687" y="3744912"/>
                  <a:pt x="1081087" y="3690937"/>
                </a:cubicBezTo>
                <a:cubicBezTo>
                  <a:pt x="1106487" y="3636962"/>
                  <a:pt x="1079500" y="3643312"/>
                  <a:pt x="1109662" y="3652837"/>
                </a:cubicBezTo>
                <a:cubicBezTo>
                  <a:pt x="1139824" y="3662362"/>
                  <a:pt x="1241425" y="3740150"/>
                  <a:pt x="1262062" y="3748087"/>
                </a:cubicBezTo>
                <a:cubicBezTo>
                  <a:pt x="1282700" y="3756025"/>
                  <a:pt x="1243012" y="3716337"/>
                  <a:pt x="1233487" y="3700462"/>
                </a:cubicBezTo>
                <a:lnTo>
                  <a:pt x="423862" y="4762"/>
                </a:lnTo>
                <a:close/>
              </a:path>
            </a:pathLst>
          </a:custGeom>
          <a:solidFill>
            <a:schemeClr val="bg1"/>
          </a:solidFill>
          <a:ln w="12700" cap="sq" cmpd="sng" algn="ctr">
            <a:solidFill>
              <a:schemeClr val="bg1"/>
            </a:solidFill>
            <a:prstDash val="solid"/>
            <a:round/>
            <a:headEnd type="none" w="sm" len="sm"/>
            <a:tailEnd type="none" w="sm" len="sm"/>
          </a:ln>
        </p:spPr>
        <p:txBody>
          <a:bodyPr/>
          <a:lstStyle/>
          <a:p>
            <a:endParaRPr lang="en-US"/>
          </a:p>
        </p:txBody>
      </p:sp>
      <p:sp>
        <p:nvSpPr>
          <p:cNvPr id="17411" name="TextBox 41"/>
          <p:cNvSpPr txBox="1">
            <a:spLocks noChangeArrowheads="1"/>
          </p:cNvSpPr>
          <p:nvPr/>
        </p:nvSpPr>
        <p:spPr bwMode="auto">
          <a:xfrm>
            <a:off x="304800" y="76200"/>
            <a:ext cx="8458200" cy="369888"/>
          </a:xfrm>
          <a:prstGeom prst="rect">
            <a:avLst/>
          </a:prstGeom>
          <a:noFill/>
          <a:ln w="9525">
            <a:noFill/>
            <a:miter lim="800000"/>
            <a:headEnd/>
            <a:tailEnd/>
          </a:ln>
        </p:spPr>
        <p:txBody>
          <a:bodyPr>
            <a:spAutoFit/>
          </a:bodyPr>
          <a:lstStyle/>
          <a:p>
            <a:r>
              <a:rPr lang="en-US"/>
              <a:t>Child Exploitation Victim Services</a:t>
            </a:r>
          </a:p>
        </p:txBody>
      </p:sp>
      <p:sp>
        <p:nvSpPr>
          <p:cNvPr id="17412" name="Line 2"/>
          <p:cNvSpPr>
            <a:spLocks noChangeShapeType="1"/>
          </p:cNvSpPr>
          <p:nvPr/>
        </p:nvSpPr>
        <p:spPr bwMode="auto">
          <a:xfrm>
            <a:off x="381000" y="369888"/>
            <a:ext cx="8458200" cy="0"/>
          </a:xfrm>
          <a:prstGeom prst="line">
            <a:avLst/>
          </a:prstGeom>
          <a:noFill/>
          <a:ln w="9525">
            <a:solidFill>
              <a:srgbClr val="FF0000"/>
            </a:solidFill>
            <a:round/>
            <a:headEnd/>
            <a:tailEnd/>
          </a:ln>
        </p:spPr>
        <p:txBody>
          <a:bodyPr/>
          <a:lstStyle/>
          <a:p>
            <a:endParaRPr lang="en-US"/>
          </a:p>
        </p:txBody>
      </p:sp>
      <p:pic>
        <p:nvPicPr>
          <p:cNvPr id="17413" name="Picture 5" descr="11th Hour Cover Story.jpg"/>
          <p:cNvPicPr>
            <a:picLocks noChangeAspect="1"/>
          </p:cNvPicPr>
          <p:nvPr/>
        </p:nvPicPr>
        <p:blipFill>
          <a:blip r:embed="rId3" cstate="print"/>
          <a:srcRect/>
          <a:stretch>
            <a:fillRect/>
          </a:stretch>
        </p:blipFill>
        <p:spPr bwMode="auto">
          <a:xfrm>
            <a:off x="2376488" y="1028700"/>
            <a:ext cx="4391025" cy="4800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147"/>
          <p:cNvSpPr>
            <a:spLocks/>
          </p:cNvSpPr>
          <p:nvPr/>
        </p:nvSpPr>
        <p:spPr bwMode="auto">
          <a:xfrm>
            <a:off x="3948113" y="1176338"/>
            <a:ext cx="1322387" cy="4781550"/>
          </a:xfrm>
          <a:custGeom>
            <a:avLst/>
            <a:gdLst>
              <a:gd name="T0" fmla="*/ 423862 w 1322387"/>
              <a:gd name="T1" fmla="*/ 4762 h 4781549"/>
              <a:gd name="T2" fmla="*/ 252412 w 1322387"/>
              <a:gd name="T3" fmla="*/ 42862 h 4781549"/>
              <a:gd name="T4" fmla="*/ 328612 w 1322387"/>
              <a:gd name="T5" fmla="*/ 261937 h 4781549"/>
              <a:gd name="T6" fmla="*/ 271462 w 1322387"/>
              <a:gd name="T7" fmla="*/ 366712 h 4781549"/>
              <a:gd name="T8" fmla="*/ 328612 w 1322387"/>
              <a:gd name="T9" fmla="*/ 557212 h 4781549"/>
              <a:gd name="T10" fmla="*/ 414337 w 1322387"/>
              <a:gd name="T11" fmla="*/ 728662 h 4781549"/>
              <a:gd name="T12" fmla="*/ 328612 w 1322387"/>
              <a:gd name="T13" fmla="*/ 957262 h 4781549"/>
              <a:gd name="T14" fmla="*/ 223837 w 1322387"/>
              <a:gd name="T15" fmla="*/ 938212 h 4781549"/>
              <a:gd name="T16" fmla="*/ 509587 w 1322387"/>
              <a:gd name="T17" fmla="*/ 1385905 h 4781549"/>
              <a:gd name="T18" fmla="*/ 366712 w 1322387"/>
              <a:gd name="T19" fmla="*/ 1519255 h 4781549"/>
              <a:gd name="T20" fmla="*/ 585787 w 1322387"/>
              <a:gd name="T21" fmla="*/ 1643080 h 4781549"/>
              <a:gd name="T22" fmla="*/ 547687 w 1322387"/>
              <a:gd name="T23" fmla="*/ 1719280 h 4781549"/>
              <a:gd name="T24" fmla="*/ 633412 w 1322387"/>
              <a:gd name="T25" fmla="*/ 1766905 h 4781549"/>
              <a:gd name="T26" fmla="*/ 595312 w 1322387"/>
              <a:gd name="T27" fmla="*/ 1881205 h 4781549"/>
              <a:gd name="T28" fmla="*/ 728662 w 1322387"/>
              <a:gd name="T29" fmla="*/ 2071705 h 4781549"/>
              <a:gd name="T30" fmla="*/ 728662 w 1322387"/>
              <a:gd name="T31" fmla="*/ 2176463 h 4781549"/>
              <a:gd name="T32" fmla="*/ 395287 w 1322387"/>
              <a:gd name="T33" fmla="*/ 2328863 h 4781549"/>
              <a:gd name="T34" fmla="*/ 519112 w 1322387"/>
              <a:gd name="T35" fmla="*/ 2490787 h 4781549"/>
              <a:gd name="T36" fmla="*/ 347662 w 1322387"/>
              <a:gd name="T37" fmla="*/ 2624137 h 4781549"/>
              <a:gd name="T38" fmla="*/ 290512 w 1322387"/>
              <a:gd name="T39" fmla="*/ 2757487 h 4781549"/>
              <a:gd name="T40" fmla="*/ 414337 w 1322387"/>
              <a:gd name="T41" fmla="*/ 2833687 h 4781549"/>
              <a:gd name="T42" fmla="*/ 61912 w 1322387"/>
              <a:gd name="T43" fmla="*/ 2900363 h 4781549"/>
              <a:gd name="T44" fmla="*/ 42862 w 1322387"/>
              <a:gd name="T45" fmla="*/ 3224213 h 4781549"/>
              <a:gd name="T46" fmla="*/ 204787 w 1322387"/>
              <a:gd name="T47" fmla="*/ 3205163 h 4781549"/>
              <a:gd name="T48" fmla="*/ 195262 w 1322387"/>
              <a:gd name="T49" fmla="*/ 3348037 h 4781549"/>
              <a:gd name="T50" fmla="*/ 309562 w 1322387"/>
              <a:gd name="T51" fmla="*/ 3290887 h 4781549"/>
              <a:gd name="T52" fmla="*/ 138112 w 1322387"/>
              <a:gd name="T53" fmla="*/ 3395663 h 4781549"/>
              <a:gd name="T54" fmla="*/ 185737 w 1322387"/>
              <a:gd name="T55" fmla="*/ 3567113 h 4781549"/>
              <a:gd name="T56" fmla="*/ 328612 w 1322387"/>
              <a:gd name="T57" fmla="*/ 3643313 h 4781549"/>
              <a:gd name="T58" fmla="*/ 204787 w 1322387"/>
              <a:gd name="T59" fmla="*/ 3843337 h 4781549"/>
              <a:gd name="T60" fmla="*/ 309562 w 1322387"/>
              <a:gd name="T61" fmla="*/ 3948113 h 4781549"/>
              <a:gd name="T62" fmla="*/ 366712 w 1322387"/>
              <a:gd name="T63" fmla="*/ 4195762 h 4781549"/>
              <a:gd name="T64" fmla="*/ 176212 w 1322387"/>
              <a:gd name="T65" fmla="*/ 4205286 h 4781549"/>
              <a:gd name="T66" fmla="*/ 271462 w 1322387"/>
              <a:gd name="T67" fmla="*/ 4405314 h 4781549"/>
              <a:gd name="T68" fmla="*/ 157162 w 1322387"/>
              <a:gd name="T69" fmla="*/ 4510086 h 4781549"/>
              <a:gd name="T70" fmla="*/ 290512 w 1322387"/>
              <a:gd name="T71" fmla="*/ 4672014 h 4781549"/>
              <a:gd name="T72" fmla="*/ 557212 w 1322387"/>
              <a:gd name="T73" fmla="*/ 4700586 h 4781549"/>
              <a:gd name="T74" fmla="*/ 566737 w 1322387"/>
              <a:gd name="T75" fmla="*/ 4405314 h 4781549"/>
              <a:gd name="T76" fmla="*/ 700087 w 1322387"/>
              <a:gd name="T77" fmla="*/ 4386262 h 4781549"/>
              <a:gd name="T78" fmla="*/ 900112 w 1322387"/>
              <a:gd name="T79" fmla="*/ 4491038 h 4781549"/>
              <a:gd name="T80" fmla="*/ 1042987 w 1322387"/>
              <a:gd name="T81" fmla="*/ 4586286 h 4781549"/>
              <a:gd name="T82" fmla="*/ 1100137 w 1322387"/>
              <a:gd name="T83" fmla="*/ 4719638 h 4781549"/>
              <a:gd name="T84" fmla="*/ 1262062 w 1322387"/>
              <a:gd name="T85" fmla="*/ 4719638 h 4781549"/>
              <a:gd name="T86" fmla="*/ 1271587 w 1322387"/>
              <a:gd name="T87" fmla="*/ 4348162 h 4781549"/>
              <a:gd name="T88" fmla="*/ 957262 w 1322387"/>
              <a:gd name="T89" fmla="*/ 3976687 h 4781549"/>
              <a:gd name="T90" fmla="*/ 1081087 w 1322387"/>
              <a:gd name="T91" fmla="*/ 3690937 h 4781549"/>
              <a:gd name="T92" fmla="*/ 1109662 w 1322387"/>
              <a:gd name="T93" fmla="*/ 3652837 h 4781549"/>
              <a:gd name="T94" fmla="*/ 1262062 w 1322387"/>
              <a:gd name="T95" fmla="*/ 3748087 h 4781549"/>
              <a:gd name="T96" fmla="*/ 1233487 w 1322387"/>
              <a:gd name="T97" fmla="*/ 3700463 h 4781549"/>
              <a:gd name="T98" fmla="*/ 423862 w 1322387"/>
              <a:gd name="T99" fmla="*/ 4762 h 4781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22387"/>
              <a:gd name="T151" fmla="*/ 0 h 4781549"/>
              <a:gd name="T152" fmla="*/ 1322387 w 1322387"/>
              <a:gd name="T153" fmla="*/ 4781549 h 4781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22387" h="4781549">
                <a:moveTo>
                  <a:pt x="423862" y="4762"/>
                </a:moveTo>
                <a:cubicBezTo>
                  <a:pt x="346074" y="2381"/>
                  <a:pt x="268287" y="0"/>
                  <a:pt x="252412" y="42862"/>
                </a:cubicBezTo>
                <a:cubicBezTo>
                  <a:pt x="236537" y="85724"/>
                  <a:pt x="325437" y="207962"/>
                  <a:pt x="328612" y="261937"/>
                </a:cubicBezTo>
                <a:cubicBezTo>
                  <a:pt x="331787" y="315912"/>
                  <a:pt x="271462" y="317500"/>
                  <a:pt x="271462" y="366712"/>
                </a:cubicBezTo>
                <a:cubicBezTo>
                  <a:pt x="271462" y="415924"/>
                  <a:pt x="304800" y="496887"/>
                  <a:pt x="328612" y="557212"/>
                </a:cubicBezTo>
                <a:cubicBezTo>
                  <a:pt x="352424" y="617537"/>
                  <a:pt x="414337" y="661987"/>
                  <a:pt x="414337" y="728662"/>
                </a:cubicBezTo>
                <a:cubicBezTo>
                  <a:pt x="414337" y="795337"/>
                  <a:pt x="360362" y="922337"/>
                  <a:pt x="328612" y="957262"/>
                </a:cubicBezTo>
                <a:cubicBezTo>
                  <a:pt x="296862" y="992187"/>
                  <a:pt x="193675" y="866775"/>
                  <a:pt x="223837" y="938212"/>
                </a:cubicBezTo>
                <a:cubicBezTo>
                  <a:pt x="254000" y="1009650"/>
                  <a:pt x="485775" y="1289050"/>
                  <a:pt x="509587" y="1385887"/>
                </a:cubicBezTo>
                <a:cubicBezTo>
                  <a:pt x="533399" y="1482724"/>
                  <a:pt x="354012" y="1476375"/>
                  <a:pt x="366712" y="1519237"/>
                </a:cubicBezTo>
                <a:cubicBezTo>
                  <a:pt x="379412" y="1562100"/>
                  <a:pt x="555625" y="1609725"/>
                  <a:pt x="585787" y="1643062"/>
                </a:cubicBezTo>
                <a:cubicBezTo>
                  <a:pt x="615949" y="1676399"/>
                  <a:pt x="539750" y="1698625"/>
                  <a:pt x="547687" y="1719262"/>
                </a:cubicBezTo>
                <a:cubicBezTo>
                  <a:pt x="555625" y="1739900"/>
                  <a:pt x="625475" y="1739900"/>
                  <a:pt x="633412" y="1766887"/>
                </a:cubicBezTo>
                <a:cubicBezTo>
                  <a:pt x="641349" y="1793874"/>
                  <a:pt x="579437" y="1830387"/>
                  <a:pt x="595312" y="1881187"/>
                </a:cubicBezTo>
                <a:cubicBezTo>
                  <a:pt x="611187" y="1931987"/>
                  <a:pt x="706437" y="2022475"/>
                  <a:pt x="728662" y="2071687"/>
                </a:cubicBezTo>
                <a:cubicBezTo>
                  <a:pt x="750887" y="2120899"/>
                  <a:pt x="784225" y="2133600"/>
                  <a:pt x="728662" y="2176462"/>
                </a:cubicBezTo>
                <a:cubicBezTo>
                  <a:pt x="673100" y="2219325"/>
                  <a:pt x="430212" y="2276475"/>
                  <a:pt x="395287" y="2328862"/>
                </a:cubicBezTo>
                <a:cubicBezTo>
                  <a:pt x="360362" y="2381250"/>
                  <a:pt x="527049" y="2441575"/>
                  <a:pt x="519112" y="2490787"/>
                </a:cubicBezTo>
                <a:cubicBezTo>
                  <a:pt x="511175" y="2539999"/>
                  <a:pt x="385762" y="2579687"/>
                  <a:pt x="347662" y="2624137"/>
                </a:cubicBezTo>
                <a:cubicBezTo>
                  <a:pt x="309562" y="2668587"/>
                  <a:pt x="279400" y="2722562"/>
                  <a:pt x="290512" y="2757487"/>
                </a:cubicBezTo>
                <a:cubicBezTo>
                  <a:pt x="301625" y="2792412"/>
                  <a:pt x="452437" y="2809875"/>
                  <a:pt x="414337" y="2833687"/>
                </a:cubicBezTo>
                <a:cubicBezTo>
                  <a:pt x="376237" y="2857499"/>
                  <a:pt x="123824" y="2835275"/>
                  <a:pt x="61912" y="2900362"/>
                </a:cubicBezTo>
                <a:cubicBezTo>
                  <a:pt x="0" y="2965449"/>
                  <a:pt x="19050" y="3173412"/>
                  <a:pt x="42862" y="3224212"/>
                </a:cubicBezTo>
                <a:cubicBezTo>
                  <a:pt x="66674" y="3275012"/>
                  <a:pt x="179387" y="3184524"/>
                  <a:pt x="204787" y="3205162"/>
                </a:cubicBezTo>
                <a:cubicBezTo>
                  <a:pt x="230187" y="3225800"/>
                  <a:pt x="177800" y="3333750"/>
                  <a:pt x="195262" y="3348037"/>
                </a:cubicBezTo>
                <a:cubicBezTo>
                  <a:pt x="212724" y="3362324"/>
                  <a:pt x="319087" y="3282950"/>
                  <a:pt x="309562" y="3290887"/>
                </a:cubicBezTo>
                <a:cubicBezTo>
                  <a:pt x="300037" y="3298824"/>
                  <a:pt x="158750" y="3349625"/>
                  <a:pt x="138112" y="3395662"/>
                </a:cubicBezTo>
                <a:cubicBezTo>
                  <a:pt x="117475" y="3441700"/>
                  <a:pt x="153987" y="3525837"/>
                  <a:pt x="185737" y="3567112"/>
                </a:cubicBezTo>
                <a:cubicBezTo>
                  <a:pt x="217487" y="3608387"/>
                  <a:pt x="325437" y="3597275"/>
                  <a:pt x="328612" y="3643312"/>
                </a:cubicBezTo>
                <a:cubicBezTo>
                  <a:pt x="331787" y="3689349"/>
                  <a:pt x="207962" y="3792537"/>
                  <a:pt x="204787" y="3843337"/>
                </a:cubicBezTo>
                <a:cubicBezTo>
                  <a:pt x="201612" y="3894137"/>
                  <a:pt x="282575" y="3889375"/>
                  <a:pt x="309562" y="3948112"/>
                </a:cubicBezTo>
                <a:cubicBezTo>
                  <a:pt x="336549" y="4006849"/>
                  <a:pt x="388937" y="4152900"/>
                  <a:pt x="366712" y="4195762"/>
                </a:cubicBezTo>
                <a:cubicBezTo>
                  <a:pt x="344487" y="4238624"/>
                  <a:pt x="192087" y="4170362"/>
                  <a:pt x="176212" y="4205287"/>
                </a:cubicBezTo>
                <a:cubicBezTo>
                  <a:pt x="160337" y="4240212"/>
                  <a:pt x="274637" y="4354512"/>
                  <a:pt x="271462" y="4405312"/>
                </a:cubicBezTo>
                <a:cubicBezTo>
                  <a:pt x="268287" y="4456112"/>
                  <a:pt x="153987" y="4465637"/>
                  <a:pt x="157162" y="4510087"/>
                </a:cubicBezTo>
                <a:cubicBezTo>
                  <a:pt x="160337" y="4554537"/>
                  <a:pt x="223837" y="4640262"/>
                  <a:pt x="290512" y="4672012"/>
                </a:cubicBezTo>
                <a:cubicBezTo>
                  <a:pt x="357187" y="4703762"/>
                  <a:pt x="511175" y="4745037"/>
                  <a:pt x="557212" y="4700587"/>
                </a:cubicBezTo>
                <a:cubicBezTo>
                  <a:pt x="603249" y="4656137"/>
                  <a:pt x="542925" y="4457699"/>
                  <a:pt x="566737" y="4405312"/>
                </a:cubicBezTo>
                <a:cubicBezTo>
                  <a:pt x="590549" y="4352925"/>
                  <a:pt x="644525" y="4371975"/>
                  <a:pt x="700087" y="4386262"/>
                </a:cubicBezTo>
                <a:cubicBezTo>
                  <a:pt x="755650" y="4400550"/>
                  <a:pt x="842962" y="4457700"/>
                  <a:pt x="900112" y="4491037"/>
                </a:cubicBezTo>
                <a:cubicBezTo>
                  <a:pt x="957262" y="4524375"/>
                  <a:pt x="1009650" y="4548187"/>
                  <a:pt x="1042987" y="4586287"/>
                </a:cubicBezTo>
                <a:cubicBezTo>
                  <a:pt x="1076324" y="4624387"/>
                  <a:pt x="1063625" y="4697412"/>
                  <a:pt x="1100137" y="4719637"/>
                </a:cubicBezTo>
                <a:cubicBezTo>
                  <a:pt x="1136649" y="4741862"/>
                  <a:pt x="1233487" y="4781549"/>
                  <a:pt x="1262062" y="4719637"/>
                </a:cubicBezTo>
                <a:cubicBezTo>
                  <a:pt x="1290637" y="4657725"/>
                  <a:pt x="1322387" y="4471987"/>
                  <a:pt x="1271587" y="4348162"/>
                </a:cubicBezTo>
                <a:cubicBezTo>
                  <a:pt x="1220787" y="4224337"/>
                  <a:pt x="989012" y="4086224"/>
                  <a:pt x="957262" y="3976687"/>
                </a:cubicBezTo>
                <a:cubicBezTo>
                  <a:pt x="925512" y="3867150"/>
                  <a:pt x="1055687" y="3744912"/>
                  <a:pt x="1081087" y="3690937"/>
                </a:cubicBezTo>
                <a:cubicBezTo>
                  <a:pt x="1106487" y="3636962"/>
                  <a:pt x="1079500" y="3643312"/>
                  <a:pt x="1109662" y="3652837"/>
                </a:cubicBezTo>
                <a:cubicBezTo>
                  <a:pt x="1139824" y="3662362"/>
                  <a:pt x="1241425" y="3740150"/>
                  <a:pt x="1262062" y="3748087"/>
                </a:cubicBezTo>
                <a:cubicBezTo>
                  <a:pt x="1282700" y="3756025"/>
                  <a:pt x="1243012" y="3716337"/>
                  <a:pt x="1233487" y="3700462"/>
                </a:cubicBezTo>
                <a:lnTo>
                  <a:pt x="423862" y="4762"/>
                </a:lnTo>
                <a:close/>
              </a:path>
            </a:pathLst>
          </a:custGeom>
          <a:solidFill>
            <a:schemeClr val="bg1"/>
          </a:solidFill>
          <a:ln w="12700" cap="sq" cmpd="sng" algn="ctr">
            <a:solidFill>
              <a:schemeClr val="bg1"/>
            </a:solidFill>
            <a:prstDash val="solid"/>
            <a:round/>
            <a:headEnd type="none" w="sm" len="sm"/>
            <a:tailEnd type="none" w="sm" len="sm"/>
          </a:ln>
        </p:spPr>
        <p:txBody>
          <a:bodyPr/>
          <a:lstStyle/>
          <a:p>
            <a:endParaRPr lang="en-US"/>
          </a:p>
        </p:txBody>
      </p:sp>
      <p:sp>
        <p:nvSpPr>
          <p:cNvPr id="18435" name="TextBox 41"/>
          <p:cNvSpPr txBox="1">
            <a:spLocks noChangeArrowheads="1"/>
          </p:cNvSpPr>
          <p:nvPr/>
        </p:nvSpPr>
        <p:spPr bwMode="auto">
          <a:xfrm>
            <a:off x="304800" y="76200"/>
            <a:ext cx="8458200" cy="369888"/>
          </a:xfrm>
          <a:prstGeom prst="rect">
            <a:avLst/>
          </a:prstGeom>
          <a:noFill/>
          <a:ln w="9525">
            <a:noFill/>
            <a:miter lim="800000"/>
            <a:headEnd/>
            <a:tailEnd/>
          </a:ln>
        </p:spPr>
        <p:txBody>
          <a:bodyPr>
            <a:spAutoFit/>
          </a:bodyPr>
          <a:lstStyle/>
          <a:p>
            <a:r>
              <a:rPr lang="en-US"/>
              <a:t>Child Exploitation Victim Services</a:t>
            </a:r>
          </a:p>
        </p:txBody>
      </p:sp>
      <p:sp>
        <p:nvSpPr>
          <p:cNvPr id="18436" name="Line 2"/>
          <p:cNvSpPr>
            <a:spLocks noChangeShapeType="1"/>
          </p:cNvSpPr>
          <p:nvPr/>
        </p:nvSpPr>
        <p:spPr bwMode="auto">
          <a:xfrm>
            <a:off x="381000" y="369888"/>
            <a:ext cx="8458200" cy="0"/>
          </a:xfrm>
          <a:prstGeom prst="line">
            <a:avLst/>
          </a:prstGeom>
          <a:noFill/>
          <a:ln w="9525">
            <a:solidFill>
              <a:srgbClr val="FF0000"/>
            </a:solidFill>
            <a:round/>
            <a:headEnd/>
            <a:tailEnd/>
          </a:ln>
        </p:spPr>
        <p:txBody>
          <a:bodyPr/>
          <a:lstStyle/>
          <a:p>
            <a:endParaRPr lang="en-US"/>
          </a:p>
        </p:txBody>
      </p:sp>
      <p:pic>
        <p:nvPicPr>
          <p:cNvPr id="18437" name="Picture 8"/>
          <p:cNvPicPr>
            <a:picLocks noChangeAspect="1" noChangeArrowheads="1"/>
          </p:cNvPicPr>
          <p:nvPr/>
        </p:nvPicPr>
        <p:blipFill>
          <a:blip r:embed="rId3" cstate="print"/>
          <a:srcRect l="9058" r="11229" b="2899"/>
          <a:stretch>
            <a:fillRect/>
          </a:stretch>
        </p:blipFill>
        <p:spPr bwMode="auto">
          <a:xfrm>
            <a:off x="1295400" y="914400"/>
            <a:ext cx="6705600" cy="5105400"/>
          </a:xfrm>
          <a:prstGeom prst="rect">
            <a:avLst/>
          </a:prstGeom>
          <a:noFill/>
          <a:ln w="12700" cap="sq">
            <a:noFill/>
            <a:miter lim="800000"/>
            <a:headEnd type="none" w="sm" len="sm"/>
            <a:tailEnd type="none" w="sm" len="sm"/>
          </a:ln>
        </p:spPr>
      </p:pic>
      <p:pic>
        <p:nvPicPr>
          <p:cNvPr id="18438" name="Picture 6"/>
          <p:cNvPicPr>
            <a:picLocks noChangeAspect="1" noChangeArrowheads="1"/>
          </p:cNvPicPr>
          <p:nvPr/>
        </p:nvPicPr>
        <p:blipFill>
          <a:blip r:embed="rId4" cstate="print"/>
          <a:srcRect/>
          <a:stretch>
            <a:fillRect/>
          </a:stretch>
        </p:blipFill>
        <p:spPr bwMode="auto">
          <a:xfrm>
            <a:off x="4343400" y="3657600"/>
            <a:ext cx="609600" cy="609600"/>
          </a:xfrm>
          <a:prstGeom prst="rect">
            <a:avLst/>
          </a:prstGeom>
          <a:noFill/>
          <a:ln w="12700" cap="sq">
            <a:noFill/>
            <a:miter lim="800000"/>
            <a:headEnd type="none" w="sm" len="sm"/>
            <a:tailEnd type="none" w="sm" len="sm"/>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147"/>
          <p:cNvSpPr>
            <a:spLocks/>
          </p:cNvSpPr>
          <p:nvPr/>
        </p:nvSpPr>
        <p:spPr bwMode="auto">
          <a:xfrm>
            <a:off x="3948113" y="1176338"/>
            <a:ext cx="1322387" cy="4781550"/>
          </a:xfrm>
          <a:custGeom>
            <a:avLst/>
            <a:gdLst>
              <a:gd name="T0" fmla="*/ 423862 w 1322387"/>
              <a:gd name="T1" fmla="*/ 4762 h 4781549"/>
              <a:gd name="T2" fmla="*/ 252412 w 1322387"/>
              <a:gd name="T3" fmla="*/ 42862 h 4781549"/>
              <a:gd name="T4" fmla="*/ 328612 w 1322387"/>
              <a:gd name="T5" fmla="*/ 261937 h 4781549"/>
              <a:gd name="T6" fmla="*/ 271462 w 1322387"/>
              <a:gd name="T7" fmla="*/ 366712 h 4781549"/>
              <a:gd name="T8" fmla="*/ 328612 w 1322387"/>
              <a:gd name="T9" fmla="*/ 557212 h 4781549"/>
              <a:gd name="T10" fmla="*/ 414337 w 1322387"/>
              <a:gd name="T11" fmla="*/ 728662 h 4781549"/>
              <a:gd name="T12" fmla="*/ 328612 w 1322387"/>
              <a:gd name="T13" fmla="*/ 957262 h 4781549"/>
              <a:gd name="T14" fmla="*/ 223837 w 1322387"/>
              <a:gd name="T15" fmla="*/ 938212 h 4781549"/>
              <a:gd name="T16" fmla="*/ 509587 w 1322387"/>
              <a:gd name="T17" fmla="*/ 1385905 h 4781549"/>
              <a:gd name="T18" fmla="*/ 366712 w 1322387"/>
              <a:gd name="T19" fmla="*/ 1519255 h 4781549"/>
              <a:gd name="T20" fmla="*/ 585787 w 1322387"/>
              <a:gd name="T21" fmla="*/ 1643080 h 4781549"/>
              <a:gd name="T22" fmla="*/ 547687 w 1322387"/>
              <a:gd name="T23" fmla="*/ 1719280 h 4781549"/>
              <a:gd name="T24" fmla="*/ 633412 w 1322387"/>
              <a:gd name="T25" fmla="*/ 1766905 h 4781549"/>
              <a:gd name="T26" fmla="*/ 595312 w 1322387"/>
              <a:gd name="T27" fmla="*/ 1881205 h 4781549"/>
              <a:gd name="T28" fmla="*/ 728662 w 1322387"/>
              <a:gd name="T29" fmla="*/ 2071705 h 4781549"/>
              <a:gd name="T30" fmla="*/ 728662 w 1322387"/>
              <a:gd name="T31" fmla="*/ 2176463 h 4781549"/>
              <a:gd name="T32" fmla="*/ 395287 w 1322387"/>
              <a:gd name="T33" fmla="*/ 2328863 h 4781549"/>
              <a:gd name="T34" fmla="*/ 519112 w 1322387"/>
              <a:gd name="T35" fmla="*/ 2490787 h 4781549"/>
              <a:gd name="T36" fmla="*/ 347662 w 1322387"/>
              <a:gd name="T37" fmla="*/ 2624137 h 4781549"/>
              <a:gd name="T38" fmla="*/ 290512 w 1322387"/>
              <a:gd name="T39" fmla="*/ 2757487 h 4781549"/>
              <a:gd name="T40" fmla="*/ 414337 w 1322387"/>
              <a:gd name="T41" fmla="*/ 2833687 h 4781549"/>
              <a:gd name="T42" fmla="*/ 61912 w 1322387"/>
              <a:gd name="T43" fmla="*/ 2900363 h 4781549"/>
              <a:gd name="T44" fmla="*/ 42862 w 1322387"/>
              <a:gd name="T45" fmla="*/ 3224213 h 4781549"/>
              <a:gd name="T46" fmla="*/ 204787 w 1322387"/>
              <a:gd name="T47" fmla="*/ 3205163 h 4781549"/>
              <a:gd name="T48" fmla="*/ 195262 w 1322387"/>
              <a:gd name="T49" fmla="*/ 3348037 h 4781549"/>
              <a:gd name="T50" fmla="*/ 309562 w 1322387"/>
              <a:gd name="T51" fmla="*/ 3290887 h 4781549"/>
              <a:gd name="T52" fmla="*/ 138112 w 1322387"/>
              <a:gd name="T53" fmla="*/ 3395663 h 4781549"/>
              <a:gd name="T54" fmla="*/ 185737 w 1322387"/>
              <a:gd name="T55" fmla="*/ 3567113 h 4781549"/>
              <a:gd name="T56" fmla="*/ 328612 w 1322387"/>
              <a:gd name="T57" fmla="*/ 3643313 h 4781549"/>
              <a:gd name="T58" fmla="*/ 204787 w 1322387"/>
              <a:gd name="T59" fmla="*/ 3843337 h 4781549"/>
              <a:gd name="T60" fmla="*/ 309562 w 1322387"/>
              <a:gd name="T61" fmla="*/ 3948113 h 4781549"/>
              <a:gd name="T62" fmla="*/ 366712 w 1322387"/>
              <a:gd name="T63" fmla="*/ 4195762 h 4781549"/>
              <a:gd name="T64" fmla="*/ 176212 w 1322387"/>
              <a:gd name="T65" fmla="*/ 4205286 h 4781549"/>
              <a:gd name="T66" fmla="*/ 271462 w 1322387"/>
              <a:gd name="T67" fmla="*/ 4405314 h 4781549"/>
              <a:gd name="T68" fmla="*/ 157162 w 1322387"/>
              <a:gd name="T69" fmla="*/ 4510086 h 4781549"/>
              <a:gd name="T70" fmla="*/ 290512 w 1322387"/>
              <a:gd name="T71" fmla="*/ 4672014 h 4781549"/>
              <a:gd name="T72" fmla="*/ 557212 w 1322387"/>
              <a:gd name="T73" fmla="*/ 4700586 h 4781549"/>
              <a:gd name="T74" fmla="*/ 566737 w 1322387"/>
              <a:gd name="T75" fmla="*/ 4405314 h 4781549"/>
              <a:gd name="T76" fmla="*/ 700087 w 1322387"/>
              <a:gd name="T77" fmla="*/ 4386262 h 4781549"/>
              <a:gd name="T78" fmla="*/ 900112 w 1322387"/>
              <a:gd name="T79" fmla="*/ 4491038 h 4781549"/>
              <a:gd name="T80" fmla="*/ 1042987 w 1322387"/>
              <a:gd name="T81" fmla="*/ 4586286 h 4781549"/>
              <a:gd name="T82" fmla="*/ 1100137 w 1322387"/>
              <a:gd name="T83" fmla="*/ 4719638 h 4781549"/>
              <a:gd name="T84" fmla="*/ 1262062 w 1322387"/>
              <a:gd name="T85" fmla="*/ 4719638 h 4781549"/>
              <a:gd name="T86" fmla="*/ 1271587 w 1322387"/>
              <a:gd name="T87" fmla="*/ 4348162 h 4781549"/>
              <a:gd name="T88" fmla="*/ 957262 w 1322387"/>
              <a:gd name="T89" fmla="*/ 3976687 h 4781549"/>
              <a:gd name="T90" fmla="*/ 1081087 w 1322387"/>
              <a:gd name="T91" fmla="*/ 3690937 h 4781549"/>
              <a:gd name="T92" fmla="*/ 1109662 w 1322387"/>
              <a:gd name="T93" fmla="*/ 3652837 h 4781549"/>
              <a:gd name="T94" fmla="*/ 1262062 w 1322387"/>
              <a:gd name="T95" fmla="*/ 3748087 h 4781549"/>
              <a:gd name="T96" fmla="*/ 1233487 w 1322387"/>
              <a:gd name="T97" fmla="*/ 3700463 h 4781549"/>
              <a:gd name="T98" fmla="*/ 423862 w 1322387"/>
              <a:gd name="T99" fmla="*/ 4762 h 4781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22387"/>
              <a:gd name="T151" fmla="*/ 0 h 4781549"/>
              <a:gd name="T152" fmla="*/ 1322387 w 1322387"/>
              <a:gd name="T153" fmla="*/ 4781549 h 4781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22387" h="4781549">
                <a:moveTo>
                  <a:pt x="423862" y="4762"/>
                </a:moveTo>
                <a:cubicBezTo>
                  <a:pt x="346074" y="2381"/>
                  <a:pt x="268287" y="0"/>
                  <a:pt x="252412" y="42862"/>
                </a:cubicBezTo>
                <a:cubicBezTo>
                  <a:pt x="236537" y="85724"/>
                  <a:pt x="325437" y="207962"/>
                  <a:pt x="328612" y="261937"/>
                </a:cubicBezTo>
                <a:cubicBezTo>
                  <a:pt x="331787" y="315912"/>
                  <a:pt x="271462" y="317500"/>
                  <a:pt x="271462" y="366712"/>
                </a:cubicBezTo>
                <a:cubicBezTo>
                  <a:pt x="271462" y="415924"/>
                  <a:pt x="304800" y="496887"/>
                  <a:pt x="328612" y="557212"/>
                </a:cubicBezTo>
                <a:cubicBezTo>
                  <a:pt x="352424" y="617537"/>
                  <a:pt x="414337" y="661987"/>
                  <a:pt x="414337" y="728662"/>
                </a:cubicBezTo>
                <a:cubicBezTo>
                  <a:pt x="414337" y="795337"/>
                  <a:pt x="360362" y="922337"/>
                  <a:pt x="328612" y="957262"/>
                </a:cubicBezTo>
                <a:cubicBezTo>
                  <a:pt x="296862" y="992187"/>
                  <a:pt x="193675" y="866775"/>
                  <a:pt x="223837" y="938212"/>
                </a:cubicBezTo>
                <a:cubicBezTo>
                  <a:pt x="254000" y="1009650"/>
                  <a:pt x="485775" y="1289050"/>
                  <a:pt x="509587" y="1385887"/>
                </a:cubicBezTo>
                <a:cubicBezTo>
                  <a:pt x="533399" y="1482724"/>
                  <a:pt x="354012" y="1476375"/>
                  <a:pt x="366712" y="1519237"/>
                </a:cubicBezTo>
                <a:cubicBezTo>
                  <a:pt x="379412" y="1562100"/>
                  <a:pt x="555625" y="1609725"/>
                  <a:pt x="585787" y="1643062"/>
                </a:cubicBezTo>
                <a:cubicBezTo>
                  <a:pt x="615949" y="1676399"/>
                  <a:pt x="539750" y="1698625"/>
                  <a:pt x="547687" y="1719262"/>
                </a:cubicBezTo>
                <a:cubicBezTo>
                  <a:pt x="555625" y="1739900"/>
                  <a:pt x="625475" y="1739900"/>
                  <a:pt x="633412" y="1766887"/>
                </a:cubicBezTo>
                <a:cubicBezTo>
                  <a:pt x="641349" y="1793874"/>
                  <a:pt x="579437" y="1830387"/>
                  <a:pt x="595312" y="1881187"/>
                </a:cubicBezTo>
                <a:cubicBezTo>
                  <a:pt x="611187" y="1931987"/>
                  <a:pt x="706437" y="2022475"/>
                  <a:pt x="728662" y="2071687"/>
                </a:cubicBezTo>
                <a:cubicBezTo>
                  <a:pt x="750887" y="2120899"/>
                  <a:pt x="784225" y="2133600"/>
                  <a:pt x="728662" y="2176462"/>
                </a:cubicBezTo>
                <a:cubicBezTo>
                  <a:pt x="673100" y="2219325"/>
                  <a:pt x="430212" y="2276475"/>
                  <a:pt x="395287" y="2328862"/>
                </a:cubicBezTo>
                <a:cubicBezTo>
                  <a:pt x="360362" y="2381250"/>
                  <a:pt x="527049" y="2441575"/>
                  <a:pt x="519112" y="2490787"/>
                </a:cubicBezTo>
                <a:cubicBezTo>
                  <a:pt x="511175" y="2539999"/>
                  <a:pt x="385762" y="2579687"/>
                  <a:pt x="347662" y="2624137"/>
                </a:cubicBezTo>
                <a:cubicBezTo>
                  <a:pt x="309562" y="2668587"/>
                  <a:pt x="279400" y="2722562"/>
                  <a:pt x="290512" y="2757487"/>
                </a:cubicBezTo>
                <a:cubicBezTo>
                  <a:pt x="301625" y="2792412"/>
                  <a:pt x="452437" y="2809875"/>
                  <a:pt x="414337" y="2833687"/>
                </a:cubicBezTo>
                <a:cubicBezTo>
                  <a:pt x="376237" y="2857499"/>
                  <a:pt x="123824" y="2835275"/>
                  <a:pt x="61912" y="2900362"/>
                </a:cubicBezTo>
                <a:cubicBezTo>
                  <a:pt x="0" y="2965449"/>
                  <a:pt x="19050" y="3173412"/>
                  <a:pt x="42862" y="3224212"/>
                </a:cubicBezTo>
                <a:cubicBezTo>
                  <a:pt x="66674" y="3275012"/>
                  <a:pt x="179387" y="3184524"/>
                  <a:pt x="204787" y="3205162"/>
                </a:cubicBezTo>
                <a:cubicBezTo>
                  <a:pt x="230187" y="3225800"/>
                  <a:pt x="177800" y="3333750"/>
                  <a:pt x="195262" y="3348037"/>
                </a:cubicBezTo>
                <a:cubicBezTo>
                  <a:pt x="212724" y="3362324"/>
                  <a:pt x="319087" y="3282950"/>
                  <a:pt x="309562" y="3290887"/>
                </a:cubicBezTo>
                <a:cubicBezTo>
                  <a:pt x="300037" y="3298824"/>
                  <a:pt x="158750" y="3349625"/>
                  <a:pt x="138112" y="3395662"/>
                </a:cubicBezTo>
                <a:cubicBezTo>
                  <a:pt x="117475" y="3441700"/>
                  <a:pt x="153987" y="3525837"/>
                  <a:pt x="185737" y="3567112"/>
                </a:cubicBezTo>
                <a:cubicBezTo>
                  <a:pt x="217487" y="3608387"/>
                  <a:pt x="325437" y="3597275"/>
                  <a:pt x="328612" y="3643312"/>
                </a:cubicBezTo>
                <a:cubicBezTo>
                  <a:pt x="331787" y="3689349"/>
                  <a:pt x="207962" y="3792537"/>
                  <a:pt x="204787" y="3843337"/>
                </a:cubicBezTo>
                <a:cubicBezTo>
                  <a:pt x="201612" y="3894137"/>
                  <a:pt x="282575" y="3889375"/>
                  <a:pt x="309562" y="3948112"/>
                </a:cubicBezTo>
                <a:cubicBezTo>
                  <a:pt x="336549" y="4006849"/>
                  <a:pt x="388937" y="4152900"/>
                  <a:pt x="366712" y="4195762"/>
                </a:cubicBezTo>
                <a:cubicBezTo>
                  <a:pt x="344487" y="4238624"/>
                  <a:pt x="192087" y="4170362"/>
                  <a:pt x="176212" y="4205287"/>
                </a:cubicBezTo>
                <a:cubicBezTo>
                  <a:pt x="160337" y="4240212"/>
                  <a:pt x="274637" y="4354512"/>
                  <a:pt x="271462" y="4405312"/>
                </a:cubicBezTo>
                <a:cubicBezTo>
                  <a:pt x="268287" y="4456112"/>
                  <a:pt x="153987" y="4465637"/>
                  <a:pt x="157162" y="4510087"/>
                </a:cubicBezTo>
                <a:cubicBezTo>
                  <a:pt x="160337" y="4554537"/>
                  <a:pt x="223837" y="4640262"/>
                  <a:pt x="290512" y="4672012"/>
                </a:cubicBezTo>
                <a:cubicBezTo>
                  <a:pt x="357187" y="4703762"/>
                  <a:pt x="511175" y="4745037"/>
                  <a:pt x="557212" y="4700587"/>
                </a:cubicBezTo>
                <a:cubicBezTo>
                  <a:pt x="603249" y="4656137"/>
                  <a:pt x="542925" y="4457699"/>
                  <a:pt x="566737" y="4405312"/>
                </a:cubicBezTo>
                <a:cubicBezTo>
                  <a:pt x="590549" y="4352925"/>
                  <a:pt x="644525" y="4371975"/>
                  <a:pt x="700087" y="4386262"/>
                </a:cubicBezTo>
                <a:cubicBezTo>
                  <a:pt x="755650" y="4400550"/>
                  <a:pt x="842962" y="4457700"/>
                  <a:pt x="900112" y="4491037"/>
                </a:cubicBezTo>
                <a:cubicBezTo>
                  <a:pt x="957262" y="4524375"/>
                  <a:pt x="1009650" y="4548187"/>
                  <a:pt x="1042987" y="4586287"/>
                </a:cubicBezTo>
                <a:cubicBezTo>
                  <a:pt x="1076324" y="4624387"/>
                  <a:pt x="1063625" y="4697412"/>
                  <a:pt x="1100137" y="4719637"/>
                </a:cubicBezTo>
                <a:cubicBezTo>
                  <a:pt x="1136649" y="4741862"/>
                  <a:pt x="1233487" y="4781549"/>
                  <a:pt x="1262062" y="4719637"/>
                </a:cubicBezTo>
                <a:cubicBezTo>
                  <a:pt x="1290637" y="4657725"/>
                  <a:pt x="1322387" y="4471987"/>
                  <a:pt x="1271587" y="4348162"/>
                </a:cubicBezTo>
                <a:cubicBezTo>
                  <a:pt x="1220787" y="4224337"/>
                  <a:pt x="989012" y="4086224"/>
                  <a:pt x="957262" y="3976687"/>
                </a:cubicBezTo>
                <a:cubicBezTo>
                  <a:pt x="925512" y="3867150"/>
                  <a:pt x="1055687" y="3744912"/>
                  <a:pt x="1081087" y="3690937"/>
                </a:cubicBezTo>
                <a:cubicBezTo>
                  <a:pt x="1106487" y="3636962"/>
                  <a:pt x="1079500" y="3643312"/>
                  <a:pt x="1109662" y="3652837"/>
                </a:cubicBezTo>
                <a:cubicBezTo>
                  <a:pt x="1139824" y="3662362"/>
                  <a:pt x="1241425" y="3740150"/>
                  <a:pt x="1262062" y="3748087"/>
                </a:cubicBezTo>
                <a:cubicBezTo>
                  <a:pt x="1282700" y="3756025"/>
                  <a:pt x="1243012" y="3716337"/>
                  <a:pt x="1233487" y="3700462"/>
                </a:cubicBezTo>
                <a:lnTo>
                  <a:pt x="423862" y="4762"/>
                </a:lnTo>
                <a:close/>
              </a:path>
            </a:pathLst>
          </a:custGeom>
          <a:solidFill>
            <a:schemeClr val="bg1"/>
          </a:solidFill>
          <a:ln w="12700" cap="sq" cmpd="sng" algn="ctr">
            <a:solidFill>
              <a:schemeClr val="bg1"/>
            </a:solidFill>
            <a:prstDash val="solid"/>
            <a:round/>
            <a:headEnd type="none" w="sm" len="sm"/>
            <a:tailEnd type="none" w="sm" len="sm"/>
          </a:ln>
        </p:spPr>
        <p:txBody>
          <a:bodyPr/>
          <a:lstStyle/>
          <a:p>
            <a:endParaRPr lang="en-US"/>
          </a:p>
        </p:txBody>
      </p:sp>
      <p:sp>
        <p:nvSpPr>
          <p:cNvPr id="20483" name="TextBox 41"/>
          <p:cNvSpPr txBox="1">
            <a:spLocks noChangeArrowheads="1"/>
          </p:cNvSpPr>
          <p:nvPr/>
        </p:nvSpPr>
        <p:spPr bwMode="auto">
          <a:xfrm>
            <a:off x="304800" y="76200"/>
            <a:ext cx="8458200" cy="369888"/>
          </a:xfrm>
          <a:prstGeom prst="rect">
            <a:avLst/>
          </a:prstGeom>
          <a:noFill/>
          <a:ln w="9525">
            <a:noFill/>
            <a:miter lim="800000"/>
            <a:headEnd/>
            <a:tailEnd/>
          </a:ln>
        </p:spPr>
        <p:txBody>
          <a:bodyPr>
            <a:spAutoFit/>
          </a:bodyPr>
          <a:lstStyle/>
          <a:p>
            <a:r>
              <a:rPr lang="en-US"/>
              <a:t>Child Exploitation Victim Services: successful advocacy</a:t>
            </a:r>
          </a:p>
        </p:txBody>
      </p:sp>
      <p:sp>
        <p:nvSpPr>
          <p:cNvPr id="20484" name="Line 2"/>
          <p:cNvSpPr>
            <a:spLocks noChangeShapeType="1"/>
          </p:cNvSpPr>
          <p:nvPr/>
        </p:nvSpPr>
        <p:spPr bwMode="auto">
          <a:xfrm>
            <a:off x="381000" y="369888"/>
            <a:ext cx="8458200" cy="0"/>
          </a:xfrm>
          <a:prstGeom prst="line">
            <a:avLst/>
          </a:prstGeom>
          <a:noFill/>
          <a:ln w="9525">
            <a:solidFill>
              <a:srgbClr val="FF0000"/>
            </a:solidFill>
            <a:round/>
            <a:headEnd/>
            <a:tailEnd/>
          </a:ln>
        </p:spPr>
        <p:txBody>
          <a:bodyPr/>
          <a:lstStyle/>
          <a:p>
            <a:endParaRPr lang="en-US"/>
          </a:p>
        </p:txBody>
      </p:sp>
      <p:sp>
        <p:nvSpPr>
          <p:cNvPr id="20485" name="TextBox 6"/>
          <p:cNvSpPr txBox="1">
            <a:spLocks noChangeArrowheads="1"/>
          </p:cNvSpPr>
          <p:nvPr/>
        </p:nvSpPr>
        <p:spPr bwMode="auto">
          <a:xfrm>
            <a:off x="2819400" y="2484438"/>
            <a:ext cx="3657600" cy="2032000"/>
          </a:xfrm>
          <a:prstGeom prst="rect">
            <a:avLst/>
          </a:prstGeom>
          <a:noFill/>
          <a:ln w="9525">
            <a:noFill/>
            <a:miter lim="800000"/>
            <a:headEnd/>
            <a:tailEnd/>
          </a:ln>
        </p:spPr>
        <p:txBody>
          <a:bodyPr>
            <a:spAutoFit/>
          </a:bodyPr>
          <a:lstStyle/>
          <a:p>
            <a:r>
              <a:rPr lang="en-US"/>
              <a:t>INSERT PHOTO-SCAN OF KAFFIE’S MACON TELEGRAPH EDITORIAL HERE – illustrate success story of getting a victim the vital help she needs.  (Then transition to new sites for CSEC in Middle-Georgia)</a:t>
            </a:r>
          </a:p>
        </p:txBody>
      </p:sp>
      <p:pic>
        <p:nvPicPr>
          <p:cNvPr id="20486" name="Picture 6"/>
          <p:cNvPicPr>
            <a:picLocks noChangeAspect="1" noChangeArrowheads="1"/>
          </p:cNvPicPr>
          <p:nvPr/>
        </p:nvPicPr>
        <p:blipFill>
          <a:blip r:embed="rId3" cstate="print"/>
          <a:srcRect l="3757" r="8585" b="29126"/>
          <a:stretch>
            <a:fillRect/>
          </a:stretch>
        </p:blipFill>
        <p:spPr bwMode="auto">
          <a:xfrm>
            <a:off x="1828800" y="914400"/>
            <a:ext cx="5334000" cy="5562600"/>
          </a:xfrm>
          <a:prstGeom prst="rect">
            <a:avLst/>
          </a:prstGeom>
          <a:noFill/>
          <a:ln w="12700" cap="sq">
            <a:noFill/>
            <a:miter lim="800000"/>
            <a:headEnd type="none" w="sm" len="sm"/>
            <a:tailEnd type="none" w="sm" len="sm"/>
          </a:ln>
        </p:spPr>
      </p:pic>
      <p:sp>
        <p:nvSpPr>
          <p:cNvPr id="20487" name="Down Arrow 6"/>
          <p:cNvSpPr>
            <a:spLocks noChangeArrowheads="1"/>
          </p:cNvSpPr>
          <p:nvPr/>
        </p:nvSpPr>
        <p:spPr bwMode="auto">
          <a:xfrm rot="18546545" flipH="1">
            <a:off x="926307" y="3993356"/>
            <a:ext cx="700088" cy="2130425"/>
          </a:xfrm>
          <a:prstGeom prst="downArrow">
            <a:avLst>
              <a:gd name="adj1" fmla="val 50000"/>
              <a:gd name="adj2" fmla="val 49985"/>
            </a:avLst>
          </a:prstGeom>
          <a:solidFill>
            <a:schemeClr val="accent1"/>
          </a:solidFill>
          <a:ln w="12700" cap="sq" algn="ctr">
            <a:solidFill>
              <a:schemeClr val="tx1"/>
            </a:solidFill>
            <a:round/>
            <a:headEnd type="none" w="sm" len="sm"/>
            <a:tailEnd type="none" w="sm" len="sm"/>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609600"/>
            <a:ext cx="9144000" cy="762000"/>
          </a:xfrm>
          <a:prstGeom prst="rect">
            <a:avLst/>
          </a:prstGeom>
          <a:noFill/>
          <a:ln w="12700" cap="sq">
            <a:noFill/>
            <a:miter lim="800000"/>
            <a:headEnd type="none" w="sm" len="sm"/>
            <a:tailEnd type="none" w="sm" len="sm"/>
          </a:ln>
        </p:spPr>
        <p:txBody>
          <a:bodyPr>
            <a:spAutoFit/>
          </a:bodyPr>
          <a:lstStyle/>
          <a:p>
            <a:pPr>
              <a:spcBef>
                <a:spcPct val="50000"/>
              </a:spcBef>
            </a:pPr>
            <a:r>
              <a:rPr lang="en-US" sz="4400" b="1">
                <a:latin typeface="Century Gothic" pitchFamily="34" charset="0"/>
              </a:rPr>
              <a:t>Trafficking on Craig’s List</a:t>
            </a:r>
          </a:p>
        </p:txBody>
      </p:sp>
      <p:sp>
        <p:nvSpPr>
          <p:cNvPr id="22531" name="Line 9"/>
          <p:cNvSpPr>
            <a:spLocks noChangeShapeType="1"/>
          </p:cNvSpPr>
          <p:nvPr/>
        </p:nvSpPr>
        <p:spPr bwMode="auto">
          <a:xfrm>
            <a:off x="457200" y="1295400"/>
            <a:ext cx="8458200" cy="0"/>
          </a:xfrm>
          <a:prstGeom prst="line">
            <a:avLst/>
          </a:prstGeom>
          <a:noFill/>
          <a:ln w="9525">
            <a:solidFill>
              <a:srgbClr val="FF0000"/>
            </a:solidFill>
            <a:round/>
            <a:headEnd/>
            <a:tailEnd/>
          </a:ln>
        </p:spPr>
        <p:txBody>
          <a:bodyPr/>
          <a:lstStyle/>
          <a:p>
            <a:endParaRPr lang="en-US"/>
          </a:p>
        </p:txBody>
      </p:sp>
      <p:pic>
        <p:nvPicPr>
          <p:cNvPr id="22532" name="Picture 4" descr="CraigsList5.jpg"/>
          <p:cNvPicPr>
            <a:picLocks noChangeAspect="1"/>
          </p:cNvPicPr>
          <p:nvPr/>
        </p:nvPicPr>
        <p:blipFill>
          <a:blip r:embed="rId3" cstate="print"/>
          <a:srcRect/>
          <a:stretch>
            <a:fillRect/>
          </a:stretch>
        </p:blipFill>
        <p:spPr bwMode="auto">
          <a:xfrm>
            <a:off x="2133600" y="1806575"/>
            <a:ext cx="4670425" cy="39846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609600"/>
            <a:ext cx="9144000" cy="708025"/>
          </a:xfrm>
          <a:prstGeom prst="rect">
            <a:avLst/>
          </a:prstGeom>
          <a:noFill/>
          <a:ln w="12700" cap="sq">
            <a:noFill/>
            <a:miter lim="800000"/>
            <a:headEnd type="none" w="sm" len="sm"/>
            <a:tailEnd type="none" w="sm" len="sm"/>
          </a:ln>
        </p:spPr>
        <p:txBody>
          <a:bodyPr>
            <a:spAutoFit/>
          </a:bodyPr>
          <a:lstStyle/>
          <a:p>
            <a:pPr>
              <a:spcBef>
                <a:spcPct val="50000"/>
              </a:spcBef>
            </a:pPr>
            <a:r>
              <a:rPr lang="en-US" sz="4000" b="1">
                <a:latin typeface="Century Gothic" pitchFamily="34" charset="0"/>
              </a:rPr>
              <a:t>Domestic Trafficking Demographics</a:t>
            </a:r>
          </a:p>
        </p:txBody>
      </p:sp>
      <p:sp>
        <p:nvSpPr>
          <p:cNvPr id="25603" name="Line 9"/>
          <p:cNvSpPr>
            <a:spLocks noChangeShapeType="1"/>
          </p:cNvSpPr>
          <p:nvPr/>
        </p:nvSpPr>
        <p:spPr bwMode="auto">
          <a:xfrm>
            <a:off x="457200" y="1295400"/>
            <a:ext cx="8458200" cy="0"/>
          </a:xfrm>
          <a:prstGeom prst="line">
            <a:avLst/>
          </a:prstGeom>
          <a:noFill/>
          <a:ln w="9525">
            <a:solidFill>
              <a:srgbClr val="FF0000"/>
            </a:solidFill>
            <a:round/>
            <a:headEnd/>
            <a:tailEnd/>
          </a:ln>
        </p:spPr>
        <p:txBody>
          <a:bodyPr/>
          <a:lstStyle/>
          <a:p>
            <a:endParaRPr lang="en-US"/>
          </a:p>
        </p:txBody>
      </p:sp>
      <p:sp>
        <p:nvSpPr>
          <p:cNvPr id="6" name="Rectangle 3"/>
          <p:cNvSpPr txBox="1">
            <a:spLocks noChangeArrowheads="1"/>
          </p:cNvSpPr>
          <p:nvPr/>
        </p:nvSpPr>
        <p:spPr>
          <a:xfrm>
            <a:off x="457200" y="1295400"/>
            <a:ext cx="8229600" cy="4648200"/>
          </a:xfrm>
          <a:prstGeom prst="rect">
            <a:avLst/>
          </a:prstGeom>
        </p:spPr>
        <p:txBody>
          <a:bodyPr/>
          <a:lstStyle/>
          <a:p>
            <a:pPr marL="342900" indent="-342900" eaLnBrk="1" hangingPunct="1">
              <a:spcBef>
                <a:spcPct val="20000"/>
              </a:spcBef>
              <a:buFont typeface="Wingdings" pitchFamily="2" charset="2"/>
              <a:buNone/>
              <a:defRPr/>
            </a:pPr>
            <a:endParaRPr lang="en-US" sz="1400" kern="0" dirty="0">
              <a:solidFill>
                <a:srgbClr val="660066"/>
              </a:solidFill>
              <a:latin typeface="Trebuchet MS" pitchFamily="34" charset="0"/>
            </a:endParaRPr>
          </a:p>
          <a:p>
            <a:pPr marL="342900" indent="-342900" eaLnBrk="1" hangingPunct="1">
              <a:spcBef>
                <a:spcPct val="20000"/>
              </a:spcBef>
              <a:buFont typeface="Wingdings" pitchFamily="2" charset="2"/>
              <a:buNone/>
              <a:defRPr/>
            </a:pPr>
            <a:endParaRPr lang="en-US" sz="3200" kern="0" dirty="0">
              <a:solidFill>
                <a:schemeClr val="tx2"/>
              </a:solidFill>
              <a:latin typeface="Trebuchet MS" pitchFamily="34" charset="0"/>
            </a:endParaRPr>
          </a:p>
          <a:p>
            <a:pPr marL="342900" indent="-342900" eaLnBrk="1" hangingPunct="1">
              <a:spcBef>
                <a:spcPct val="20000"/>
              </a:spcBef>
              <a:buFont typeface="Wingdings" pitchFamily="2" charset="2"/>
              <a:buNone/>
              <a:defRPr/>
            </a:pPr>
            <a:r>
              <a:rPr lang="en-US" sz="3200" kern="0" dirty="0">
                <a:solidFill>
                  <a:schemeClr val="tx2"/>
                </a:solidFill>
                <a:latin typeface="Trebuchet MS" pitchFamily="34" charset="0"/>
              </a:rPr>
              <a:t>Female</a:t>
            </a:r>
          </a:p>
          <a:p>
            <a:pPr marL="342900" indent="-342900" eaLnBrk="1" hangingPunct="1">
              <a:spcBef>
                <a:spcPct val="20000"/>
              </a:spcBef>
              <a:buFont typeface="Wingdings" pitchFamily="2" charset="2"/>
              <a:buNone/>
              <a:defRPr/>
            </a:pPr>
            <a:r>
              <a:rPr lang="en-US" sz="3200" kern="0" dirty="0" err="1" smtClean="0">
                <a:solidFill>
                  <a:schemeClr val="tx2"/>
                </a:solidFill>
                <a:latin typeface="Trebuchet MS" pitchFamily="34" charset="0"/>
              </a:rPr>
              <a:t>Caucasion</a:t>
            </a:r>
            <a:r>
              <a:rPr lang="en-US" sz="3200" kern="0" dirty="0" smtClean="0">
                <a:solidFill>
                  <a:schemeClr val="tx2"/>
                </a:solidFill>
                <a:latin typeface="Trebuchet MS" pitchFamily="34" charset="0"/>
              </a:rPr>
              <a:t>/African-American</a:t>
            </a:r>
            <a:endParaRPr lang="en-US" sz="3200" kern="0" dirty="0">
              <a:solidFill>
                <a:schemeClr val="tx2"/>
              </a:solidFill>
              <a:latin typeface="Trebuchet MS" pitchFamily="34" charset="0"/>
            </a:endParaRPr>
          </a:p>
          <a:p>
            <a:pPr marL="342900" indent="-342900" eaLnBrk="1" hangingPunct="1">
              <a:spcBef>
                <a:spcPct val="20000"/>
              </a:spcBef>
              <a:buFont typeface="Wingdings" pitchFamily="2" charset="2"/>
              <a:buNone/>
              <a:defRPr/>
            </a:pPr>
            <a:r>
              <a:rPr lang="en-US" sz="3200" kern="0" dirty="0">
                <a:solidFill>
                  <a:schemeClr val="tx2"/>
                </a:solidFill>
                <a:latin typeface="Trebuchet MS" pitchFamily="34" charset="0"/>
              </a:rPr>
              <a:t>12-16 Years Old</a:t>
            </a:r>
          </a:p>
          <a:p>
            <a:pPr marL="342900" indent="-342900" eaLnBrk="1" hangingPunct="1">
              <a:spcBef>
                <a:spcPct val="20000"/>
              </a:spcBef>
              <a:buFont typeface="Wingdings" pitchFamily="2" charset="2"/>
              <a:buNone/>
              <a:defRPr/>
            </a:pPr>
            <a:r>
              <a:rPr lang="en-US" sz="3200" kern="0" dirty="0">
                <a:solidFill>
                  <a:schemeClr val="tx2"/>
                </a:solidFill>
                <a:latin typeface="Trebuchet MS" pitchFamily="34" charset="0"/>
              </a:rPr>
              <a:t>Single Parent (mother)</a:t>
            </a:r>
          </a:p>
          <a:p>
            <a:pPr marL="342900" indent="-342900" eaLnBrk="1" hangingPunct="1">
              <a:spcBef>
                <a:spcPct val="20000"/>
              </a:spcBef>
              <a:buFont typeface="Wingdings" pitchFamily="2" charset="2"/>
              <a:buNone/>
              <a:defRPr/>
            </a:pPr>
            <a:r>
              <a:rPr lang="en-US" sz="3200" kern="0" dirty="0">
                <a:solidFill>
                  <a:schemeClr val="tx2"/>
                </a:solidFill>
                <a:latin typeface="Trebuchet MS" pitchFamily="34" charset="0"/>
              </a:rPr>
              <a:t>Low Income</a:t>
            </a:r>
          </a:p>
          <a:p>
            <a:pPr marL="342900" indent="-342900" algn="l" eaLnBrk="1" hangingPunct="1">
              <a:spcBef>
                <a:spcPct val="20000"/>
              </a:spcBef>
              <a:buFontTx/>
              <a:buChar char="•"/>
              <a:defRPr/>
            </a:pPr>
            <a:endParaRPr lang="en-US" sz="3200" kern="0" dirty="0">
              <a:latin typeface="+mn-lt"/>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457200"/>
            <a:ext cx="7772400" cy="1143000"/>
          </a:xfrm>
        </p:spPr>
        <p:txBody>
          <a:bodyPr/>
          <a:lstStyle/>
          <a:p>
            <a:pPr algn="l" eaLnBrk="1" hangingPunct="1"/>
            <a:r>
              <a:rPr lang="en-US" b="1" smtClean="0">
                <a:solidFill>
                  <a:schemeClr val="tx1"/>
                </a:solidFill>
                <a:latin typeface="Century Gothic" pitchFamily="34" charset="0"/>
              </a:rPr>
              <a:t>Mechanisms of Control</a:t>
            </a:r>
          </a:p>
        </p:txBody>
      </p:sp>
      <p:sp>
        <p:nvSpPr>
          <p:cNvPr id="26627" name="Rectangle 3"/>
          <p:cNvSpPr>
            <a:spLocks noGrp="1" noChangeArrowheads="1"/>
          </p:cNvSpPr>
          <p:nvPr>
            <p:ph type="body" idx="1"/>
          </p:nvPr>
        </p:nvSpPr>
        <p:spPr>
          <a:xfrm>
            <a:off x="-76200" y="1417638"/>
            <a:ext cx="8229600" cy="2849562"/>
          </a:xfrm>
        </p:spPr>
        <p:txBody>
          <a:bodyPr/>
          <a:lstStyle/>
          <a:p>
            <a:pPr lvl="1" eaLnBrk="1" hangingPunct="1">
              <a:buFontTx/>
              <a:buChar char="•"/>
            </a:pPr>
            <a:r>
              <a:rPr lang="en-US" sz="3200" smtClean="0">
                <a:latin typeface="Lucida Bright" pitchFamily="18" charset="0"/>
              </a:rPr>
              <a:t>Confinement, isolation</a:t>
            </a:r>
          </a:p>
          <a:p>
            <a:pPr lvl="1" eaLnBrk="1" hangingPunct="1">
              <a:buFontTx/>
              <a:buChar char="•"/>
            </a:pPr>
            <a:r>
              <a:rPr lang="en-US" sz="3200" smtClean="0">
                <a:latin typeface="Lucida Bright" pitchFamily="18" charset="0"/>
              </a:rPr>
              <a:t>Debt bondage</a:t>
            </a:r>
          </a:p>
          <a:p>
            <a:pPr lvl="1" eaLnBrk="1" hangingPunct="1">
              <a:buFontTx/>
              <a:buChar char="•"/>
            </a:pPr>
            <a:r>
              <a:rPr lang="en-US" sz="3200" smtClean="0">
                <a:latin typeface="Lucida Bright" pitchFamily="18" charset="0"/>
              </a:rPr>
              <a:t>Threats, Violence, Shame</a:t>
            </a:r>
          </a:p>
          <a:p>
            <a:pPr lvl="1" eaLnBrk="1" hangingPunct="1">
              <a:buFontTx/>
              <a:buChar char="•"/>
            </a:pPr>
            <a:r>
              <a:rPr lang="en-US" sz="3200" smtClean="0">
                <a:latin typeface="Lucida Bright" pitchFamily="18" charset="0"/>
              </a:rPr>
              <a:t>Psychological manipulation</a:t>
            </a:r>
          </a:p>
          <a:p>
            <a:pPr lvl="1" eaLnBrk="1" hangingPunct="1">
              <a:buFontTx/>
              <a:buChar char="•"/>
            </a:pPr>
            <a:r>
              <a:rPr lang="en-US" sz="3200" smtClean="0">
                <a:latin typeface="Lucida Bright" pitchFamily="18" charset="0"/>
              </a:rPr>
              <a:t>Drugs, alcohol</a:t>
            </a:r>
          </a:p>
        </p:txBody>
      </p:sp>
      <p:sp>
        <p:nvSpPr>
          <p:cNvPr id="26628" name="Line 4"/>
          <p:cNvSpPr>
            <a:spLocks noChangeShapeType="1"/>
          </p:cNvSpPr>
          <p:nvPr/>
        </p:nvSpPr>
        <p:spPr bwMode="auto">
          <a:xfrm>
            <a:off x="457200" y="1295400"/>
            <a:ext cx="8458200" cy="0"/>
          </a:xfrm>
          <a:prstGeom prst="line">
            <a:avLst/>
          </a:prstGeom>
          <a:noFill/>
          <a:ln w="9525">
            <a:solidFill>
              <a:srgbClr val="FF0000"/>
            </a:solidFill>
            <a:round/>
            <a:headEnd/>
            <a:tailEnd/>
          </a:ln>
        </p:spPr>
        <p:txBody>
          <a:bodyPr/>
          <a:lstStyle/>
          <a:p>
            <a:endParaRPr lang="en-US"/>
          </a:p>
        </p:txBody>
      </p:sp>
      <p:sp>
        <p:nvSpPr>
          <p:cNvPr id="26629" name="Text Box 5"/>
          <p:cNvSpPr txBox="1">
            <a:spLocks noChangeArrowheads="1"/>
          </p:cNvSpPr>
          <p:nvPr/>
        </p:nvSpPr>
        <p:spPr bwMode="auto">
          <a:xfrm>
            <a:off x="838200" y="4648200"/>
            <a:ext cx="7467600" cy="1920875"/>
          </a:xfrm>
          <a:prstGeom prst="rect">
            <a:avLst/>
          </a:prstGeom>
          <a:noFill/>
          <a:ln w="12700" cap="sq">
            <a:noFill/>
            <a:miter lim="800000"/>
            <a:headEnd type="none" w="sm" len="sm"/>
            <a:tailEnd type="none" w="sm" len="sm"/>
          </a:ln>
        </p:spPr>
        <p:txBody>
          <a:bodyPr>
            <a:spAutoFit/>
          </a:bodyPr>
          <a:lstStyle/>
          <a:p>
            <a:r>
              <a:rPr kumimoji="1" lang="en-US" sz="2000" i="1">
                <a:solidFill>
                  <a:srgbClr val="FFFFCC"/>
                </a:solidFill>
                <a:latin typeface="Century Gothic" pitchFamily="34" charset="0"/>
              </a:rPr>
              <a:t>“We worked six days a week and twelve-hour days. We mostly had to </a:t>
            </a:r>
            <a:r>
              <a:rPr kumimoji="1" lang="en-US" sz="2000" i="1">
                <a:solidFill>
                  <a:srgbClr val="FF0000"/>
                </a:solidFill>
                <a:latin typeface="Century Gothic" pitchFamily="34" charset="0"/>
              </a:rPr>
              <a:t>serve 32-35 clients a day</a:t>
            </a:r>
            <a:r>
              <a:rPr kumimoji="1" lang="en-US" sz="2000" i="1">
                <a:solidFill>
                  <a:srgbClr val="FFFFCC"/>
                </a:solidFill>
                <a:latin typeface="Century Gothic" pitchFamily="34" charset="0"/>
              </a:rPr>
              <a:t>. Weekends were worse. Our bodies were utterly </a:t>
            </a:r>
            <a:r>
              <a:rPr kumimoji="1" lang="en-US" sz="2000" i="1">
                <a:solidFill>
                  <a:srgbClr val="FF0000"/>
                </a:solidFill>
                <a:latin typeface="Century Gothic" pitchFamily="34" charset="0"/>
              </a:rPr>
              <a:t>sore and swollen</a:t>
            </a:r>
            <a:r>
              <a:rPr kumimoji="1" lang="en-US" sz="2000" i="1">
                <a:solidFill>
                  <a:srgbClr val="FFFFCC"/>
                </a:solidFill>
                <a:latin typeface="Century Gothic" pitchFamily="34" charset="0"/>
              </a:rPr>
              <a:t>. The bosses did not care. We worked no matter what.”</a:t>
            </a:r>
          </a:p>
          <a:p>
            <a:endParaRPr kumimoji="1" lang="en-US" sz="2000" i="1">
              <a:solidFill>
                <a:srgbClr val="FFFFCC"/>
              </a:solidFill>
              <a:latin typeface="Century Gothic" pitchFamily="34" charset="0"/>
            </a:endParaRPr>
          </a:p>
          <a:p>
            <a:pPr algn="r"/>
            <a:r>
              <a:rPr kumimoji="1" lang="en-US" sz="2000" i="1">
                <a:solidFill>
                  <a:srgbClr val="FFFFCC"/>
                </a:solidFill>
                <a:latin typeface="Century Gothic" pitchFamily="34" charset="0"/>
              </a:rPr>
              <a:t>			- Maria, trafficking survivor</a:t>
            </a:r>
          </a:p>
        </p:txBody>
      </p:sp>
      <p:pic>
        <p:nvPicPr>
          <p:cNvPr id="26630" name="Picture 6" descr="Long Pross 1"/>
          <p:cNvPicPr>
            <a:picLocks noChangeAspect="1" noChangeArrowheads="1"/>
          </p:cNvPicPr>
          <p:nvPr/>
        </p:nvPicPr>
        <p:blipFill>
          <a:blip r:embed="rId3" cstate="print"/>
          <a:srcRect/>
          <a:stretch>
            <a:fillRect/>
          </a:stretch>
        </p:blipFill>
        <p:spPr bwMode="auto">
          <a:xfrm>
            <a:off x="6503988" y="1447800"/>
            <a:ext cx="2030412" cy="28813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1447800"/>
            <a:ext cx="8001000" cy="4695825"/>
          </a:xfrm>
          <a:prstGeom prst="rect">
            <a:avLst/>
          </a:prstGeom>
          <a:noFill/>
          <a:ln w="12700" cap="sq">
            <a:noFill/>
            <a:miter lim="800000"/>
            <a:headEnd type="none" w="sm" len="sm"/>
            <a:tailEnd type="none" w="sm" len="sm"/>
          </a:ln>
        </p:spPr>
        <p:txBody>
          <a:bodyPr>
            <a:spAutoFit/>
          </a:bodyPr>
          <a:lstStyle/>
          <a:p>
            <a:pPr lvl="1" algn="l">
              <a:spcBef>
                <a:spcPts val="500"/>
              </a:spcBef>
              <a:spcAft>
                <a:spcPts val="500"/>
              </a:spcAft>
              <a:buFontTx/>
              <a:buChar char="•"/>
            </a:pPr>
            <a:r>
              <a:rPr kumimoji="1" lang="en-US" sz="2400">
                <a:latin typeface="Lucida Bright" pitchFamily="18" charset="0"/>
              </a:rPr>
              <a:t>  </a:t>
            </a:r>
            <a:r>
              <a:rPr kumimoji="1" lang="en-US" sz="2400" u="sng">
                <a:solidFill>
                  <a:srgbClr val="FF0000"/>
                </a:solidFill>
                <a:latin typeface="Lucida Bright" pitchFamily="18" charset="0"/>
              </a:rPr>
              <a:t>Atlanta:</a:t>
            </a:r>
            <a:r>
              <a:rPr kumimoji="1" lang="en-US" sz="2400" u="sng">
                <a:latin typeface="Lucida Bright" pitchFamily="18" charset="0"/>
              </a:rPr>
              <a:t> National Human Trafficking Hub</a:t>
            </a:r>
          </a:p>
          <a:p>
            <a:pPr lvl="2" algn="l">
              <a:spcBef>
                <a:spcPts val="500"/>
              </a:spcBef>
              <a:spcAft>
                <a:spcPts val="500"/>
              </a:spcAft>
              <a:buFontTx/>
              <a:buChar char="•"/>
            </a:pPr>
            <a:r>
              <a:rPr kumimoji="1" lang="en-US" b="1">
                <a:latin typeface="Lucida Bright" pitchFamily="18" charset="0"/>
              </a:rPr>
              <a:t>1999:</a:t>
            </a:r>
            <a:r>
              <a:rPr kumimoji="1" lang="en-US">
                <a:latin typeface="Lucida Bright" pitchFamily="18" charset="0"/>
              </a:rPr>
              <a:t> Vietnamese prostitution ring: 1,000 women and children trafficked into U.S., as young as 13.</a:t>
            </a:r>
            <a:r>
              <a:rPr kumimoji="1" lang="en-US"/>
              <a:t> </a:t>
            </a:r>
          </a:p>
          <a:p>
            <a:pPr lvl="2" algn="l">
              <a:spcBef>
                <a:spcPts val="500"/>
              </a:spcBef>
              <a:spcAft>
                <a:spcPts val="500"/>
              </a:spcAft>
              <a:buFontTx/>
              <a:buChar char="•"/>
            </a:pPr>
            <a:r>
              <a:rPr kumimoji="1" lang="en-US" b="1">
                <a:latin typeface="Lucida Bright" pitchFamily="18" charset="0"/>
              </a:rPr>
              <a:t>2008:</a:t>
            </a:r>
            <a:r>
              <a:rPr kumimoji="1" lang="en-US">
                <a:latin typeface="Lucida Bright" pitchFamily="18" charset="0"/>
              </a:rPr>
              <a:t> Of 100 spa-workers, “none knew they would be prostitutes. . . they’re not allowed to leave the spa– </a:t>
            </a:r>
            <a:r>
              <a:rPr kumimoji="1" lang="en-US">
                <a:solidFill>
                  <a:srgbClr val="FF0000"/>
                </a:solidFill>
                <a:latin typeface="Lucida Bright" pitchFamily="18" charset="0"/>
              </a:rPr>
              <a:t>there’s no freedom</a:t>
            </a:r>
            <a:r>
              <a:rPr kumimoji="1" lang="en-US">
                <a:latin typeface="Lucida Bright" pitchFamily="18" charset="0"/>
              </a:rPr>
              <a:t> whatsoever.”</a:t>
            </a:r>
            <a:r>
              <a:rPr kumimoji="1" lang="en-US"/>
              <a:t> </a:t>
            </a:r>
            <a:endParaRPr kumimoji="1" lang="en-US">
              <a:latin typeface="Lucida Bright" pitchFamily="18" charset="0"/>
            </a:endParaRPr>
          </a:p>
          <a:p>
            <a:pPr lvl="1" algn="l">
              <a:spcBef>
                <a:spcPts val="500"/>
              </a:spcBef>
              <a:spcAft>
                <a:spcPts val="500"/>
              </a:spcAft>
              <a:buFontTx/>
              <a:buChar char="•"/>
            </a:pPr>
            <a:r>
              <a:rPr kumimoji="1" lang="en-US" sz="2000">
                <a:latin typeface="Lucida Bright" pitchFamily="18" charset="0"/>
              </a:rPr>
              <a:t> </a:t>
            </a:r>
            <a:r>
              <a:rPr kumimoji="1" lang="en-US" sz="2400" u="sng">
                <a:solidFill>
                  <a:srgbClr val="FF0000"/>
                </a:solidFill>
                <a:latin typeface="Lucida Bright" pitchFamily="18" charset="0"/>
              </a:rPr>
              <a:t>Clayton County:</a:t>
            </a:r>
            <a:r>
              <a:rPr kumimoji="1" lang="en-US" sz="2400" u="sng">
                <a:latin typeface="Lucida Bright" pitchFamily="18" charset="0"/>
              </a:rPr>
              <a:t> Spa Raids Reveal Sex Slavery  </a:t>
            </a:r>
          </a:p>
          <a:p>
            <a:pPr lvl="2" algn="l">
              <a:spcBef>
                <a:spcPts val="500"/>
              </a:spcBef>
              <a:spcAft>
                <a:spcPts val="500"/>
              </a:spcAft>
              <a:buFontTx/>
              <a:buChar char="•"/>
            </a:pPr>
            <a:r>
              <a:rPr kumimoji="1" lang="en-US">
                <a:latin typeface="Lucida Bright" pitchFamily="18" charset="0"/>
              </a:rPr>
              <a:t> </a:t>
            </a:r>
            <a:r>
              <a:rPr kumimoji="1" lang="en-US" b="1">
                <a:latin typeface="Lucida Bright" pitchFamily="18" charset="0"/>
              </a:rPr>
              <a:t>2007:</a:t>
            </a:r>
            <a:r>
              <a:rPr kumimoji="1" lang="en-US">
                <a:latin typeface="Lucida Bright" pitchFamily="18" charset="0"/>
              </a:rPr>
              <a:t> One third of the spas were </a:t>
            </a:r>
            <a:r>
              <a:rPr kumimoji="1" lang="en-US">
                <a:solidFill>
                  <a:srgbClr val="FF0000"/>
                </a:solidFill>
                <a:latin typeface="Lucida Bright" pitchFamily="18" charset="0"/>
              </a:rPr>
              <a:t>“definitely holding women against their will”</a:t>
            </a:r>
            <a:r>
              <a:rPr kumimoji="1" lang="en-US">
                <a:latin typeface="Lucida Bright" pitchFamily="18" charset="0"/>
              </a:rPr>
              <a:t> according to the Sheriff Victor Hill.</a:t>
            </a:r>
          </a:p>
          <a:p>
            <a:pPr lvl="2" algn="l">
              <a:spcBef>
                <a:spcPts val="500"/>
              </a:spcBef>
              <a:spcAft>
                <a:spcPts val="500"/>
              </a:spcAft>
              <a:buFontTx/>
              <a:buChar char="•"/>
            </a:pPr>
            <a:r>
              <a:rPr kumimoji="1" lang="en-US">
                <a:latin typeface="Lucida Bright" pitchFamily="18" charset="0"/>
              </a:rPr>
              <a:t>“</a:t>
            </a:r>
            <a:r>
              <a:rPr kumimoji="1" lang="en-US" b="1">
                <a:latin typeface="Lucida Bright" pitchFamily="18" charset="0"/>
              </a:rPr>
              <a:t>One woman said she had been held for four years - even tried to escape and was unsuccessful but was </a:t>
            </a:r>
            <a:r>
              <a:rPr kumimoji="1" lang="en-US" b="1">
                <a:solidFill>
                  <a:srgbClr val="FF0000"/>
                </a:solidFill>
                <a:latin typeface="Lucida Bright" pitchFamily="18" charset="0"/>
              </a:rPr>
              <a:t>assaulted for trying to escape</a:t>
            </a:r>
            <a:r>
              <a:rPr kumimoji="1" lang="en-US">
                <a:latin typeface="Lucida Bright" pitchFamily="18" charset="0"/>
              </a:rPr>
              <a:t>.”</a:t>
            </a:r>
          </a:p>
          <a:p>
            <a:pPr lvl="1" algn="l">
              <a:spcBef>
                <a:spcPts val="500"/>
              </a:spcBef>
              <a:spcAft>
                <a:spcPts val="500"/>
              </a:spcAft>
              <a:buFontTx/>
              <a:buChar char="•"/>
            </a:pPr>
            <a:r>
              <a:rPr kumimoji="1" lang="en-US">
                <a:latin typeface="Lucida Bright" pitchFamily="18" charset="0"/>
              </a:rPr>
              <a:t>  </a:t>
            </a:r>
            <a:r>
              <a:rPr kumimoji="1" lang="en-US" sz="2400" u="sng">
                <a:solidFill>
                  <a:srgbClr val="FF0000"/>
                </a:solidFill>
                <a:latin typeface="Lucida Bright" pitchFamily="18" charset="0"/>
              </a:rPr>
              <a:t>Macon:</a:t>
            </a:r>
            <a:r>
              <a:rPr kumimoji="1" lang="en-US" sz="2400" u="sng">
                <a:latin typeface="Lucida Bright" pitchFamily="18" charset="0"/>
              </a:rPr>
              <a:t>  “Asian Massage Parlor Paradise”</a:t>
            </a:r>
          </a:p>
        </p:txBody>
      </p:sp>
      <p:sp>
        <p:nvSpPr>
          <p:cNvPr id="30723" name="Line 3"/>
          <p:cNvSpPr>
            <a:spLocks noChangeShapeType="1"/>
          </p:cNvSpPr>
          <p:nvPr/>
        </p:nvSpPr>
        <p:spPr bwMode="auto">
          <a:xfrm>
            <a:off x="457200" y="1295400"/>
            <a:ext cx="8458200" cy="0"/>
          </a:xfrm>
          <a:prstGeom prst="line">
            <a:avLst/>
          </a:prstGeom>
          <a:noFill/>
          <a:ln w="9525">
            <a:solidFill>
              <a:srgbClr val="FF0000"/>
            </a:solidFill>
            <a:round/>
            <a:headEnd/>
            <a:tailEnd/>
          </a:ln>
        </p:spPr>
        <p:txBody>
          <a:bodyPr/>
          <a:lstStyle/>
          <a:p>
            <a:endParaRPr lang="en-US"/>
          </a:p>
        </p:txBody>
      </p:sp>
      <p:pic>
        <p:nvPicPr>
          <p:cNvPr id="30724" name="Picture 5" descr="Georgia"/>
          <p:cNvPicPr>
            <a:picLocks noChangeAspect="1" noChangeArrowheads="1"/>
          </p:cNvPicPr>
          <p:nvPr/>
        </p:nvPicPr>
        <p:blipFill>
          <a:blip r:embed="rId3" cstate="print"/>
          <a:srcRect/>
          <a:stretch>
            <a:fillRect/>
          </a:stretch>
        </p:blipFill>
        <p:spPr bwMode="auto">
          <a:xfrm>
            <a:off x="396875" y="457200"/>
            <a:ext cx="1050925" cy="1219200"/>
          </a:xfrm>
          <a:prstGeom prst="rect">
            <a:avLst/>
          </a:prstGeom>
          <a:noFill/>
          <a:ln w="9525">
            <a:noFill/>
            <a:miter lim="800000"/>
            <a:headEnd/>
            <a:tailEnd/>
          </a:ln>
        </p:spPr>
      </p:pic>
      <p:sp>
        <p:nvSpPr>
          <p:cNvPr id="30725" name="Rectangle 3"/>
          <p:cNvSpPr>
            <a:spLocks noGrp="1" noChangeArrowheads="1"/>
          </p:cNvSpPr>
          <p:nvPr>
            <p:ph type="title"/>
          </p:nvPr>
        </p:nvSpPr>
        <p:spPr>
          <a:xfrm>
            <a:off x="228600" y="381000"/>
            <a:ext cx="8991600" cy="1143000"/>
          </a:xfrm>
          <a:noFill/>
        </p:spPr>
        <p:txBody>
          <a:bodyPr lIns="92075" tIns="46038" rIns="92075" bIns="46038"/>
          <a:lstStyle/>
          <a:p>
            <a:pPr eaLnBrk="1" hangingPunct="1"/>
            <a:r>
              <a:rPr lang="en-US" sz="4800" b="1" smtClean="0">
                <a:solidFill>
                  <a:schemeClr val="tx1"/>
                </a:solidFill>
                <a:latin typeface="Century Gothic" pitchFamily="34" charset="0"/>
              </a:rPr>
              <a:t>    </a:t>
            </a:r>
            <a:r>
              <a:rPr lang="en-US" sz="3600" b="1" smtClean="0">
                <a:solidFill>
                  <a:schemeClr val="tx1"/>
                </a:solidFill>
                <a:latin typeface="Century Gothic" pitchFamily="34" charset="0"/>
              </a:rPr>
              <a:t>International Sex Trafficking in GA</a:t>
            </a:r>
            <a:endParaRPr lang="en-US" sz="4800" b="1" smtClean="0">
              <a:solidFill>
                <a:schemeClr val="tx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pa_Movie_final_2_minutes.wmv">
            <a:hlinkClick r:id="" action="ppaction://media"/>
          </p:cNvPr>
          <p:cNvPicPr>
            <a:picLocks noRot="1" noChangeAspect="1"/>
          </p:cNvPicPr>
          <p:nvPr>
            <a:videoFile r:link="rId1"/>
          </p:nvPr>
        </p:nvPicPr>
        <p:blipFill>
          <a:blip r:embed="rId3" cstate="print"/>
          <a:stretch>
            <a:fillRect/>
          </a:stretch>
        </p:blipFill>
        <p:spPr>
          <a:xfrm>
            <a:off x="228600" y="304800"/>
            <a:ext cx="8686800" cy="60579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8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cstate="print"/>
          <a:srcRect/>
          <a:stretch>
            <a:fillRect/>
          </a:stretch>
        </p:blipFill>
        <p:spPr bwMode="auto">
          <a:xfrm>
            <a:off x="1143000" y="1447800"/>
            <a:ext cx="7045230" cy="2971800"/>
          </a:xfrm>
          <a:prstGeom prst="rect">
            <a:avLst/>
          </a:prstGeom>
          <a:noFill/>
          <a:ln w="12700" cap="sq">
            <a:noFill/>
            <a:miter lim="800000"/>
            <a:headEnd type="none" w="sm" len="sm"/>
            <a:tailEnd type="none" w="sm" len="sm"/>
          </a:ln>
        </p:spPr>
      </p:pic>
      <p:sp>
        <p:nvSpPr>
          <p:cNvPr id="11267" name="TextBox 4"/>
          <p:cNvSpPr txBox="1">
            <a:spLocks noChangeArrowheads="1"/>
          </p:cNvSpPr>
          <p:nvPr/>
        </p:nvSpPr>
        <p:spPr bwMode="auto">
          <a:xfrm>
            <a:off x="1949137" y="4800600"/>
            <a:ext cx="5160002" cy="830997"/>
          </a:xfrm>
          <a:prstGeom prst="rect">
            <a:avLst/>
          </a:prstGeom>
          <a:noFill/>
          <a:ln w="9525">
            <a:noFill/>
            <a:miter lim="800000"/>
            <a:headEnd/>
            <a:tailEnd/>
          </a:ln>
        </p:spPr>
        <p:txBody>
          <a:bodyPr wrap="none">
            <a:spAutoFit/>
          </a:bodyPr>
          <a:lstStyle/>
          <a:p>
            <a:r>
              <a:rPr lang="en-US" sz="4800" b="1"/>
              <a:t>www.mgalert.org</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41"/>
          <p:cNvSpPr txBox="1">
            <a:spLocks noChangeArrowheads="1"/>
          </p:cNvSpPr>
          <p:nvPr/>
        </p:nvSpPr>
        <p:spPr bwMode="auto">
          <a:xfrm>
            <a:off x="457200" y="87313"/>
            <a:ext cx="8458200" cy="369887"/>
          </a:xfrm>
          <a:prstGeom prst="rect">
            <a:avLst/>
          </a:prstGeom>
          <a:noFill/>
          <a:ln w="9525">
            <a:noFill/>
            <a:miter lim="800000"/>
            <a:headEnd/>
            <a:tailEnd/>
          </a:ln>
        </p:spPr>
        <p:txBody>
          <a:bodyPr>
            <a:spAutoFit/>
          </a:bodyPr>
          <a:lstStyle/>
          <a:p>
            <a:r>
              <a:rPr lang="en-US"/>
              <a:t>“Asian Massage Parlor Paradise”</a:t>
            </a:r>
          </a:p>
        </p:txBody>
      </p:sp>
      <p:sp>
        <p:nvSpPr>
          <p:cNvPr id="44035" name="Line 2"/>
          <p:cNvSpPr>
            <a:spLocks noChangeShapeType="1"/>
          </p:cNvSpPr>
          <p:nvPr/>
        </p:nvSpPr>
        <p:spPr bwMode="auto">
          <a:xfrm>
            <a:off x="457200" y="381000"/>
            <a:ext cx="8458200" cy="0"/>
          </a:xfrm>
          <a:prstGeom prst="line">
            <a:avLst/>
          </a:prstGeom>
          <a:noFill/>
          <a:ln w="9525">
            <a:solidFill>
              <a:srgbClr val="FF0000"/>
            </a:solidFill>
            <a:round/>
            <a:headEnd/>
            <a:tailEnd/>
          </a:ln>
        </p:spPr>
        <p:txBody>
          <a:bodyPr/>
          <a:lstStyle/>
          <a:p>
            <a:endParaRPr lang="en-US"/>
          </a:p>
        </p:txBody>
      </p:sp>
      <p:pic>
        <p:nvPicPr>
          <p:cNvPr id="44036" name="Picture 4" descr="Softhands Massage Parlor.jpg"/>
          <p:cNvPicPr>
            <a:picLocks noChangeAspect="1"/>
          </p:cNvPicPr>
          <p:nvPr/>
        </p:nvPicPr>
        <p:blipFill>
          <a:blip r:embed="rId3" cstate="print"/>
          <a:srcRect/>
          <a:stretch>
            <a:fillRect/>
          </a:stretch>
        </p:blipFill>
        <p:spPr bwMode="auto">
          <a:xfrm>
            <a:off x="762000" y="762000"/>
            <a:ext cx="8118475" cy="54086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41"/>
          <p:cNvSpPr txBox="1">
            <a:spLocks noChangeArrowheads="1"/>
          </p:cNvSpPr>
          <p:nvPr/>
        </p:nvSpPr>
        <p:spPr bwMode="auto">
          <a:xfrm>
            <a:off x="457200" y="87313"/>
            <a:ext cx="8458200" cy="369887"/>
          </a:xfrm>
          <a:prstGeom prst="rect">
            <a:avLst/>
          </a:prstGeom>
          <a:noFill/>
          <a:ln w="9525">
            <a:noFill/>
            <a:miter lim="800000"/>
            <a:headEnd/>
            <a:tailEnd/>
          </a:ln>
        </p:spPr>
        <p:txBody>
          <a:bodyPr>
            <a:spAutoFit/>
          </a:bodyPr>
          <a:lstStyle/>
          <a:p>
            <a:r>
              <a:rPr lang="en-US"/>
              <a:t>“Asian Massage Parlor Paradise”</a:t>
            </a:r>
          </a:p>
        </p:txBody>
      </p:sp>
      <p:sp>
        <p:nvSpPr>
          <p:cNvPr id="45059" name="Line 2"/>
          <p:cNvSpPr>
            <a:spLocks noChangeShapeType="1"/>
          </p:cNvSpPr>
          <p:nvPr/>
        </p:nvSpPr>
        <p:spPr bwMode="auto">
          <a:xfrm>
            <a:off x="457200" y="381000"/>
            <a:ext cx="8458200" cy="0"/>
          </a:xfrm>
          <a:prstGeom prst="line">
            <a:avLst/>
          </a:prstGeom>
          <a:noFill/>
          <a:ln w="9525">
            <a:solidFill>
              <a:srgbClr val="FF0000"/>
            </a:solidFill>
            <a:round/>
            <a:headEnd/>
            <a:tailEnd/>
          </a:ln>
        </p:spPr>
        <p:txBody>
          <a:bodyPr/>
          <a:lstStyle/>
          <a:p>
            <a:endParaRPr lang="en-US"/>
          </a:p>
        </p:txBody>
      </p:sp>
      <p:pic>
        <p:nvPicPr>
          <p:cNvPr id="45060" name="Picture 4" descr="Soft Hands Billboard for website.jpg"/>
          <p:cNvPicPr>
            <a:picLocks noChangeAspect="1"/>
          </p:cNvPicPr>
          <p:nvPr/>
        </p:nvPicPr>
        <p:blipFill>
          <a:blip r:embed="rId3" cstate="print"/>
          <a:srcRect/>
          <a:stretch>
            <a:fillRect/>
          </a:stretch>
        </p:blipFill>
        <p:spPr bwMode="auto">
          <a:xfrm>
            <a:off x="1981200" y="1236663"/>
            <a:ext cx="5715000" cy="44021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pPr algn="l"/>
            <a:r>
              <a:rPr lang="en-US" b="1" dirty="0" smtClean="0">
                <a:latin typeface="Century Gothic" pitchFamily="34" charset="0"/>
              </a:rPr>
              <a:t>Take Back the Sky</a:t>
            </a:r>
            <a:endParaRPr lang="en-US" b="1" dirty="0">
              <a:latin typeface="Century Gothic" pitchFamily="34" charset="0"/>
            </a:endParaRPr>
          </a:p>
        </p:txBody>
      </p:sp>
      <p:sp>
        <p:nvSpPr>
          <p:cNvPr id="4" name="Line 2"/>
          <p:cNvSpPr>
            <a:spLocks noGrp="1" noChangeShapeType="1"/>
          </p:cNvSpPr>
          <p:nvPr>
            <p:ph idx="1"/>
          </p:nvPr>
        </p:nvSpPr>
        <p:spPr bwMode="auto">
          <a:xfrm>
            <a:off x="304800" y="1143000"/>
            <a:ext cx="8458200" cy="0"/>
          </a:xfrm>
          <a:prstGeom prst="line">
            <a:avLst/>
          </a:prstGeom>
          <a:noFill/>
          <a:ln w="9525">
            <a:solidFill>
              <a:srgbClr val="FF0000"/>
            </a:solidFill>
            <a:round/>
            <a:headEnd/>
            <a:tailEnd/>
          </a:ln>
        </p:spPr>
        <p:txBody>
          <a:bodyPr/>
          <a:lstStyle/>
          <a:p>
            <a:r>
              <a:rPr lang="en-US" dirty="0" smtClean="0"/>
              <a:t>Email/Letter Writing/Phone Call Campaign</a:t>
            </a:r>
          </a:p>
          <a:p>
            <a:r>
              <a:rPr lang="en-US" dirty="0" smtClean="0"/>
              <a:t>Posted 5 Billboard Company names and </a:t>
            </a:r>
          </a:p>
          <a:p>
            <a:pPr>
              <a:buNone/>
            </a:pPr>
            <a:r>
              <a:rPr lang="en-US" dirty="0" smtClean="0"/>
              <a:t>addresses advertising along </a:t>
            </a:r>
            <a:r>
              <a:rPr lang="en-US" dirty="0" err="1" smtClean="0"/>
              <a:t>Rt</a:t>
            </a:r>
            <a:r>
              <a:rPr lang="en-US" dirty="0" smtClean="0"/>
              <a:t> 75.</a:t>
            </a:r>
          </a:p>
          <a:p>
            <a:r>
              <a:rPr lang="en-US" dirty="0" smtClean="0"/>
              <a:t>Two Companies have stopped selling to Spas</a:t>
            </a:r>
          </a:p>
          <a:p>
            <a:r>
              <a:rPr lang="en-US" dirty="0" smtClean="0"/>
              <a:t>Two Companies have not renewed contracts</a:t>
            </a:r>
          </a:p>
          <a:p>
            <a:r>
              <a:rPr lang="en-US" dirty="0" smtClean="0"/>
              <a:t>One will consider it after reviewing legal issues</a:t>
            </a:r>
          </a:p>
          <a:p>
            <a:endParaRPr lang="en-US" dirty="0" smtClean="0"/>
          </a:p>
          <a:p>
            <a:r>
              <a:rPr lang="en-US" dirty="0" smtClean="0"/>
              <a:t>THEN WE PUT UP OUR OWN BILLBOARDS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62" name="Picture 2" descr="C:\Users\Sr. Elizabeth\Desktop\CrisisCenter-SlaveryAfrican2-14x48.jpg"/>
          <p:cNvPicPr>
            <a:picLocks noChangeAspect="1" noChangeArrowheads="1"/>
          </p:cNvPicPr>
          <p:nvPr/>
        </p:nvPicPr>
        <p:blipFill>
          <a:blip r:embed="rId2" cstate="print"/>
          <a:srcRect/>
          <a:stretch>
            <a:fillRect/>
          </a:stretch>
        </p:blipFill>
        <p:spPr bwMode="auto">
          <a:xfrm>
            <a:off x="228600" y="2100263"/>
            <a:ext cx="8686800" cy="2657475"/>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44386" name="Picture 2" descr="C:\Users\Sr. Elizabeth\Desktop\CrisisCenter-Slavery-14x48.jpg"/>
          <p:cNvPicPr>
            <a:picLocks noChangeAspect="1" noChangeArrowheads="1"/>
          </p:cNvPicPr>
          <p:nvPr/>
        </p:nvPicPr>
        <p:blipFill>
          <a:blip r:embed="rId2" cstate="print"/>
          <a:srcRect/>
          <a:stretch>
            <a:fillRect/>
          </a:stretch>
        </p:blipFill>
        <p:spPr bwMode="auto">
          <a:xfrm>
            <a:off x="228600" y="2151063"/>
            <a:ext cx="8686800" cy="2554287"/>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41"/>
          <p:cNvSpPr txBox="1">
            <a:spLocks noChangeArrowheads="1"/>
          </p:cNvSpPr>
          <p:nvPr/>
        </p:nvSpPr>
        <p:spPr bwMode="auto">
          <a:xfrm>
            <a:off x="304800" y="76200"/>
            <a:ext cx="8458200" cy="369888"/>
          </a:xfrm>
          <a:prstGeom prst="rect">
            <a:avLst/>
          </a:prstGeom>
          <a:noFill/>
          <a:ln w="9525">
            <a:noFill/>
            <a:miter lim="800000"/>
            <a:headEnd/>
            <a:tailEnd/>
          </a:ln>
        </p:spPr>
        <p:txBody>
          <a:bodyPr>
            <a:spAutoFit/>
          </a:bodyPr>
          <a:lstStyle/>
          <a:p>
            <a:r>
              <a:rPr lang="en-US"/>
              <a:t>Per Capita Sex Spas</a:t>
            </a:r>
          </a:p>
        </p:txBody>
      </p:sp>
      <p:sp>
        <p:nvSpPr>
          <p:cNvPr id="50179" name="Line 2"/>
          <p:cNvSpPr>
            <a:spLocks noChangeShapeType="1"/>
          </p:cNvSpPr>
          <p:nvPr/>
        </p:nvSpPr>
        <p:spPr bwMode="auto">
          <a:xfrm>
            <a:off x="381000" y="369888"/>
            <a:ext cx="8458200" cy="0"/>
          </a:xfrm>
          <a:prstGeom prst="line">
            <a:avLst/>
          </a:prstGeom>
          <a:noFill/>
          <a:ln w="9525">
            <a:solidFill>
              <a:srgbClr val="FF0000"/>
            </a:solidFill>
            <a:round/>
            <a:headEnd/>
            <a:tailEnd/>
          </a:ln>
        </p:spPr>
        <p:txBody>
          <a:bodyPr/>
          <a:lstStyle/>
          <a:p>
            <a:endParaRPr lang="en-US"/>
          </a:p>
        </p:txBody>
      </p:sp>
      <p:sp>
        <p:nvSpPr>
          <p:cNvPr id="6" name="Rectangle 3"/>
          <p:cNvSpPr txBox="1">
            <a:spLocks noChangeArrowheads="1"/>
          </p:cNvSpPr>
          <p:nvPr/>
        </p:nvSpPr>
        <p:spPr>
          <a:xfrm>
            <a:off x="-381000" y="1066800"/>
            <a:ext cx="10820400" cy="5029200"/>
          </a:xfrm>
          <a:prstGeom prst="rect">
            <a:avLst/>
          </a:prstGeom>
        </p:spPr>
        <p:txBody>
          <a:bodyPr/>
          <a:lstStyle/>
          <a:p>
            <a:pPr marL="742950" lvl="1" indent="-285750" algn="l" eaLnBrk="1" hangingPunct="1">
              <a:spcBef>
                <a:spcPct val="20000"/>
              </a:spcBef>
              <a:defRPr/>
            </a:pPr>
            <a:r>
              <a:rPr lang="en-US" sz="2800" kern="0" dirty="0">
                <a:latin typeface="Lucida Bright" pitchFamily="18" charset="0"/>
              </a:rPr>
              <a:t>			</a:t>
            </a:r>
          </a:p>
          <a:p>
            <a:pPr marL="742950" lvl="1" indent="-285750" algn="l" eaLnBrk="1" hangingPunct="1">
              <a:spcBef>
                <a:spcPct val="20000"/>
              </a:spcBef>
              <a:defRPr/>
            </a:pPr>
            <a:endParaRPr lang="en-US" sz="2800" kern="0" dirty="0">
              <a:latin typeface="Lucida Bright" pitchFamily="18" charset="0"/>
            </a:endParaRPr>
          </a:p>
          <a:p>
            <a:pPr marL="742950" lvl="1" indent="-285750" algn="l" eaLnBrk="1" hangingPunct="1">
              <a:spcBef>
                <a:spcPct val="20000"/>
              </a:spcBef>
              <a:defRPr/>
            </a:pPr>
            <a:r>
              <a:rPr lang="en-US" sz="2800" kern="0" dirty="0">
                <a:solidFill>
                  <a:srgbClr val="FFFF00"/>
                </a:solidFill>
                <a:latin typeface="Lucida Bright" pitchFamily="18" charset="0"/>
              </a:rPr>
              <a:t>20		1 in 4,639		</a:t>
            </a:r>
            <a:r>
              <a:rPr lang="en-US" sz="2800" i="1" kern="0" dirty="0">
                <a:solidFill>
                  <a:srgbClr val="FFFF00"/>
                </a:solidFill>
                <a:latin typeface="Lucida Bright" pitchFamily="18" charset="0"/>
              </a:rPr>
              <a:t>Macon	</a:t>
            </a:r>
            <a:r>
              <a:rPr lang="en-US" sz="2800" i="1" kern="0" dirty="0">
                <a:latin typeface="Lucida Bright" pitchFamily="18" charset="0"/>
              </a:rPr>
              <a:t>	</a:t>
            </a:r>
            <a:r>
              <a:rPr lang="en-US" sz="2800" kern="0" dirty="0">
                <a:latin typeface="Lucida Bright" pitchFamily="18" charset="0"/>
              </a:rPr>
              <a:t>	</a:t>
            </a:r>
          </a:p>
          <a:p>
            <a:pPr marL="742950" lvl="1" indent="-285750" algn="l" eaLnBrk="1" hangingPunct="1">
              <a:spcBef>
                <a:spcPct val="20000"/>
              </a:spcBef>
              <a:defRPr/>
            </a:pPr>
            <a:endParaRPr lang="en-US" sz="2800" kern="0" dirty="0">
              <a:latin typeface="Lucida Bright" pitchFamily="18" charset="0"/>
            </a:endParaRPr>
          </a:p>
          <a:p>
            <a:pPr marL="742950" lvl="1" indent="-285750" algn="l" eaLnBrk="1" hangingPunct="1">
              <a:spcBef>
                <a:spcPct val="20000"/>
              </a:spcBef>
              <a:defRPr/>
            </a:pPr>
            <a:r>
              <a:rPr lang="en-US" sz="2800" kern="0" dirty="0">
                <a:latin typeface="Lucida Bright" pitchFamily="18" charset="0"/>
              </a:rPr>
              <a:t>7			1 in 81,714  	</a:t>
            </a:r>
            <a:r>
              <a:rPr lang="en-US" sz="2800" i="1" kern="0" dirty="0">
                <a:latin typeface="Lucida Bright" pitchFamily="18" charset="0"/>
              </a:rPr>
              <a:t>Washington D.C.</a:t>
            </a:r>
            <a:r>
              <a:rPr lang="en-US" sz="2800" kern="0" dirty="0">
                <a:latin typeface="Lucida Bright" pitchFamily="18" charset="0"/>
              </a:rPr>
              <a:t>  	18 x	</a:t>
            </a:r>
          </a:p>
        </p:txBody>
      </p:sp>
      <p:sp>
        <p:nvSpPr>
          <p:cNvPr id="5" name="Rectangle 3"/>
          <p:cNvSpPr txBox="1">
            <a:spLocks noChangeArrowheads="1"/>
          </p:cNvSpPr>
          <p:nvPr/>
        </p:nvSpPr>
        <p:spPr>
          <a:xfrm>
            <a:off x="-381000" y="533400"/>
            <a:ext cx="10820400" cy="914400"/>
          </a:xfrm>
          <a:prstGeom prst="rect">
            <a:avLst/>
          </a:prstGeom>
        </p:spPr>
        <p:txBody>
          <a:bodyPr/>
          <a:lstStyle/>
          <a:p>
            <a:pPr marL="742950" lvl="1" indent="-285750" algn="l" eaLnBrk="1" hangingPunct="1">
              <a:spcBef>
                <a:spcPct val="20000"/>
              </a:spcBef>
              <a:defRPr/>
            </a:pPr>
            <a:r>
              <a:rPr lang="en-US" sz="2800" kern="0" dirty="0">
                <a:latin typeface="Lucida Bright" pitchFamily="18" charset="0"/>
              </a:rPr>
              <a:t>			</a:t>
            </a:r>
          </a:p>
          <a:p>
            <a:pPr marL="742950" lvl="1" indent="-285750" algn="l" eaLnBrk="1" hangingPunct="1">
              <a:spcBef>
                <a:spcPct val="20000"/>
              </a:spcBef>
              <a:defRPr/>
            </a:pPr>
            <a:r>
              <a:rPr lang="en-US" sz="2800" u="sng" kern="0" dirty="0">
                <a:latin typeface="Lucida Bright" pitchFamily="18" charset="0"/>
              </a:rPr>
              <a:t>#spas</a:t>
            </a:r>
            <a:r>
              <a:rPr lang="en-US" sz="2800" kern="0" dirty="0">
                <a:latin typeface="Lucida Bright" pitchFamily="18" charset="0"/>
              </a:rPr>
              <a:t>	</a:t>
            </a:r>
            <a:r>
              <a:rPr lang="en-US" sz="2800" u="sng" kern="0" dirty="0">
                <a:latin typeface="Lucida Bright" pitchFamily="18" charset="0"/>
              </a:rPr>
              <a:t>per capita	</a:t>
            </a:r>
            <a:r>
              <a:rPr lang="en-US" sz="2800" kern="0" dirty="0">
                <a:latin typeface="Lucida Bright" pitchFamily="18" charset="0"/>
              </a:rPr>
              <a:t>	</a:t>
            </a:r>
            <a:r>
              <a:rPr lang="en-US" sz="2800" u="sng" kern="0" dirty="0">
                <a:latin typeface="Lucida Bright" pitchFamily="18" charset="0"/>
              </a:rPr>
              <a:t>city</a:t>
            </a:r>
            <a:r>
              <a:rPr lang="en-US" sz="2800" kern="0" dirty="0">
                <a:latin typeface="Lucida Bright" pitchFamily="18" charset="0"/>
              </a:rPr>
              <a:t>			</a:t>
            </a:r>
            <a:r>
              <a:rPr lang="en-US" sz="2800" u="sng" kern="0" dirty="0">
                <a:latin typeface="Lucida Bright" pitchFamily="18" charset="0"/>
              </a:rPr>
              <a:t>comparative</a:t>
            </a:r>
            <a:r>
              <a:rPr lang="en-US" sz="2800" i="1" kern="0" dirty="0">
                <a:latin typeface="Lucida Bright" pitchFamily="18" charset="0"/>
              </a:rPr>
              <a:t>		</a:t>
            </a:r>
            <a:r>
              <a:rPr lang="en-US" sz="2800" kern="0" dirty="0">
                <a:latin typeface="Lucida Bright" pitchFamily="18" charset="0"/>
              </a:rPr>
              <a:t>	</a:t>
            </a:r>
          </a:p>
          <a:p>
            <a:pPr marL="742950" lvl="1" indent="-285750" algn="l" eaLnBrk="1" hangingPunct="1">
              <a:spcBef>
                <a:spcPct val="20000"/>
              </a:spcBef>
              <a:defRPr/>
            </a:pPr>
            <a:endParaRPr lang="en-US" sz="2800" kern="0" dirty="0">
              <a:latin typeface="Lucida Bright" pitchFamily="18" charset="0"/>
            </a:endParaRPr>
          </a:p>
        </p:txBody>
      </p:sp>
      <p:pic>
        <p:nvPicPr>
          <p:cNvPr id="50182" name="Picture 2" descr="http://www.jetpunk.com/quizzes/images/skyline/9.jpg"/>
          <p:cNvPicPr>
            <a:picLocks noChangeAspect="1" noChangeArrowheads="1"/>
          </p:cNvPicPr>
          <p:nvPr/>
        </p:nvPicPr>
        <p:blipFill>
          <a:blip r:embed="rId3" cstate="print"/>
          <a:srcRect/>
          <a:stretch>
            <a:fillRect/>
          </a:stretch>
        </p:blipFill>
        <p:spPr bwMode="auto">
          <a:xfrm>
            <a:off x="2514600" y="3733800"/>
            <a:ext cx="4762500" cy="2857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41"/>
          <p:cNvSpPr txBox="1">
            <a:spLocks noChangeArrowheads="1"/>
          </p:cNvSpPr>
          <p:nvPr/>
        </p:nvSpPr>
        <p:spPr bwMode="auto">
          <a:xfrm>
            <a:off x="304800" y="76200"/>
            <a:ext cx="8458200" cy="369888"/>
          </a:xfrm>
          <a:prstGeom prst="rect">
            <a:avLst/>
          </a:prstGeom>
          <a:noFill/>
          <a:ln w="9525">
            <a:noFill/>
            <a:miter lim="800000"/>
            <a:headEnd/>
            <a:tailEnd/>
          </a:ln>
        </p:spPr>
        <p:txBody>
          <a:bodyPr>
            <a:spAutoFit/>
          </a:bodyPr>
          <a:lstStyle/>
          <a:p>
            <a:r>
              <a:rPr lang="en-US"/>
              <a:t>Per Capita Sex Spas</a:t>
            </a:r>
          </a:p>
        </p:txBody>
      </p:sp>
      <p:sp>
        <p:nvSpPr>
          <p:cNvPr id="51203" name="Line 2"/>
          <p:cNvSpPr>
            <a:spLocks noChangeShapeType="1"/>
          </p:cNvSpPr>
          <p:nvPr/>
        </p:nvSpPr>
        <p:spPr bwMode="auto">
          <a:xfrm>
            <a:off x="381000" y="369888"/>
            <a:ext cx="8458200" cy="0"/>
          </a:xfrm>
          <a:prstGeom prst="line">
            <a:avLst/>
          </a:prstGeom>
          <a:noFill/>
          <a:ln w="9525">
            <a:solidFill>
              <a:srgbClr val="FF0000"/>
            </a:solidFill>
            <a:round/>
            <a:headEnd/>
            <a:tailEnd/>
          </a:ln>
        </p:spPr>
        <p:txBody>
          <a:bodyPr/>
          <a:lstStyle/>
          <a:p>
            <a:endParaRPr lang="en-US"/>
          </a:p>
        </p:txBody>
      </p:sp>
      <p:sp>
        <p:nvSpPr>
          <p:cNvPr id="6" name="Rectangle 3"/>
          <p:cNvSpPr txBox="1">
            <a:spLocks noChangeArrowheads="1"/>
          </p:cNvSpPr>
          <p:nvPr/>
        </p:nvSpPr>
        <p:spPr>
          <a:xfrm>
            <a:off x="-381000" y="1066800"/>
            <a:ext cx="10820400" cy="5029200"/>
          </a:xfrm>
          <a:prstGeom prst="rect">
            <a:avLst/>
          </a:prstGeom>
        </p:spPr>
        <p:txBody>
          <a:bodyPr/>
          <a:lstStyle/>
          <a:p>
            <a:pPr marL="742950" lvl="1" indent="-285750" algn="l" eaLnBrk="1" hangingPunct="1">
              <a:spcBef>
                <a:spcPct val="20000"/>
              </a:spcBef>
              <a:defRPr/>
            </a:pPr>
            <a:r>
              <a:rPr lang="en-US" sz="2800" kern="0" dirty="0">
                <a:latin typeface="Lucida Bright" pitchFamily="18" charset="0"/>
              </a:rPr>
              <a:t>			</a:t>
            </a:r>
          </a:p>
          <a:p>
            <a:pPr marL="742950" lvl="1" indent="-285750" algn="l" eaLnBrk="1" hangingPunct="1">
              <a:spcBef>
                <a:spcPct val="20000"/>
              </a:spcBef>
              <a:defRPr/>
            </a:pPr>
            <a:endParaRPr lang="en-US" sz="2800" kern="0" dirty="0">
              <a:latin typeface="Lucida Bright" pitchFamily="18" charset="0"/>
            </a:endParaRPr>
          </a:p>
          <a:p>
            <a:pPr marL="742950" lvl="1" indent="-285750" algn="l" eaLnBrk="1" hangingPunct="1">
              <a:spcBef>
                <a:spcPct val="20000"/>
              </a:spcBef>
              <a:defRPr/>
            </a:pPr>
            <a:r>
              <a:rPr lang="en-US" sz="2800" kern="0" dirty="0">
                <a:solidFill>
                  <a:srgbClr val="FFFF00"/>
                </a:solidFill>
                <a:latin typeface="Lucida Bright" pitchFamily="18" charset="0"/>
              </a:rPr>
              <a:t>20		1 in 4,639		</a:t>
            </a:r>
            <a:r>
              <a:rPr lang="en-US" sz="2800" i="1" kern="0" dirty="0">
                <a:solidFill>
                  <a:srgbClr val="FFFF00"/>
                </a:solidFill>
                <a:latin typeface="Lucida Bright" pitchFamily="18" charset="0"/>
              </a:rPr>
              <a:t>Macon	</a:t>
            </a:r>
            <a:r>
              <a:rPr lang="en-US" sz="2800" i="1" kern="0" dirty="0">
                <a:latin typeface="Lucida Bright" pitchFamily="18" charset="0"/>
              </a:rPr>
              <a:t>	</a:t>
            </a:r>
            <a:r>
              <a:rPr lang="en-US" sz="2800" kern="0" dirty="0">
                <a:latin typeface="Lucida Bright" pitchFamily="18" charset="0"/>
              </a:rPr>
              <a:t>	</a:t>
            </a:r>
          </a:p>
          <a:p>
            <a:pPr marL="742950" lvl="1" indent="-285750" algn="l" eaLnBrk="1" hangingPunct="1">
              <a:spcBef>
                <a:spcPct val="20000"/>
              </a:spcBef>
              <a:defRPr/>
            </a:pPr>
            <a:endParaRPr lang="en-US" sz="2800" kern="0" dirty="0">
              <a:latin typeface="Lucida Bright" pitchFamily="18" charset="0"/>
            </a:endParaRPr>
          </a:p>
          <a:p>
            <a:pPr marL="742950" lvl="1" indent="-285750" algn="l" eaLnBrk="1" hangingPunct="1">
              <a:spcBef>
                <a:spcPct val="20000"/>
              </a:spcBef>
              <a:defRPr/>
            </a:pPr>
            <a:r>
              <a:rPr lang="en-US" sz="2800" kern="0" dirty="0">
                <a:latin typeface="Lucida Bright" pitchFamily="18" charset="0"/>
              </a:rPr>
              <a:t>7			1 in 81,714  	</a:t>
            </a:r>
            <a:r>
              <a:rPr lang="en-US" sz="2800" i="1" kern="0" dirty="0">
                <a:latin typeface="Lucida Bright" pitchFamily="18" charset="0"/>
              </a:rPr>
              <a:t>Washington D.C.</a:t>
            </a:r>
            <a:r>
              <a:rPr lang="en-US" sz="2800" kern="0" dirty="0">
                <a:latin typeface="Lucida Bright" pitchFamily="18" charset="0"/>
              </a:rPr>
              <a:t>  	18 x	</a:t>
            </a:r>
          </a:p>
          <a:p>
            <a:pPr marL="742950" lvl="1" indent="-285750" algn="l" eaLnBrk="1" hangingPunct="1">
              <a:spcBef>
                <a:spcPct val="20000"/>
              </a:spcBef>
              <a:defRPr/>
            </a:pPr>
            <a:r>
              <a:rPr lang="en-US" sz="2800" kern="0" dirty="0">
                <a:latin typeface="Lucida Bright" pitchFamily="18" charset="0"/>
              </a:rPr>
              <a:t>19		1 in 75,543	</a:t>
            </a:r>
            <a:r>
              <a:rPr lang="en-US" sz="2800" i="1" kern="0" dirty="0">
                <a:latin typeface="Lucida Bright" pitchFamily="18" charset="0"/>
              </a:rPr>
              <a:t>Northern Virginia</a:t>
            </a:r>
            <a:r>
              <a:rPr lang="en-US" sz="2800" kern="0" dirty="0">
                <a:latin typeface="Lucida Bright" pitchFamily="18" charset="0"/>
              </a:rPr>
              <a:t>	16 x </a:t>
            </a:r>
          </a:p>
        </p:txBody>
      </p:sp>
      <p:sp>
        <p:nvSpPr>
          <p:cNvPr id="5" name="Rectangle 3"/>
          <p:cNvSpPr txBox="1">
            <a:spLocks noChangeArrowheads="1"/>
          </p:cNvSpPr>
          <p:nvPr/>
        </p:nvSpPr>
        <p:spPr>
          <a:xfrm>
            <a:off x="-381000" y="533400"/>
            <a:ext cx="10820400" cy="914400"/>
          </a:xfrm>
          <a:prstGeom prst="rect">
            <a:avLst/>
          </a:prstGeom>
        </p:spPr>
        <p:txBody>
          <a:bodyPr/>
          <a:lstStyle/>
          <a:p>
            <a:pPr marL="742950" lvl="1" indent="-285750" algn="l" eaLnBrk="1" hangingPunct="1">
              <a:spcBef>
                <a:spcPct val="20000"/>
              </a:spcBef>
              <a:defRPr/>
            </a:pPr>
            <a:r>
              <a:rPr lang="en-US" sz="2800" kern="0" dirty="0">
                <a:latin typeface="Lucida Bright" pitchFamily="18" charset="0"/>
              </a:rPr>
              <a:t>			</a:t>
            </a:r>
          </a:p>
          <a:p>
            <a:pPr marL="742950" lvl="1" indent="-285750" algn="l" eaLnBrk="1" hangingPunct="1">
              <a:spcBef>
                <a:spcPct val="20000"/>
              </a:spcBef>
              <a:defRPr/>
            </a:pPr>
            <a:r>
              <a:rPr lang="en-US" sz="2800" u="sng" kern="0" dirty="0">
                <a:latin typeface="Lucida Bright" pitchFamily="18" charset="0"/>
              </a:rPr>
              <a:t>#spas</a:t>
            </a:r>
            <a:r>
              <a:rPr lang="en-US" sz="2800" kern="0" dirty="0">
                <a:latin typeface="Lucida Bright" pitchFamily="18" charset="0"/>
              </a:rPr>
              <a:t>	</a:t>
            </a:r>
            <a:r>
              <a:rPr lang="en-US" sz="2800" u="sng" kern="0" dirty="0">
                <a:latin typeface="Lucida Bright" pitchFamily="18" charset="0"/>
              </a:rPr>
              <a:t>per capita	</a:t>
            </a:r>
            <a:r>
              <a:rPr lang="en-US" sz="2800" kern="0" dirty="0">
                <a:latin typeface="Lucida Bright" pitchFamily="18" charset="0"/>
              </a:rPr>
              <a:t>	</a:t>
            </a:r>
            <a:r>
              <a:rPr lang="en-US" sz="2800" u="sng" kern="0" dirty="0">
                <a:latin typeface="Lucida Bright" pitchFamily="18" charset="0"/>
              </a:rPr>
              <a:t>city</a:t>
            </a:r>
            <a:r>
              <a:rPr lang="en-US" sz="2800" kern="0" dirty="0">
                <a:latin typeface="Lucida Bright" pitchFamily="18" charset="0"/>
              </a:rPr>
              <a:t>			</a:t>
            </a:r>
            <a:r>
              <a:rPr lang="en-US" sz="2800" u="sng" kern="0" dirty="0">
                <a:latin typeface="Lucida Bright" pitchFamily="18" charset="0"/>
              </a:rPr>
              <a:t>comparative</a:t>
            </a:r>
            <a:r>
              <a:rPr lang="en-US" sz="2800" i="1" kern="0" dirty="0">
                <a:latin typeface="Lucida Bright" pitchFamily="18" charset="0"/>
              </a:rPr>
              <a:t>		</a:t>
            </a:r>
            <a:r>
              <a:rPr lang="en-US" sz="2800" kern="0" dirty="0">
                <a:latin typeface="Lucida Bright" pitchFamily="18" charset="0"/>
              </a:rPr>
              <a:t>	</a:t>
            </a:r>
          </a:p>
          <a:p>
            <a:pPr marL="742950" lvl="1" indent="-285750" algn="l" eaLnBrk="1" hangingPunct="1">
              <a:spcBef>
                <a:spcPct val="20000"/>
              </a:spcBef>
              <a:defRPr/>
            </a:pPr>
            <a:endParaRPr lang="en-US" sz="2800" kern="0" dirty="0">
              <a:latin typeface="Lucida Bright" pitchFamily="18" charset="0"/>
            </a:endParaRPr>
          </a:p>
        </p:txBody>
      </p:sp>
      <p:pic>
        <p:nvPicPr>
          <p:cNvPr id="51206" name="Picture 2" descr="http://www.ftrinc.net/images/va.jpg"/>
          <p:cNvPicPr>
            <a:picLocks noChangeAspect="1" noChangeArrowheads="1"/>
          </p:cNvPicPr>
          <p:nvPr/>
        </p:nvPicPr>
        <p:blipFill>
          <a:blip r:embed="rId3" cstate="print"/>
          <a:srcRect/>
          <a:stretch>
            <a:fillRect/>
          </a:stretch>
        </p:blipFill>
        <p:spPr bwMode="auto">
          <a:xfrm>
            <a:off x="2971800" y="4267200"/>
            <a:ext cx="3713163" cy="2400300"/>
          </a:xfrm>
          <a:prstGeom prst="rect">
            <a:avLst/>
          </a:prstGeom>
          <a:noFill/>
          <a:ln w="9525">
            <a:noFill/>
            <a:miter lim="800000"/>
            <a:headEnd/>
            <a:tailEnd/>
          </a:ln>
        </p:spPr>
      </p:pic>
      <p:sp>
        <p:nvSpPr>
          <p:cNvPr id="51207" name="TextBox 7"/>
          <p:cNvSpPr txBox="1">
            <a:spLocks noChangeArrowheads="1"/>
          </p:cNvSpPr>
          <p:nvPr/>
        </p:nvSpPr>
        <p:spPr bwMode="auto">
          <a:xfrm>
            <a:off x="425450" y="5105400"/>
            <a:ext cx="1479550" cy="923925"/>
          </a:xfrm>
          <a:prstGeom prst="rect">
            <a:avLst/>
          </a:prstGeom>
          <a:noFill/>
          <a:ln w="9525">
            <a:noFill/>
            <a:miter lim="800000"/>
            <a:headEnd/>
            <a:tailEnd/>
          </a:ln>
        </p:spPr>
        <p:txBody>
          <a:bodyPr wrap="none">
            <a:spAutoFit/>
          </a:bodyPr>
          <a:lstStyle/>
          <a:p>
            <a:r>
              <a:rPr lang="en-US"/>
              <a:t>Alexandria</a:t>
            </a:r>
          </a:p>
          <a:p>
            <a:r>
              <a:rPr lang="en-US"/>
              <a:t>Arlington</a:t>
            </a:r>
          </a:p>
          <a:p>
            <a:r>
              <a:rPr lang="en-US"/>
              <a:t>Falls Church</a:t>
            </a:r>
          </a:p>
        </p:txBody>
      </p:sp>
      <p:sp>
        <p:nvSpPr>
          <p:cNvPr id="51208" name="TextBox 8"/>
          <p:cNvSpPr txBox="1">
            <a:spLocks noChangeArrowheads="1"/>
          </p:cNvSpPr>
          <p:nvPr/>
        </p:nvSpPr>
        <p:spPr bwMode="auto">
          <a:xfrm>
            <a:off x="7226300" y="5172075"/>
            <a:ext cx="1287463" cy="923925"/>
          </a:xfrm>
          <a:prstGeom prst="rect">
            <a:avLst/>
          </a:prstGeom>
          <a:noFill/>
          <a:ln w="9525">
            <a:noFill/>
            <a:miter lim="800000"/>
            <a:headEnd/>
            <a:tailEnd/>
          </a:ln>
        </p:spPr>
        <p:txBody>
          <a:bodyPr wrap="none">
            <a:spAutoFit/>
          </a:bodyPr>
          <a:lstStyle/>
          <a:p>
            <a:r>
              <a:rPr lang="en-US"/>
              <a:t>Annandale</a:t>
            </a:r>
          </a:p>
          <a:p>
            <a:r>
              <a:rPr lang="en-US"/>
              <a:t>Fairfax</a:t>
            </a:r>
          </a:p>
          <a:p>
            <a:r>
              <a:rPr lang="en-US" b="1"/>
              <a:t>1,435,329</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41"/>
          <p:cNvSpPr txBox="1">
            <a:spLocks noChangeArrowheads="1"/>
          </p:cNvSpPr>
          <p:nvPr/>
        </p:nvSpPr>
        <p:spPr bwMode="auto">
          <a:xfrm>
            <a:off x="304800" y="76200"/>
            <a:ext cx="8458200" cy="369888"/>
          </a:xfrm>
          <a:prstGeom prst="rect">
            <a:avLst/>
          </a:prstGeom>
          <a:noFill/>
          <a:ln w="9525">
            <a:noFill/>
            <a:miter lim="800000"/>
            <a:headEnd/>
            <a:tailEnd/>
          </a:ln>
        </p:spPr>
        <p:txBody>
          <a:bodyPr>
            <a:spAutoFit/>
          </a:bodyPr>
          <a:lstStyle/>
          <a:p>
            <a:r>
              <a:rPr lang="en-US"/>
              <a:t>Per Capita Sex Spas</a:t>
            </a:r>
          </a:p>
        </p:txBody>
      </p:sp>
      <p:sp>
        <p:nvSpPr>
          <p:cNvPr id="52227" name="Line 2"/>
          <p:cNvSpPr>
            <a:spLocks noChangeShapeType="1"/>
          </p:cNvSpPr>
          <p:nvPr/>
        </p:nvSpPr>
        <p:spPr bwMode="auto">
          <a:xfrm>
            <a:off x="381000" y="369888"/>
            <a:ext cx="8458200" cy="0"/>
          </a:xfrm>
          <a:prstGeom prst="line">
            <a:avLst/>
          </a:prstGeom>
          <a:noFill/>
          <a:ln w="9525">
            <a:solidFill>
              <a:srgbClr val="FF0000"/>
            </a:solidFill>
            <a:round/>
            <a:headEnd/>
            <a:tailEnd/>
          </a:ln>
        </p:spPr>
        <p:txBody>
          <a:bodyPr/>
          <a:lstStyle/>
          <a:p>
            <a:endParaRPr lang="en-US"/>
          </a:p>
        </p:txBody>
      </p:sp>
      <p:sp>
        <p:nvSpPr>
          <p:cNvPr id="6" name="Rectangle 3"/>
          <p:cNvSpPr txBox="1">
            <a:spLocks noChangeArrowheads="1"/>
          </p:cNvSpPr>
          <p:nvPr/>
        </p:nvSpPr>
        <p:spPr>
          <a:xfrm>
            <a:off x="-381000" y="1066800"/>
            <a:ext cx="10820400" cy="5029200"/>
          </a:xfrm>
          <a:prstGeom prst="rect">
            <a:avLst/>
          </a:prstGeom>
        </p:spPr>
        <p:txBody>
          <a:bodyPr/>
          <a:lstStyle/>
          <a:p>
            <a:pPr marL="742950" lvl="1" indent="-285750" algn="l" eaLnBrk="1" hangingPunct="1">
              <a:spcBef>
                <a:spcPct val="20000"/>
              </a:spcBef>
              <a:defRPr/>
            </a:pPr>
            <a:r>
              <a:rPr lang="en-US" sz="2800" kern="0" dirty="0">
                <a:latin typeface="Lucida Bright" pitchFamily="18" charset="0"/>
              </a:rPr>
              <a:t>			</a:t>
            </a:r>
          </a:p>
          <a:p>
            <a:pPr marL="742950" lvl="1" indent="-285750" algn="l" eaLnBrk="1" hangingPunct="1">
              <a:spcBef>
                <a:spcPct val="20000"/>
              </a:spcBef>
              <a:defRPr/>
            </a:pPr>
            <a:endParaRPr lang="en-US" sz="2800" kern="0" dirty="0">
              <a:latin typeface="Lucida Bright" pitchFamily="18" charset="0"/>
            </a:endParaRPr>
          </a:p>
          <a:p>
            <a:pPr marL="742950" lvl="1" indent="-285750" algn="l" eaLnBrk="1" hangingPunct="1">
              <a:spcBef>
                <a:spcPct val="20000"/>
              </a:spcBef>
              <a:defRPr/>
            </a:pPr>
            <a:r>
              <a:rPr lang="en-US" sz="2800" kern="0" dirty="0">
                <a:solidFill>
                  <a:srgbClr val="FFFF00"/>
                </a:solidFill>
                <a:latin typeface="Lucida Bright" pitchFamily="18" charset="0"/>
              </a:rPr>
              <a:t>20		1 in 4,639		</a:t>
            </a:r>
            <a:r>
              <a:rPr lang="en-US" sz="2800" i="1" kern="0" dirty="0">
                <a:solidFill>
                  <a:srgbClr val="FFFF00"/>
                </a:solidFill>
                <a:latin typeface="Lucida Bright" pitchFamily="18" charset="0"/>
              </a:rPr>
              <a:t>Macon	</a:t>
            </a:r>
            <a:r>
              <a:rPr lang="en-US" sz="2800" i="1" kern="0" dirty="0">
                <a:latin typeface="Lucida Bright" pitchFamily="18" charset="0"/>
              </a:rPr>
              <a:t>	</a:t>
            </a:r>
            <a:r>
              <a:rPr lang="en-US" sz="2800" kern="0" dirty="0">
                <a:latin typeface="Lucida Bright" pitchFamily="18" charset="0"/>
              </a:rPr>
              <a:t>	</a:t>
            </a:r>
          </a:p>
          <a:p>
            <a:pPr marL="742950" lvl="1" indent="-285750" algn="l" eaLnBrk="1" hangingPunct="1">
              <a:spcBef>
                <a:spcPct val="20000"/>
              </a:spcBef>
              <a:defRPr/>
            </a:pPr>
            <a:endParaRPr lang="en-US" sz="2800" kern="0" dirty="0">
              <a:latin typeface="Lucida Bright" pitchFamily="18" charset="0"/>
            </a:endParaRPr>
          </a:p>
          <a:p>
            <a:pPr marL="742950" lvl="1" indent="-285750" algn="l" eaLnBrk="1" hangingPunct="1">
              <a:spcBef>
                <a:spcPct val="20000"/>
              </a:spcBef>
              <a:defRPr/>
            </a:pPr>
            <a:r>
              <a:rPr lang="en-US" sz="2800" kern="0" dirty="0">
                <a:latin typeface="Lucida Bright" pitchFamily="18" charset="0"/>
              </a:rPr>
              <a:t>7			1 in 81,714  	</a:t>
            </a:r>
            <a:r>
              <a:rPr lang="en-US" sz="2800" i="1" kern="0" dirty="0">
                <a:latin typeface="Lucida Bright" pitchFamily="18" charset="0"/>
              </a:rPr>
              <a:t>Washington D.C.</a:t>
            </a:r>
            <a:r>
              <a:rPr lang="en-US" sz="2800" kern="0" dirty="0">
                <a:latin typeface="Lucida Bright" pitchFamily="18" charset="0"/>
              </a:rPr>
              <a:t>  	18 x	</a:t>
            </a:r>
          </a:p>
          <a:p>
            <a:pPr marL="742950" lvl="1" indent="-285750" algn="l" eaLnBrk="1" hangingPunct="1">
              <a:spcBef>
                <a:spcPct val="20000"/>
              </a:spcBef>
              <a:defRPr/>
            </a:pPr>
            <a:r>
              <a:rPr lang="en-US" sz="2800" kern="0" dirty="0">
                <a:latin typeface="Lucida Bright" pitchFamily="18" charset="0"/>
              </a:rPr>
              <a:t>19		1 in 75,543	</a:t>
            </a:r>
            <a:r>
              <a:rPr lang="en-US" sz="2800" i="1" kern="0" dirty="0">
                <a:latin typeface="Lucida Bright" pitchFamily="18" charset="0"/>
              </a:rPr>
              <a:t>Northern Virginia</a:t>
            </a:r>
            <a:r>
              <a:rPr lang="en-US" sz="2800" kern="0" dirty="0">
                <a:latin typeface="Lucida Bright" pitchFamily="18" charset="0"/>
              </a:rPr>
              <a:t>	16 x 	</a:t>
            </a:r>
          </a:p>
          <a:p>
            <a:pPr marL="971550" lvl="1" indent="-514350" algn="l" eaLnBrk="1" hangingPunct="1">
              <a:spcBef>
                <a:spcPct val="20000"/>
              </a:spcBef>
              <a:buFontTx/>
              <a:buAutoNum type="arabicPlain" startAt="33"/>
              <a:defRPr/>
            </a:pPr>
            <a:r>
              <a:rPr lang="en-US" sz="2800" kern="0" dirty="0">
                <a:latin typeface="Lucida Bright" pitchFamily="18" charset="0"/>
              </a:rPr>
              <a:t>        1 in 31,818	</a:t>
            </a:r>
            <a:r>
              <a:rPr lang="en-US" sz="2800" i="1" kern="0" dirty="0">
                <a:latin typeface="Lucida Bright" pitchFamily="18" charset="0"/>
              </a:rPr>
              <a:t>Rhode Island</a:t>
            </a:r>
            <a:r>
              <a:rPr lang="en-US" sz="2800" kern="0" dirty="0">
                <a:latin typeface="Lucida Bright" pitchFamily="18" charset="0"/>
              </a:rPr>
              <a:t>		7 x	</a:t>
            </a:r>
          </a:p>
        </p:txBody>
      </p:sp>
      <p:sp>
        <p:nvSpPr>
          <p:cNvPr id="5" name="Rectangle 3"/>
          <p:cNvSpPr txBox="1">
            <a:spLocks noChangeArrowheads="1"/>
          </p:cNvSpPr>
          <p:nvPr/>
        </p:nvSpPr>
        <p:spPr>
          <a:xfrm>
            <a:off x="-381000" y="533400"/>
            <a:ext cx="10820400" cy="914400"/>
          </a:xfrm>
          <a:prstGeom prst="rect">
            <a:avLst/>
          </a:prstGeom>
        </p:spPr>
        <p:txBody>
          <a:bodyPr/>
          <a:lstStyle/>
          <a:p>
            <a:pPr marL="742950" lvl="1" indent="-285750" algn="l" eaLnBrk="1" hangingPunct="1">
              <a:spcBef>
                <a:spcPct val="20000"/>
              </a:spcBef>
              <a:defRPr/>
            </a:pPr>
            <a:r>
              <a:rPr lang="en-US" sz="2800" kern="0" dirty="0">
                <a:latin typeface="Lucida Bright" pitchFamily="18" charset="0"/>
              </a:rPr>
              <a:t>			</a:t>
            </a:r>
          </a:p>
          <a:p>
            <a:pPr marL="742950" lvl="1" indent="-285750" algn="l" eaLnBrk="1" hangingPunct="1">
              <a:spcBef>
                <a:spcPct val="20000"/>
              </a:spcBef>
              <a:defRPr/>
            </a:pPr>
            <a:r>
              <a:rPr lang="en-US" sz="2800" u="sng" kern="0" dirty="0">
                <a:latin typeface="Lucida Bright" pitchFamily="18" charset="0"/>
              </a:rPr>
              <a:t>#spas</a:t>
            </a:r>
            <a:r>
              <a:rPr lang="en-US" sz="2800" kern="0" dirty="0">
                <a:latin typeface="Lucida Bright" pitchFamily="18" charset="0"/>
              </a:rPr>
              <a:t>	</a:t>
            </a:r>
            <a:r>
              <a:rPr lang="en-US" sz="2800" u="sng" kern="0" dirty="0">
                <a:latin typeface="Lucida Bright" pitchFamily="18" charset="0"/>
              </a:rPr>
              <a:t>per capita	</a:t>
            </a:r>
            <a:r>
              <a:rPr lang="en-US" sz="2800" kern="0" dirty="0">
                <a:latin typeface="Lucida Bright" pitchFamily="18" charset="0"/>
              </a:rPr>
              <a:t>	</a:t>
            </a:r>
            <a:r>
              <a:rPr lang="en-US" sz="2800" u="sng" kern="0" dirty="0">
                <a:latin typeface="Lucida Bright" pitchFamily="18" charset="0"/>
              </a:rPr>
              <a:t>city</a:t>
            </a:r>
            <a:r>
              <a:rPr lang="en-US" sz="2800" kern="0" dirty="0">
                <a:latin typeface="Lucida Bright" pitchFamily="18" charset="0"/>
              </a:rPr>
              <a:t>			</a:t>
            </a:r>
            <a:r>
              <a:rPr lang="en-US" sz="2800" u="sng" kern="0" dirty="0">
                <a:latin typeface="Lucida Bright" pitchFamily="18" charset="0"/>
              </a:rPr>
              <a:t>comparative</a:t>
            </a:r>
            <a:r>
              <a:rPr lang="en-US" sz="2800" i="1" kern="0" dirty="0">
                <a:latin typeface="Lucida Bright" pitchFamily="18" charset="0"/>
              </a:rPr>
              <a:t>		</a:t>
            </a:r>
            <a:r>
              <a:rPr lang="en-US" sz="2800" kern="0" dirty="0">
                <a:latin typeface="Lucida Bright" pitchFamily="18" charset="0"/>
              </a:rPr>
              <a:t>	</a:t>
            </a:r>
          </a:p>
          <a:p>
            <a:pPr marL="742950" lvl="1" indent="-285750" algn="l" eaLnBrk="1" hangingPunct="1">
              <a:spcBef>
                <a:spcPct val="20000"/>
              </a:spcBef>
              <a:defRPr/>
            </a:pPr>
            <a:endParaRPr lang="en-US" sz="2800" kern="0" dirty="0">
              <a:latin typeface="Lucida Bright" pitchFamily="18" charset="0"/>
            </a:endParaRPr>
          </a:p>
        </p:txBody>
      </p:sp>
      <p:pic>
        <p:nvPicPr>
          <p:cNvPr id="52230" name="Picture 6" descr="http://www.heatingoil.com/wp-content/uploads/2009/08/ri_map.gif"/>
          <p:cNvPicPr>
            <a:picLocks noChangeAspect="1" noChangeArrowheads="1"/>
          </p:cNvPicPr>
          <p:nvPr/>
        </p:nvPicPr>
        <p:blipFill>
          <a:blip r:embed="rId3" cstate="print"/>
          <a:srcRect/>
          <a:stretch>
            <a:fillRect/>
          </a:stretch>
        </p:blipFill>
        <p:spPr bwMode="auto">
          <a:xfrm>
            <a:off x="3973513" y="4648200"/>
            <a:ext cx="1512887" cy="2057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8" descr="Two years after she worked at Sun Spa in San Francisco’s ... Deanne Fitzmaurice / SFC">
            <a:hlinkClick r:id="rId3"/>
          </p:cNvPr>
          <p:cNvPicPr>
            <a:picLocks noChangeAspect="1" noChangeArrowheads="1"/>
          </p:cNvPicPr>
          <p:nvPr/>
        </p:nvPicPr>
        <p:blipFill>
          <a:blip r:embed="rId4" cstate="print"/>
          <a:srcRect/>
          <a:stretch>
            <a:fillRect/>
          </a:stretch>
        </p:blipFill>
        <p:spPr bwMode="auto">
          <a:xfrm>
            <a:off x="7275513" y="3200400"/>
            <a:ext cx="2478087" cy="3810000"/>
          </a:xfrm>
          <a:prstGeom prst="rect">
            <a:avLst/>
          </a:prstGeom>
          <a:noFill/>
          <a:ln w="9525">
            <a:noFill/>
            <a:miter lim="800000"/>
            <a:headEnd/>
            <a:tailEnd/>
          </a:ln>
        </p:spPr>
      </p:pic>
      <p:sp>
        <p:nvSpPr>
          <p:cNvPr id="53251" name="TextBox 41"/>
          <p:cNvSpPr txBox="1">
            <a:spLocks noChangeArrowheads="1"/>
          </p:cNvSpPr>
          <p:nvPr/>
        </p:nvSpPr>
        <p:spPr bwMode="auto">
          <a:xfrm>
            <a:off x="304800" y="76200"/>
            <a:ext cx="8458200" cy="369888"/>
          </a:xfrm>
          <a:prstGeom prst="rect">
            <a:avLst/>
          </a:prstGeom>
          <a:noFill/>
          <a:ln w="9525">
            <a:noFill/>
            <a:miter lim="800000"/>
            <a:headEnd/>
            <a:tailEnd/>
          </a:ln>
        </p:spPr>
        <p:txBody>
          <a:bodyPr>
            <a:spAutoFit/>
          </a:bodyPr>
          <a:lstStyle/>
          <a:p>
            <a:r>
              <a:rPr lang="en-US"/>
              <a:t>Per Capita Sex Spas</a:t>
            </a:r>
          </a:p>
        </p:txBody>
      </p:sp>
      <p:sp>
        <p:nvSpPr>
          <p:cNvPr id="53252" name="Line 2"/>
          <p:cNvSpPr>
            <a:spLocks noChangeShapeType="1"/>
          </p:cNvSpPr>
          <p:nvPr/>
        </p:nvSpPr>
        <p:spPr bwMode="auto">
          <a:xfrm>
            <a:off x="381000" y="369888"/>
            <a:ext cx="8458200" cy="0"/>
          </a:xfrm>
          <a:prstGeom prst="line">
            <a:avLst/>
          </a:prstGeom>
          <a:noFill/>
          <a:ln w="9525">
            <a:solidFill>
              <a:srgbClr val="FF0000"/>
            </a:solidFill>
            <a:round/>
            <a:headEnd/>
            <a:tailEnd/>
          </a:ln>
        </p:spPr>
        <p:txBody>
          <a:bodyPr/>
          <a:lstStyle/>
          <a:p>
            <a:endParaRPr lang="en-US"/>
          </a:p>
        </p:txBody>
      </p:sp>
      <p:sp>
        <p:nvSpPr>
          <p:cNvPr id="6" name="Rectangle 3"/>
          <p:cNvSpPr txBox="1">
            <a:spLocks noChangeArrowheads="1"/>
          </p:cNvSpPr>
          <p:nvPr/>
        </p:nvSpPr>
        <p:spPr>
          <a:xfrm>
            <a:off x="-381000" y="1066800"/>
            <a:ext cx="10820400" cy="5029200"/>
          </a:xfrm>
          <a:prstGeom prst="rect">
            <a:avLst/>
          </a:prstGeom>
        </p:spPr>
        <p:txBody>
          <a:bodyPr/>
          <a:lstStyle/>
          <a:p>
            <a:pPr marL="742950" lvl="1" indent="-285750" algn="l" eaLnBrk="1" hangingPunct="1">
              <a:spcBef>
                <a:spcPct val="20000"/>
              </a:spcBef>
              <a:defRPr/>
            </a:pPr>
            <a:r>
              <a:rPr lang="en-US" sz="2800" kern="0" dirty="0">
                <a:latin typeface="Lucida Bright" pitchFamily="18" charset="0"/>
              </a:rPr>
              <a:t>			</a:t>
            </a:r>
          </a:p>
          <a:p>
            <a:pPr marL="742950" lvl="1" indent="-285750" algn="l" eaLnBrk="1" hangingPunct="1">
              <a:spcBef>
                <a:spcPct val="20000"/>
              </a:spcBef>
              <a:defRPr/>
            </a:pPr>
            <a:endParaRPr lang="en-US" sz="2800" kern="0" dirty="0">
              <a:latin typeface="Lucida Bright" pitchFamily="18" charset="0"/>
            </a:endParaRPr>
          </a:p>
          <a:p>
            <a:pPr marL="742950" lvl="1" indent="-285750" algn="l" eaLnBrk="1" hangingPunct="1">
              <a:spcBef>
                <a:spcPct val="20000"/>
              </a:spcBef>
              <a:defRPr/>
            </a:pPr>
            <a:r>
              <a:rPr lang="en-US" sz="2800" kern="0" dirty="0">
                <a:solidFill>
                  <a:srgbClr val="FFFF00"/>
                </a:solidFill>
                <a:latin typeface="Lucida Bright" pitchFamily="18" charset="0"/>
              </a:rPr>
              <a:t>20		1 in 4,639		</a:t>
            </a:r>
            <a:r>
              <a:rPr lang="en-US" sz="2800" i="1" kern="0" dirty="0">
                <a:solidFill>
                  <a:srgbClr val="FFFF00"/>
                </a:solidFill>
                <a:latin typeface="Lucida Bright" pitchFamily="18" charset="0"/>
              </a:rPr>
              <a:t>Macon	</a:t>
            </a:r>
            <a:r>
              <a:rPr lang="en-US" sz="2800" i="1" kern="0" dirty="0">
                <a:latin typeface="Lucida Bright" pitchFamily="18" charset="0"/>
              </a:rPr>
              <a:t>	</a:t>
            </a:r>
            <a:r>
              <a:rPr lang="en-US" sz="2800" kern="0" dirty="0">
                <a:latin typeface="Lucida Bright" pitchFamily="18" charset="0"/>
              </a:rPr>
              <a:t>	</a:t>
            </a:r>
          </a:p>
          <a:p>
            <a:pPr marL="742950" lvl="1" indent="-285750" algn="l" eaLnBrk="1" hangingPunct="1">
              <a:spcBef>
                <a:spcPct val="20000"/>
              </a:spcBef>
              <a:defRPr/>
            </a:pPr>
            <a:endParaRPr lang="en-US" sz="2800" kern="0" dirty="0">
              <a:latin typeface="Lucida Bright" pitchFamily="18" charset="0"/>
            </a:endParaRPr>
          </a:p>
          <a:p>
            <a:pPr marL="742950" lvl="1" indent="-285750" algn="l" eaLnBrk="1" hangingPunct="1">
              <a:spcBef>
                <a:spcPct val="20000"/>
              </a:spcBef>
              <a:defRPr/>
            </a:pPr>
            <a:r>
              <a:rPr lang="en-US" sz="2800" kern="0" dirty="0">
                <a:latin typeface="Lucida Bright" pitchFamily="18" charset="0"/>
              </a:rPr>
              <a:t>7			1 in 81,714  	</a:t>
            </a:r>
            <a:r>
              <a:rPr lang="en-US" sz="2800" i="1" kern="0" dirty="0">
                <a:latin typeface="Lucida Bright" pitchFamily="18" charset="0"/>
              </a:rPr>
              <a:t>Washington D.C.</a:t>
            </a:r>
            <a:r>
              <a:rPr lang="en-US" sz="2800" kern="0" dirty="0">
                <a:latin typeface="Lucida Bright" pitchFamily="18" charset="0"/>
              </a:rPr>
              <a:t>  	18 x	</a:t>
            </a:r>
          </a:p>
          <a:p>
            <a:pPr marL="742950" lvl="1" indent="-285750" algn="l" eaLnBrk="1" hangingPunct="1">
              <a:spcBef>
                <a:spcPct val="20000"/>
              </a:spcBef>
              <a:defRPr/>
            </a:pPr>
            <a:r>
              <a:rPr lang="en-US" sz="2800" kern="0" dirty="0">
                <a:latin typeface="Lucida Bright" pitchFamily="18" charset="0"/>
              </a:rPr>
              <a:t>19		1 in 75,543	</a:t>
            </a:r>
            <a:r>
              <a:rPr lang="en-US" sz="2800" i="1" kern="0" dirty="0">
                <a:latin typeface="Lucida Bright" pitchFamily="18" charset="0"/>
              </a:rPr>
              <a:t>Northern Virginia</a:t>
            </a:r>
            <a:r>
              <a:rPr lang="en-US" sz="2800" kern="0" dirty="0">
                <a:latin typeface="Lucida Bright" pitchFamily="18" charset="0"/>
              </a:rPr>
              <a:t>	16 x 	</a:t>
            </a:r>
          </a:p>
          <a:p>
            <a:pPr marL="971550" lvl="1" indent="-514350" algn="l" eaLnBrk="1" hangingPunct="1">
              <a:spcBef>
                <a:spcPct val="20000"/>
              </a:spcBef>
              <a:buFontTx/>
              <a:buAutoNum type="arabicPlain" startAt="33"/>
              <a:defRPr/>
            </a:pPr>
            <a:r>
              <a:rPr lang="en-US" sz="2800" kern="0" dirty="0">
                <a:latin typeface="Lucida Bright" pitchFamily="18" charset="0"/>
              </a:rPr>
              <a:t>        1 in 31,818	</a:t>
            </a:r>
            <a:r>
              <a:rPr lang="en-US" sz="2800" i="1" kern="0" dirty="0">
                <a:latin typeface="Lucida Bright" pitchFamily="18" charset="0"/>
              </a:rPr>
              <a:t>Rhode Island</a:t>
            </a:r>
            <a:r>
              <a:rPr lang="en-US" sz="2800" kern="0" dirty="0">
                <a:latin typeface="Lucida Bright" pitchFamily="18" charset="0"/>
              </a:rPr>
              <a:t>		7 x	</a:t>
            </a:r>
          </a:p>
          <a:p>
            <a:pPr marL="971550" lvl="1" indent="-514350" algn="l" eaLnBrk="1" hangingPunct="1">
              <a:spcBef>
                <a:spcPct val="20000"/>
              </a:spcBef>
              <a:defRPr/>
            </a:pPr>
            <a:r>
              <a:rPr lang="en-US" sz="2800" kern="0" dirty="0">
                <a:latin typeface="Lucida Bright" pitchFamily="18" charset="0"/>
              </a:rPr>
              <a:t>99		1 in 8,161		</a:t>
            </a:r>
            <a:r>
              <a:rPr lang="en-US" sz="2800" i="1" kern="0" dirty="0">
                <a:latin typeface="Lucida Bright" pitchFamily="18" charset="0"/>
              </a:rPr>
              <a:t>San Francisco</a:t>
            </a:r>
            <a:r>
              <a:rPr lang="en-US" sz="2800" kern="0" dirty="0">
                <a:latin typeface="Lucida Bright" pitchFamily="18" charset="0"/>
              </a:rPr>
              <a:t>		1.75x</a:t>
            </a:r>
          </a:p>
        </p:txBody>
      </p:sp>
      <p:sp>
        <p:nvSpPr>
          <p:cNvPr id="5" name="Rectangle 3"/>
          <p:cNvSpPr txBox="1">
            <a:spLocks noChangeArrowheads="1"/>
          </p:cNvSpPr>
          <p:nvPr/>
        </p:nvSpPr>
        <p:spPr>
          <a:xfrm>
            <a:off x="-381000" y="533400"/>
            <a:ext cx="10820400" cy="914400"/>
          </a:xfrm>
          <a:prstGeom prst="rect">
            <a:avLst/>
          </a:prstGeom>
        </p:spPr>
        <p:txBody>
          <a:bodyPr/>
          <a:lstStyle/>
          <a:p>
            <a:pPr marL="742950" lvl="1" indent="-285750" algn="l" eaLnBrk="1" hangingPunct="1">
              <a:spcBef>
                <a:spcPct val="20000"/>
              </a:spcBef>
              <a:defRPr/>
            </a:pPr>
            <a:r>
              <a:rPr lang="en-US" sz="2800" kern="0" dirty="0">
                <a:latin typeface="Lucida Bright" pitchFamily="18" charset="0"/>
              </a:rPr>
              <a:t>			</a:t>
            </a:r>
          </a:p>
          <a:p>
            <a:pPr marL="742950" lvl="1" indent="-285750" algn="l" eaLnBrk="1" hangingPunct="1">
              <a:spcBef>
                <a:spcPct val="20000"/>
              </a:spcBef>
              <a:defRPr/>
            </a:pPr>
            <a:r>
              <a:rPr lang="en-US" sz="2800" u="sng" kern="0" dirty="0">
                <a:latin typeface="Lucida Bright" pitchFamily="18" charset="0"/>
              </a:rPr>
              <a:t>#spas</a:t>
            </a:r>
            <a:r>
              <a:rPr lang="en-US" sz="2800" kern="0" dirty="0">
                <a:latin typeface="Lucida Bright" pitchFamily="18" charset="0"/>
              </a:rPr>
              <a:t>	</a:t>
            </a:r>
            <a:r>
              <a:rPr lang="en-US" sz="2800" u="sng" kern="0" dirty="0">
                <a:latin typeface="Lucida Bright" pitchFamily="18" charset="0"/>
              </a:rPr>
              <a:t>per capita	</a:t>
            </a:r>
            <a:r>
              <a:rPr lang="en-US" sz="2800" kern="0" dirty="0">
                <a:latin typeface="Lucida Bright" pitchFamily="18" charset="0"/>
              </a:rPr>
              <a:t>	</a:t>
            </a:r>
            <a:r>
              <a:rPr lang="en-US" sz="2800" u="sng" kern="0" dirty="0">
                <a:latin typeface="Lucida Bright" pitchFamily="18" charset="0"/>
              </a:rPr>
              <a:t>city</a:t>
            </a:r>
            <a:r>
              <a:rPr lang="en-US" sz="2800" kern="0" dirty="0">
                <a:latin typeface="Lucida Bright" pitchFamily="18" charset="0"/>
              </a:rPr>
              <a:t>			</a:t>
            </a:r>
            <a:r>
              <a:rPr lang="en-US" sz="2800" u="sng" kern="0" dirty="0">
                <a:latin typeface="Lucida Bright" pitchFamily="18" charset="0"/>
              </a:rPr>
              <a:t>comparative</a:t>
            </a:r>
            <a:r>
              <a:rPr lang="en-US" sz="2800" i="1" kern="0" dirty="0">
                <a:latin typeface="Lucida Bright" pitchFamily="18" charset="0"/>
              </a:rPr>
              <a:t>		</a:t>
            </a:r>
            <a:r>
              <a:rPr lang="en-US" sz="2800" kern="0" dirty="0">
                <a:latin typeface="Lucida Bright" pitchFamily="18" charset="0"/>
              </a:rPr>
              <a:t>	</a:t>
            </a:r>
          </a:p>
          <a:p>
            <a:pPr marL="742950" lvl="1" indent="-285750" algn="l" eaLnBrk="1" hangingPunct="1">
              <a:spcBef>
                <a:spcPct val="20000"/>
              </a:spcBef>
              <a:defRPr/>
            </a:pPr>
            <a:endParaRPr lang="en-US" sz="2800" kern="0" dirty="0">
              <a:latin typeface="Lucida Bright" pitchFamily="18"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5" descr="Georgia road map.gif"/>
          <p:cNvPicPr>
            <a:picLocks noChangeAspect="1"/>
          </p:cNvPicPr>
          <p:nvPr/>
        </p:nvPicPr>
        <p:blipFill>
          <a:blip r:embed="rId3" cstate="print"/>
          <a:srcRect/>
          <a:stretch>
            <a:fillRect/>
          </a:stretch>
        </p:blipFill>
        <p:spPr bwMode="auto">
          <a:xfrm>
            <a:off x="1905000" y="541338"/>
            <a:ext cx="5194300" cy="5783262"/>
          </a:xfrm>
          <a:prstGeom prst="rect">
            <a:avLst/>
          </a:prstGeom>
          <a:noFill/>
          <a:ln w="9525">
            <a:noFill/>
            <a:miter lim="800000"/>
            <a:headEnd/>
            <a:tailEnd/>
          </a:ln>
        </p:spPr>
      </p:pic>
      <p:sp>
        <p:nvSpPr>
          <p:cNvPr id="54275" name="TextBox 41"/>
          <p:cNvSpPr txBox="1">
            <a:spLocks noChangeArrowheads="1"/>
          </p:cNvSpPr>
          <p:nvPr/>
        </p:nvSpPr>
        <p:spPr bwMode="auto">
          <a:xfrm>
            <a:off x="457200" y="87313"/>
            <a:ext cx="8458200" cy="369887"/>
          </a:xfrm>
          <a:prstGeom prst="rect">
            <a:avLst/>
          </a:prstGeom>
          <a:noFill/>
          <a:ln w="9525">
            <a:noFill/>
            <a:miter lim="800000"/>
            <a:headEnd/>
            <a:tailEnd/>
          </a:ln>
        </p:spPr>
        <p:txBody>
          <a:bodyPr>
            <a:spAutoFit/>
          </a:bodyPr>
          <a:lstStyle/>
          <a:p>
            <a:r>
              <a:rPr lang="en-US"/>
              <a:t>Local Massage Ordinances</a:t>
            </a:r>
          </a:p>
        </p:txBody>
      </p:sp>
      <p:sp>
        <p:nvSpPr>
          <p:cNvPr id="54276" name="Line 2"/>
          <p:cNvSpPr>
            <a:spLocks noChangeShapeType="1"/>
          </p:cNvSpPr>
          <p:nvPr/>
        </p:nvSpPr>
        <p:spPr bwMode="auto">
          <a:xfrm>
            <a:off x="457200" y="381000"/>
            <a:ext cx="8458200" cy="0"/>
          </a:xfrm>
          <a:prstGeom prst="line">
            <a:avLst/>
          </a:prstGeom>
          <a:noFill/>
          <a:ln w="9525">
            <a:solidFill>
              <a:srgbClr val="FF0000"/>
            </a:solidFill>
            <a:round/>
            <a:headEnd/>
            <a:tailEnd/>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467600" cy="5232202"/>
          </a:xfrm>
          <a:prstGeom prst="rect">
            <a:avLst/>
          </a:prstGeom>
          <a:noFill/>
        </p:spPr>
        <p:txBody>
          <a:bodyPr wrap="square" rtlCol="0">
            <a:spAutoFit/>
          </a:bodyPr>
          <a:lstStyle/>
          <a:p>
            <a:pPr algn="l"/>
            <a:r>
              <a:rPr lang="en-US" sz="3600" b="1" dirty="0" smtClean="0">
                <a:latin typeface="Century Gothic" pitchFamily="34" charset="0"/>
              </a:rPr>
              <a:t>The Mission of</a:t>
            </a:r>
          </a:p>
          <a:p>
            <a:endParaRPr lang="en-US" dirty="0" smtClean="0"/>
          </a:p>
          <a:p>
            <a:endParaRPr lang="en-US" sz="4000" dirty="0" smtClean="0"/>
          </a:p>
          <a:p>
            <a:endParaRPr lang="en-US" sz="4000" dirty="0" smtClean="0"/>
          </a:p>
          <a:p>
            <a:r>
              <a:rPr lang="en-US" sz="4000" dirty="0" smtClean="0"/>
              <a:t>Community Awareness</a:t>
            </a:r>
          </a:p>
          <a:p>
            <a:endParaRPr lang="en-US" sz="4000" dirty="0" smtClean="0"/>
          </a:p>
          <a:p>
            <a:r>
              <a:rPr lang="en-US" sz="4000" dirty="0" smtClean="0"/>
              <a:t>Victim Support</a:t>
            </a:r>
          </a:p>
          <a:p>
            <a:endParaRPr lang="en-US" sz="4000" dirty="0" smtClean="0"/>
          </a:p>
          <a:p>
            <a:r>
              <a:rPr lang="en-US" sz="4000" dirty="0" smtClean="0"/>
              <a:t>Legal Advocacy</a:t>
            </a:r>
            <a:endParaRPr lang="en-US" sz="4000" dirty="0"/>
          </a:p>
        </p:txBody>
      </p:sp>
      <p:sp>
        <p:nvSpPr>
          <p:cNvPr id="4" name="Line 2"/>
          <p:cNvSpPr>
            <a:spLocks noChangeShapeType="1"/>
          </p:cNvSpPr>
          <p:nvPr/>
        </p:nvSpPr>
        <p:spPr bwMode="auto">
          <a:xfrm>
            <a:off x="304800" y="1066800"/>
            <a:ext cx="8458200" cy="0"/>
          </a:xfrm>
          <a:prstGeom prst="line">
            <a:avLst/>
          </a:prstGeom>
          <a:noFill/>
          <a:ln w="9525">
            <a:solidFill>
              <a:srgbClr val="FF0000"/>
            </a:solidFill>
            <a:round/>
            <a:headEnd/>
            <a:tailEnd/>
          </a:ln>
        </p:spPr>
        <p:txBody>
          <a:bodyPr/>
          <a:lstStyle/>
          <a:p>
            <a:endParaRPr lang="en-US"/>
          </a:p>
        </p:txBody>
      </p:sp>
      <p:pic>
        <p:nvPicPr>
          <p:cNvPr id="3" name="Picture 2" descr="Picture1.png"/>
          <p:cNvPicPr>
            <a:picLocks noChangeAspect="1"/>
          </p:cNvPicPr>
          <p:nvPr/>
        </p:nvPicPr>
        <p:blipFill>
          <a:blip r:embed="rId2" cstate="print"/>
          <a:stretch>
            <a:fillRect/>
          </a:stretch>
        </p:blipFill>
        <p:spPr>
          <a:xfrm>
            <a:off x="4114800" y="762000"/>
            <a:ext cx="2779528" cy="1174329"/>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5" descr="Georgia road map.gif"/>
          <p:cNvPicPr>
            <a:picLocks noChangeAspect="1"/>
          </p:cNvPicPr>
          <p:nvPr/>
        </p:nvPicPr>
        <p:blipFill>
          <a:blip r:embed="rId3" cstate="print"/>
          <a:srcRect/>
          <a:stretch>
            <a:fillRect/>
          </a:stretch>
        </p:blipFill>
        <p:spPr bwMode="auto">
          <a:xfrm>
            <a:off x="1905000" y="541338"/>
            <a:ext cx="5194300" cy="5783262"/>
          </a:xfrm>
          <a:prstGeom prst="rect">
            <a:avLst/>
          </a:prstGeom>
          <a:noFill/>
          <a:ln w="9525">
            <a:noFill/>
            <a:miter lim="800000"/>
            <a:headEnd/>
            <a:tailEnd/>
          </a:ln>
        </p:spPr>
      </p:pic>
      <p:sp>
        <p:nvSpPr>
          <p:cNvPr id="55299" name="TextBox 41"/>
          <p:cNvSpPr txBox="1">
            <a:spLocks noChangeArrowheads="1"/>
          </p:cNvSpPr>
          <p:nvPr/>
        </p:nvSpPr>
        <p:spPr bwMode="auto">
          <a:xfrm>
            <a:off x="457200" y="87313"/>
            <a:ext cx="8458200" cy="369887"/>
          </a:xfrm>
          <a:prstGeom prst="rect">
            <a:avLst/>
          </a:prstGeom>
          <a:noFill/>
          <a:ln w="9525">
            <a:noFill/>
            <a:miter lim="800000"/>
            <a:headEnd/>
            <a:tailEnd/>
          </a:ln>
        </p:spPr>
        <p:txBody>
          <a:bodyPr>
            <a:spAutoFit/>
          </a:bodyPr>
          <a:lstStyle/>
          <a:p>
            <a:r>
              <a:rPr lang="en-US"/>
              <a:t>Local Massage Ordinances</a:t>
            </a:r>
          </a:p>
        </p:txBody>
      </p:sp>
      <p:sp>
        <p:nvSpPr>
          <p:cNvPr id="55300" name="Line 2"/>
          <p:cNvSpPr>
            <a:spLocks noChangeShapeType="1"/>
          </p:cNvSpPr>
          <p:nvPr/>
        </p:nvSpPr>
        <p:spPr bwMode="auto">
          <a:xfrm>
            <a:off x="457200" y="381000"/>
            <a:ext cx="8458200" cy="0"/>
          </a:xfrm>
          <a:prstGeom prst="line">
            <a:avLst/>
          </a:prstGeom>
          <a:noFill/>
          <a:ln w="9525">
            <a:solidFill>
              <a:srgbClr val="FF0000"/>
            </a:solidFill>
            <a:round/>
            <a:headEnd/>
            <a:tailEnd/>
          </a:ln>
        </p:spPr>
        <p:txBody>
          <a:bodyPr/>
          <a:lstStyle/>
          <a:p>
            <a:endParaRPr lang="en-US"/>
          </a:p>
        </p:txBody>
      </p:sp>
      <p:sp>
        <p:nvSpPr>
          <p:cNvPr id="5" name="5-Point Star 4"/>
          <p:cNvSpPr/>
          <p:nvPr/>
        </p:nvSpPr>
        <p:spPr bwMode="auto">
          <a:xfrm>
            <a:off x="38100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5302" name="TextBox 9"/>
          <p:cNvSpPr txBox="1">
            <a:spLocks noChangeArrowheads="1"/>
          </p:cNvSpPr>
          <p:nvPr/>
        </p:nvSpPr>
        <p:spPr bwMode="auto">
          <a:xfrm>
            <a:off x="249238" y="3124200"/>
            <a:ext cx="1274762" cy="369888"/>
          </a:xfrm>
          <a:prstGeom prst="rect">
            <a:avLst/>
          </a:prstGeom>
          <a:noFill/>
          <a:ln w="9525">
            <a:noFill/>
            <a:miter lim="800000"/>
            <a:headEnd/>
            <a:tailEnd/>
          </a:ln>
        </p:spPr>
        <p:txBody>
          <a:bodyPr wrap="none">
            <a:spAutoFit/>
          </a:bodyPr>
          <a:lstStyle/>
          <a:p>
            <a:r>
              <a:rPr lang="en-US"/>
              <a:t>Centerville</a:t>
            </a:r>
          </a:p>
        </p:txBody>
      </p:sp>
      <p:cxnSp>
        <p:nvCxnSpPr>
          <p:cNvPr id="55303" name="Straight Arrow Connector 10"/>
          <p:cNvCxnSpPr>
            <a:cxnSpLocks noChangeShapeType="1"/>
            <a:stCxn id="55302" idx="3"/>
          </p:cNvCxnSpPr>
          <p:nvPr/>
        </p:nvCxnSpPr>
        <p:spPr bwMode="auto">
          <a:xfrm>
            <a:off x="1524000" y="3308350"/>
            <a:ext cx="2286000" cy="196850"/>
          </a:xfrm>
          <a:prstGeom prst="straightConnector1">
            <a:avLst/>
          </a:prstGeom>
          <a:noFill/>
          <a:ln w="19050" cap="sq" algn="ctr">
            <a:solidFill>
              <a:srgbClr val="0070C0"/>
            </a:solidFill>
            <a:round/>
            <a:headEnd type="none" w="sm" len="sm"/>
            <a:tailEnd type="arrow" w="med" len="med"/>
          </a:ln>
        </p:spPr>
      </p:cxn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5" descr="Georgia road map.gif"/>
          <p:cNvPicPr>
            <a:picLocks noChangeAspect="1"/>
          </p:cNvPicPr>
          <p:nvPr/>
        </p:nvPicPr>
        <p:blipFill>
          <a:blip r:embed="rId3" cstate="print"/>
          <a:srcRect/>
          <a:stretch>
            <a:fillRect/>
          </a:stretch>
        </p:blipFill>
        <p:spPr bwMode="auto">
          <a:xfrm>
            <a:off x="1905000" y="541338"/>
            <a:ext cx="5194300" cy="5783262"/>
          </a:xfrm>
          <a:prstGeom prst="rect">
            <a:avLst/>
          </a:prstGeom>
          <a:noFill/>
          <a:ln w="9525">
            <a:noFill/>
            <a:miter lim="800000"/>
            <a:headEnd/>
            <a:tailEnd/>
          </a:ln>
        </p:spPr>
      </p:pic>
      <p:sp>
        <p:nvSpPr>
          <p:cNvPr id="56323" name="TextBox 41"/>
          <p:cNvSpPr txBox="1">
            <a:spLocks noChangeArrowheads="1"/>
          </p:cNvSpPr>
          <p:nvPr/>
        </p:nvSpPr>
        <p:spPr bwMode="auto">
          <a:xfrm>
            <a:off x="457200" y="87313"/>
            <a:ext cx="8458200" cy="369887"/>
          </a:xfrm>
          <a:prstGeom prst="rect">
            <a:avLst/>
          </a:prstGeom>
          <a:noFill/>
          <a:ln w="9525">
            <a:noFill/>
            <a:miter lim="800000"/>
            <a:headEnd/>
            <a:tailEnd/>
          </a:ln>
        </p:spPr>
        <p:txBody>
          <a:bodyPr>
            <a:spAutoFit/>
          </a:bodyPr>
          <a:lstStyle/>
          <a:p>
            <a:r>
              <a:rPr lang="en-US"/>
              <a:t>Local Massage Ordinances</a:t>
            </a:r>
          </a:p>
        </p:txBody>
      </p:sp>
      <p:sp>
        <p:nvSpPr>
          <p:cNvPr id="56324" name="Line 2"/>
          <p:cNvSpPr>
            <a:spLocks noChangeShapeType="1"/>
          </p:cNvSpPr>
          <p:nvPr/>
        </p:nvSpPr>
        <p:spPr bwMode="auto">
          <a:xfrm>
            <a:off x="457200" y="381000"/>
            <a:ext cx="8458200" cy="0"/>
          </a:xfrm>
          <a:prstGeom prst="line">
            <a:avLst/>
          </a:prstGeom>
          <a:noFill/>
          <a:ln w="9525">
            <a:solidFill>
              <a:srgbClr val="FF0000"/>
            </a:solidFill>
            <a:round/>
            <a:headEnd/>
            <a:tailEnd/>
          </a:ln>
        </p:spPr>
        <p:txBody>
          <a:bodyPr/>
          <a:lstStyle/>
          <a:p>
            <a:endParaRPr lang="en-US"/>
          </a:p>
        </p:txBody>
      </p:sp>
      <p:sp>
        <p:nvSpPr>
          <p:cNvPr id="27" name="5-Point Star 26"/>
          <p:cNvSpPr/>
          <p:nvPr/>
        </p:nvSpPr>
        <p:spPr bwMode="auto">
          <a:xfrm>
            <a:off x="35814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8" name="5-Point Star 27"/>
          <p:cNvSpPr/>
          <p:nvPr/>
        </p:nvSpPr>
        <p:spPr bwMode="auto">
          <a:xfrm>
            <a:off x="38100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9" name="5-Point Star 28"/>
          <p:cNvSpPr/>
          <p:nvPr/>
        </p:nvSpPr>
        <p:spPr bwMode="auto">
          <a:xfrm>
            <a:off x="38862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6328" name="TextBox 29"/>
          <p:cNvSpPr txBox="1">
            <a:spLocks noChangeArrowheads="1"/>
          </p:cNvSpPr>
          <p:nvPr/>
        </p:nvSpPr>
        <p:spPr bwMode="auto">
          <a:xfrm>
            <a:off x="249238" y="3124200"/>
            <a:ext cx="1274762" cy="369888"/>
          </a:xfrm>
          <a:prstGeom prst="rect">
            <a:avLst/>
          </a:prstGeom>
          <a:noFill/>
          <a:ln w="9525">
            <a:noFill/>
            <a:miter lim="800000"/>
            <a:headEnd/>
            <a:tailEnd/>
          </a:ln>
        </p:spPr>
        <p:txBody>
          <a:bodyPr wrap="none">
            <a:spAutoFit/>
          </a:bodyPr>
          <a:lstStyle/>
          <a:p>
            <a:r>
              <a:rPr lang="en-US"/>
              <a:t>Centerville</a:t>
            </a:r>
          </a:p>
        </p:txBody>
      </p:sp>
      <p:cxnSp>
        <p:nvCxnSpPr>
          <p:cNvPr id="56329" name="Straight Arrow Connector 30"/>
          <p:cNvCxnSpPr>
            <a:cxnSpLocks noChangeShapeType="1"/>
            <a:stCxn id="56328" idx="3"/>
          </p:cNvCxnSpPr>
          <p:nvPr/>
        </p:nvCxnSpPr>
        <p:spPr bwMode="auto">
          <a:xfrm>
            <a:off x="1524000" y="3308350"/>
            <a:ext cx="2286000" cy="196850"/>
          </a:xfrm>
          <a:prstGeom prst="straightConnector1">
            <a:avLst/>
          </a:prstGeom>
          <a:noFill/>
          <a:ln w="19050" cap="sq" algn="ctr">
            <a:solidFill>
              <a:srgbClr val="0070C0"/>
            </a:solidFill>
            <a:round/>
            <a:headEnd type="none" w="sm" len="sm"/>
            <a:tailEnd type="arrow" w="med" len="med"/>
          </a:ln>
        </p:spPr>
      </p:cxnSp>
      <p:sp>
        <p:nvSpPr>
          <p:cNvPr id="56330" name="TextBox 32"/>
          <p:cNvSpPr txBox="1">
            <a:spLocks noChangeArrowheads="1"/>
          </p:cNvSpPr>
          <p:nvPr/>
        </p:nvSpPr>
        <p:spPr bwMode="auto">
          <a:xfrm>
            <a:off x="76200" y="3429000"/>
            <a:ext cx="1714500" cy="646113"/>
          </a:xfrm>
          <a:prstGeom prst="rect">
            <a:avLst/>
          </a:prstGeom>
          <a:noFill/>
          <a:ln w="9525">
            <a:noFill/>
            <a:miter lim="800000"/>
            <a:headEnd/>
            <a:tailEnd/>
          </a:ln>
        </p:spPr>
        <p:txBody>
          <a:bodyPr wrap="none">
            <a:spAutoFit/>
          </a:bodyPr>
          <a:lstStyle/>
          <a:p>
            <a:r>
              <a:rPr lang="en-US"/>
              <a:t>Byron</a:t>
            </a:r>
          </a:p>
          <a:p>
            <a:r>
              <a:rPr lang="en-US"/>
              <a:t>Warner Robins</a:t>
            </a:r>
          </a:p>
        </p:txBody>
      </p:sp>
      <p:cxnSp>
        <p:nvCxnSpPr>
          <p:cNvPr id="56331" name="Straight Arrow Connector 33"/>
          <p:cNvCxnSpPr>
            <a:cxnSpLocks noChangeShapeType="1"/>
          </p:cNvCxnSpPr>
          <p:nvPr/>
        </p:nvCxnSpPr>
        <p:spPr bwMode="auto">
          <a:xfrm flipV="1">
            <a:off x="1828800" y="3657600"/>
            <a:ext cx="2133600" cy="228600"/>
          </a:xfrm>
          <a:prstGeom prst="straightConnector1">
            <a:avLst/>
          </a:prstGeom>
          <a:noFill/>
          <a:ln w="19050" cap="sq" algn="ctr">
            <a:solidFill>
              <a:srgbClr val="0070C0"/>
            </a:solidFill>
            <a:round/>
            <a:headEnd type="none" w="sm" len="sm"/>
            <a:tailEnd type="arrow" w="med" len="med"/>
          </a:ln>
        </p:spPr>
      </p:cxnSp>
      <p:cxnSp>
        <p:nvCxnSpPr>
          <p:cNvPr id="56332" name="Straight Arrow Connector 36"/>
          <p:cNvCxnSpPr>
            <a:cxnSpLocks noChangeShapeType="1"/>
          </p:cNvCxnSpPr>
          <p:nvPr/>
        </p:nvCxnSpPr>
        <p:spPr bwMode="auto">
          <a:xfrm>
            <a:off x="1524000" y="3581400"/>
            <a:ext cx="2133600" cy="1588"/>
          </a:xfrm>
          <a:prstGeom prst="straightConnector1">
            <a:avLst/>
          </a:prstGeom>
          <a:noFill/>
          <a:ln w="19050" cap="sq" algn="ctr">
            <a:solidFill>
              <a:srgbClr val="0070C0"/>
            </a:solidFill>
            <a:round/>
            <a:headEnd type="none" w="sm" len="sm"/>
            <a:tailEnd type="arrow" w="med" len="med"/>
          </a:ln>
        </p:spPr>
      </p:cxn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5" descr="Georgia road map.gif"/>
          <p:cNvPicPr>
            <a:picLocks noChangeAspect="1"/>
          </p:cNvPicPr>
          <p:nvPr/>
        </p:nvPicPr>
        <p:blipFill>
          <a:blip r:embed="rId3" cstate="print"/>
          <a:srcRect/>
          <a:stretch>
            <a:fillRect/>
          </a:stretch>
        </p:blipFill>
        <p:spPr bwMode="auto">
          <a:xfrm>
            <a:off x="1905000" y="541338"/>
            <a:ext cx="5194300" cy="5783262"/>
          </a:xfrm>
          <a:prstGeom prst="rect">
            <a:avLst/>
          </a:prstGeom>
          <a:noFill/>
          <a:ln w="9525">
            <a:noFill/>
            <a:miter lim="800000"/>
            <a:headEnd/>
            <a:tailEnd/>
          </a:ln>
        </p:spPr>
      </p:pic>
      <p:sp>
        <p:nvSpPr>
          <p:cNvPr id="57347" name="TextBox 41"/>
          <p:cNvSpPr txBox="1">
            <a:spLocks noChangeArrowheads="1"/>
          </p:cNvSpPr>
          <p:nvPr/>
        </p:nvSpPr>
        <p:spPr bwMode="auto">
          <a:xfrm>
            <a:off x="457200" y="87313"/>
            <a:ext cx="8458200" cy="369887"/>
          </a:xfrm>
          <a:prstGeom prst="rect">
            <a:avLst/>
          </a:prstGeom>
          <a:noFill/>
          <a:ln w="9525">
            <a:noFill/>
            <a:miter lim="800000"/>
            <a:headEnd/>
            <a:tailEnd/>
          </a:ln>
        </p:spPr>
        <p:txBody>
          <a:bodyPr>
            <a:spAutoFit/>
          </a:bodyPr>
          <a:lstStyle/>
          <a:p>
            <a:r>
              <a:rPr lang="en-US"/>
              <a:t>Local Massage Ordinances</a:t>
            </a:r>
          </a:p>
        </p:txBody>
      </p:sp>
      <p:sp>
        <p:nvSpPr>
          <p:cNvPr id="57348" name="Line 2"/>
          <p:cNvSpPr>
            <a:spLocks noChangeShapeType="1"/>
          </p:cNvSpPr>
          <p:nvPr/>
        </p:nvSpPr>
        <p:spPr bwMode="auto">
          <a:xfrm>
            <a:off x="457200" y="381000"/>
            <a:ext cx="8458200" cy="0"/>
          </a:xfrm>
          <a:prstGeom prst="line">
            <a:avLst/>
          </a:prstGeom>
          <a:noFill/>
          <a:ln w="9525">
            <a:solidFill>
              <a:srgbClr val="FF0000"/>
            </a:solidFill>
            <a:round/>
            <a:headEnd/>
            <a:tailEnd/>
          </a:ln>
        </p:spPr>
        <p:txBody>
          <a:bodyPr/>
          <a:lstStyle/>
          <a:p>
            <a:endParaRPr lang="en-US"/>
          </a:p>
        </p:txBody>
      </p:sp>
      <p:sp>
        <p:nvSpPr>
          <p:cNvPr id="11" name="5-Point Star 10"/>
          <p:cNvSpPr/>
          <p:nvPr/>
        </p:nvSpPr>
        <p:spPr bwMode="auto">
          <a:xfrm>
            <a:off x="6400800" y="3886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 name="5-Point Star 11"/>
          <p:cNvSpPr/>
          <p:nvPr/>
        </p:nvSpPr>
        <p:spPr bwMode="auto">
          <a:xfrm>
            <a:off x="6477000" y="4114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 name="5-Point Star 12"/>
          <p:cNvSpPr/>
          <p:nvPr/>
        </p:nvSpPr>
        <p:spPr bwMode="auto">
          <a:xfrm>
            <a:off x="5181600" y="2133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 name="5-Point Star 13"/>
          <p:cNvSpPr/>
          <p:nvPr/>
        </p:nvSpPr>
        <p:spPr bwMode="auto">
          <a:xfrm>
            <a:off x="5486400" y="2286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5" name="5-Point Star 14"/>
          <p:cNvSpPr/>
          <p:nvPr/>
        </p:nvSpPr>
        <p:spPr bwMode="auto">
          <a:xfrm>
            <a:off x="4038600" y="1676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16" name="5-Point Star 15"/>
          <p:cNvSpPr/>
          <p:nvPr/>
        </p:nvSpPr>
        <p:spPr bwMode="auto">
          <a:xfrm>
            <a:off x="3200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9" name="5-Point Star 18"/>
          <p:cNvSpPr/>
          <p:nvPr/>
        </p:nvSpPr>
        <p:spPr bwMode="auto">
          <a:xfrm>
            <a:off x="35814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0" name="5-Point Star 19"/>
          <p:cNvSpPr/>
          <p:nvPr/>
        </p:nvSpPr>
        <p:spPr bwMode="auto">
          <a:xfrm>
            <a:off x="38100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1" name="5-Point Star 20"/>
          <p:cNvSpPr/>
          <p:nvPr/>
        </p:nvSpPr>
        <p:spPr bwMode="auto">
          <a:xfrm>
            <a:off x="2438400" y="3505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2" name="5-Point Star 21"/>
          <p:cNvSpPr/>
          <p:nvPr/>
        </p:nvSpPr>
        <p:spPr bwMode="auto">
          <a:xfrm>
            <a:off x="38862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7359" name="TextBox 22"/>
          <p:cNvSpPr txBox="1">
            <a:spLocks noChangeArrowheads="1"/>
          </p:cNvSpPr>
          <p:nvPr/>
        </p:nvSpPr>
        <p:spPr bwMode="auto">
          <a:xfrm>
            <a:off x="249238" y="3124200"/>
            <a:ext cx="1274762" cy="369888"/>
          </a:xfrm>
          <a:prstGeom prst="rect">
            <a:avLst/>
          </a:prstGeom>
          <a:noFill/>
          <a:ln w="9525">
            <a:noFill/>
            <a:miter lim="800000"/>
            <a:headEnd/>
            <a:tailEnd/>
          </a:ln>
        </p:spPr>
        <p:txBody>
          <a:bodyPr wrap="none">
            <a:spAutoFit/>
          </a:bodyPr>
          <a:lstStyle/>
          <a:p>
            <a:r>
              <a:rPr lang="en-US"/>
              <a:t>Centerville</a:t>
            </a:r>
          </a:p>
        </p:txBody>
      </p:sp>
      <p:cxnSp>
        <p:nvCxnSpPr>
          <p:cNvPr id="57360" name="Straight Arrow Connector 23"/>
          <p:cNvCxnSpPr>
            <a:cxnSpLocks noChangeShapeType="1"/>
            <a:stCxn id="57359" idx="3"/>
          </p:cNvCxnSpPr>
          <p:nvPr/>
        </p:nvCxnSpPr>
        <p:spPr bwMode="auto">
          <a:xfrm>
            <a:off x="1524000" y="3308350"/>
            <a:ext cx="2286000" cy="196850"/>
          </a:xfrm>
          <a:prstGeom prst="straightConnector1">
            <a:avLst/>
          </a:prstGeom>
          <a:noFill/>
          <a:ln w="19050" cap="sq" algn="ctr">
            <a:solidFill>
              <a:srgbClr val="0070C0"/>
            </a:solidFill>
            <a:round/>
            <a:headEnd type="none" w="sm" len="sm"/>
            <a:tailEnd type="arrow" w="med" len="med"/>
          </a:ln>
        </p:spPr>
      </p:cxnSp>
      <p:sp>
        <p:nvSpPr>
          <p:cNvPr id="57361" name="TextBox 24"/>
          <p:cNvSpPr txBox="1">
            <a:spLocks noChangeArrowheads="1"/>
          </p:cNvSpPr>
          <p:nvPr/>
        </p:nvSpPr>
        <p:spPr bwMode="auto">
          <a:xfrm>
            <a:off x="76200" y="3429000"/>
            <a:ext cx="1714500" cy="646113"/>
          </a:xfrm>
          <a:prstGeom prst="rect">
            <a:avLst/>
          </a:prstGeom>
          <a:noFill/>
          <a:ln w="9525">
            <a:noFill/>
            <a:miter lim="800000"/>
            <a:headEnd/>
            <a:tailEnd/>
          </a:ln>
        </p:spPr>
        <p:txBody>
          <a:bodyPr wrap="none">
            <a:spAutoFit/>
          </a:bodyPr>
          <a:lstStyle/>
          <a:p>
            <a:r>
              <a:rPr lang="en-US"/>
              <a:t>Byron</a:t>
            </a:r>
          </a:p>
          <a:p>
            <a:r>
              <a:rPr lang="en-US"/>
              <a:t>Warner Robins</a:t>
            </a:r>
          </a:p>
        </p:txBody>
      </p:sp>
      <p:cxnSp>
        <p:nvCxnSpPr>
          <p:cNvPr id="57362" name="Straight Arrow Connector 25"/>
          <p:cNvCxnSpPr>
            <a:cxnSpLocks noChangeShapeType="1"/>
          </p:cNvCxnSpPr>
          <p:nvPr/>
        </p:nvCxnSpPr>
        <p:spPr bwMode="auto">
          <a:xfrm>
            <a:off x="1524000" y="3581400"/>
            <a:ext cx="2133600" cy="1588"/>
          </a:xfrm>
          <a:prstGeom prst="straightConnector1">
            <a:avLst/>
          </a:prstGeom>
          <a:noFill/>
          <a:ln w="19050" cap="sq" algn="ctr">
            <a:solidFill>
              <a:srgbClr val="0070C0"/>
            </a:solidFill>
            <a:round/>
            <a:headEnd type="none" w="sm" len="sm"/>
            <a:tailEnd type="arrow" w="med" len="med"/>
          </a:ln>
        </p:spPr>
      </p:cxnSp>
      <p:cxnSp>
        <p:nvCxnSpPr>
          <p:cNvPr id="57363" name="Straight Arrow Connector 26"/>
          <p:cNvCxnSpPr>
            <a:cxnSpLocks noChangeShapeType="1"/>
          </p:cNvCxnSpPr>
          <p:nvPr/>
        </p:nvCxnSpPr>
        <p:spPr bwMode="auto">
          <a:xfrm flipV="1">
            <a:off x="1828800" y="3657600"/>
            <a:ext cx="2133600" cy="228600"/>
          </a:xfrm>
          <a:prstGeom prst="straightConnector1">
            <a:avLst/>
          </a:prstGeom>
          <a:noFill/>
          <a:ln w="19050" cap="sq" algn="ctr">
            <a:solidFill>
              <a:srgbClr val="0070C0"/>
            </a:solidFill>
            <a:round/>
            <a:headEnd type="none" w="sm" len="sm"/>
            <a:tailEnd type="arrow" w="med" len="med"/>
          </a:ln>
        </p:spPr>
      </p:cxnSp>
      <p:sp>
        <p:nvSpPr>
          <p:cNvPr id="57364" name="TextBox 27"/>
          <p:cNvSpPr txBox="1">
            <a:spLocks noChangeArrowheads="1"/>
          </p:cNvSpPr>
          <p:nvPr/>
        </p:nvSpPr>
        <p:spPr bwMode="auto">
          <a:xfrm>
            <a:off x="434975" y="1916113"/>
            <a:ext cx="903288" cy="369887"/>
          </a:xfrm>
          <a:prstGeom prst="rect">
            <a:avLst/>
          </a:prstGeom>
          <a:noFill/>
          <a:ln w="9525">
            <a:noFill/>
            <a:miter lim="800000"/>
            <a:headEnd/>
            <a:tailEnd/>
          </a:ln>
        </p:spPr>
        <p:txBody>
          <a:bodyPr wrap="none">
            <a:spAutoFit/>
          </a:bodyPr>
          <a:lstStyle/>
          <a:p>
            <a:r>
              <a:rPr lang="en-US"/>
              <a:t>Atlanta</a:t>
            </a:r>
          </a:p>
        </p:txBody>
      </p:sp>
      <p:cxnSp>
        <p:nvCxnSpPr>
          <p:cNvPr id="57365" name="Straight Arrow Connector 28"/>
          <p:cNvCxnSpPr>
            <a:cxnSpLocks noChangeShapeType="1"/>
          </p:cNvCxnSpPr>
          <p:nvPr/>
        </p:nvCxnSpPr>
        <p:spPr bwMode="auto">
          <a:xfrm>
            <a:off x="1371600" y="2133600"/>
            <a:ext cx="1752600" cy="1588"/>
          </a:xfrm>
          <a:prstGeom prst="straightConnector1">
            <a:avLst/>
          </a:prstGeom>
          <a:noFill/>
          <a:ln w="19050" cap="sq" algn="ctr">
            <a:solidFill>
              <a:srgbClr val="0070C0"/>
            </a:solidFill>
            <a:round/>
            <a:headEnd type="none" w="sm" len="sm"/>
            <a:tailEnd type="arrow" w="med" len="med"/>
          </a:ln>
        </p:spPr>
      </p:cxnSp>
      <p:sp>
        <p:nvSpPr>
          <p:cNvPr id="57366" name="TextBox 34"/>
          <p:cNvSpPr txBox="1">
            <a:spLocks noChangeArrowheads="1"/>
          </p:cNvSpPr>
          <p:nvPr/>
        </p:nvSpPr>
        <p:spPr bwMode="auto">
          <a:xfrm>
            <a:off x="7620000" y="925513"/>
            <a:ext cx="903288" cy="369887"/>
          </a:xfrm>
          <a:prstGeom prst="rect">
            <a:avLst/>
          </a:prstGeom>
          <a:noFill/>
          <a:ln w="9525">
            <a:noFill/>
            <a:miter lim="800000"/>
            <a:headEnd/>
            <a:tailEnd/>
          </a:ln>
        </p:spPr>
        <p:txBody>
          <a:bodyPr wrap="none">
            <a:spAutoFit/>
          </a:bodyPr>
          <a:lstStyle/>
          <a:p>
            <a:r>
              <a:rPr lang="en-US"/>
              <a:t>Athens</a:t>
            </a:r>
          </a:p>
        </p:txBody>
      </p:sp>
      <p:cxnSp>
        <p:nvCxnSpPr>
          <p:cNvPr id="57367" name="Straight Arrow Connector 35"/>
          <p:cNvCxnSpPr>
            <a:cxnSpLocks noChangeShapeType="1"/>
          </p:cNvCxnSpPr>
          <p:nvPr/>
        </p:nvCxnSpPr>
        <p:spPr bwMode="auto">
          <a:xfrm rot="10800000" flipV="1">
            <a:off x="4419600" y="1143000"/>
            <a:ext cx="3124200" cy="685800"/>
          </a:xfrm>
          <a:prstGeom prst="straightConnector1">
            <a:avLst/>
          </a:prstGeom>
          <a:noFill/>
          <a:ln w="19050" cap="sq" algn="ctr">
            <a:solidFill>
              <a:srgbClr val="0070C0"/>
            </a:solidFill>
            <a:round/>
            <a:headEnd type="none" w="sm" len="sm"/>
            <a:tailEnd type="arrow" w="med" len="med"/>
          </a:ln>
        </p:spPr>
      </p:cxnSp>
      <p:sp>
        <p:nvSpPr>
          <p:cNvPr id="57368" name="TextBox 42"/>
          <p:cNvSpPr txBox="1">
            <a:spLocks noChangeArrowheads="1"/>
          </p:cNvSpPr>
          <p:nvPr/>
        </p:nvSpPr>
        <p:spPr bwMode="auto">
          <a:xfrm>
            <a:off x="7556500" y="1839913"/>
            <a:ext cx="1030288" cy="369887"/>
          </a:xfrm>
          <a:prstGeom prst="rect">
            <a:avLst/>
          </a:prstGeom>
          <a:noFill/>
          <a:ln w="9525">
            <a:noFill/>
            <a:miter lim="800000"/>
            <a:headEnd/>
            <a:tailEnd/>
          </a:ln>
        </p:spPr>
        <p:txBody>
          <a:bodyPr wrap="none">
            <a:spAutoFit/>
          </a:bodyPr>
          <a:lstStyle/>
          <a:p>
            <a:r>
              <a:rPr lang="en-US"/>
              <a:t>Augusta</a:t>
            </a:r>
          </a:p>
        </p:txBody>
      </p:sp>
      <p:cxnSp>
        <p:nvCxnSpPr>
          <p:cNvPr id="57369" name="Straight Arrow Connector 43"/>
          <p:cNvCxnSpPr>
            <a:cxnSpLocks noChangeShapeType="1"/>
          </p:cNvCxnSpPr>
          <p:nvPr/>
        </p:nvCxnSpPr>
        <p:spPr bwMode="auto">
          <a:xfrm rot="10800000" flipV="1">
            <a:off x="5867400" y="2057400"/>
            <a:ext cx="1676400" cy="381000"/>
          </a:xfrm>
          <a:prstGeom prst="straightConnector1">
            <a:avLst/>
          </a:prstGeom>
          <a:noFill/>
          <a:ln w="19050" cap="sq" algn="ctr">
            <a:solidFill>
              <a:srgbClr val="0070C0"/>
            </a:solidFill>
            <a:round/>
            <a:headEnd type="none" w="sm" len="sm"/>
            <a:tailEnd type="arrow" w="med" len="med"/>
          </a:ln>
        </p:spPr>
      </p:cxnSp>
      <p:sp>
        <p:nvSpPr>
          <p:cNvPr id="57370" name="TextBox 45"/>
          <p:cNvSpPr txBox="1">
            <a:spLocks noChangeArrowheads="1"/>
          </p:cNvSpPr>
          <p:nvPr/>
        </p:nvSpPr>
        <p:spPr bwMode="auto">
          <a:xfrm>
            <a:off x="7446963" y="3973513"/>
            <a:ext cx="1223962" cy="369887"/>
          </a:xfrm>
          <a:prstGeom prst="rect">
            <a:avLst/>
          </a:prstGeom>
          <a:noFill/>
          <a:ln w="9525">
            <a:noFill/>
            <a:miter lim="800000"/>
            <a:headEnd/>
            <a:tailEnd/>
          </a:ln>
        </p:spPr>
        <p:txBody>
          <a:bodyPr wrap="none">
            <a:spAutoFit/>
          </a:bodyPr>
          <a:lstStyle/>
          <a:p>
            <a:r>
              <a:rPr lang="en-US"/>
              <a:t>Savannah</a:t>
            </a:r>
          </a:p>
        </p:txBody>
      </p:sp>
      <p:cxnSp>
        <p:nvCxnSpPr>
          <p:cNvPr id="57371" name="Straight Arrow Connector 46"/>
          <p:cNvCxnSpPr>
            <a:cxnSpLocks noChangeShapeType="1"/>
          </p:cNvCxnSpPr>
          <p:nvPr/>
        </p:nvCxnSpPr>
        <p:spPr bwMode="auto">
          <a:xfrm rot="10800000" flipV="1">
            <a:off x="6858000" y="4191000"/>
            <a:ext cx="609600" cy="0"/>
          </a:xfrm>
          <a:prstGeom prst="straightConnector1">
            <a:avLst/>
          </a:prstGeom>
          <a:noFill/>
          <a:ln w="19050" cap="sq" algn="ctr">
            <a:solidFill>
              <a:srgbClr val="0070C0"/>
            </a:solidFill>
            <a:round/>
            <a:headEnd type="none" w="sm" len="sm"/>
            <a:tailEnd type="arrow" w="med" len="med"/>
          </a:ln>
        </p:spPr>
      </p:cxnSp>
      <p:sp>
        <p:nvSpPr>
          <p:cNvPr id="57372" name="TextBox 48"/>
          <p:cNvSpPr txBox="1">
            <a:spLocks noChangeArrowheads="1"/>
          </p:cNvSpPr>
          <p:nvPr/>
        </p:nvSpPr>
        <p:spPr bwMode="auto">
          <a:xfrm>
            <a:off x="274638" y="4202113"/>
            <a:ext cx="1223962" cy="369887"/>
          </a:xfrm>
          <a:prstGeom prst="rect">
            <a:avLst/>
          </a:prstGeom>
          <a:noFill/>
          <a:ln w="9525">
            <a:noFill/>
            <a:miter lim="800000"/>
            <a:headEnd/>
            <a:tailEnd/>
          </a:ln>
        </p:spPr>
        <p:txBody>
          <a:bodyPr wrap="none">
            <a:spAutoFit/>
          </a:bodyPr>
          <a:lstStyle/>
          <a:p>
            <a:r>
              <a:rPr lang="en-US"/>
              <a:t>Columbus</a:t>
            </a:r>
          </a:p>
        </p:txBody>
      </p:sp>
      <p:cxnSp>
        <p:nvCxnSpPr>
          <p:cNvPr id="57373" name="Straight Arrow Connector 49"/>
          <p:cNvCxnSpPr>
            <a:cxnSpLocks noChangeShapeType="1"/>
          </p:cNvCxnSpPr>
          <p:nvPr/>
        </p:nvCxnSpPr>
        <p:spPr bwMode="auto">
          <a:xfrm flipV="1">
            <a:off x="1524000" y="3886200"/>
            <a:ext cx="914400" cy="533400"/>
          </a:xfrm>
          <a:prstGeom prst="straightConnector1">
            <a:avLst/>
          </a:prstGeom>
          <a:noFill/>
          <a:ln w="19050" cap="sq" algn="ctr">
            <a:solidFill>
              <a:srgbClr val="0070C0"/>
            </a:solidFill>
            <a:round/>
            <a:headEnd type="none" w="sm" len="sm"/>
            <a:tailEnd type="arrow" w="med" len="med"/>
          </a:ln>
        </p:spPr>
      </p:cxn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Point Star 6"/>
          <p:cNvSpPr/>
          <p:nvPr/>
        </p:nvSpPr>
        <p:spPr bwMode="auto">
          <a:xfrm>
            <a:off x="3886200" y="3276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 name="5-Point Star 7"/>
          <p:cNvSpPr/>
          <p:nvPr/>
        </p:nvSpPr>
        <p:spPr bwMode="auto">
          <a:xfrm>
            <a:off x="39624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 name="5-Point Star 8"/>
          <p:cNvSpPr/>
          <p:nvPr/>
        </p:nvSpPr>
        <p:spPr bwMode="auto">
          <a:xfrm>
            <a:off x="28956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 name="5-Point Star 9"/>
          <p:cNvSpPr/>
          <p:nvPr/>
        </p:nvSpPr>
        <p:spPr bwMode="auto">
          <a:xfrm>
            <a:off x="30480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 name="5-Point Star 11"/>
          <p:cNvSpPr/>
          <p:nvPr/>
        </p:nvSpPr>
        <p:spPr bwMode="auto">
          <a:xfrm>
            <a:off x="3886200" y="3276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 name="5-Point Star 12"/>
          <p:cNvSpPr/>
          <p:nvPr/>
        </p:nvSpPr>
        <p:spPr bwMode="auto">
          <a:xfrm>
            <a:off x="40386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 name="5-Point Star 13"/>
          <p:cNvSpPr/>
          <p:nvPr/>
        </p:nvSpPr>
        <p:spPr bwMode="auto">
          <a:xfrm>
            <a:off x="30480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5" name="5-Point Star 14"/>
          <p:cNvSpPr/>
          <p:nvPr/>
        </p:nvSpPr>
        <p:spPr bwMode="auto">
          <a:xfrm>
            <a:off x="3200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pic>
        <p:nvPicPr>
          <p:cNvPr id="58378" name="Picture 15" descr="Georgia road map.gif"/>
          <p:cNvPicPr>
            <a:picLocks noChangeAspect="1"/>
          </p:cNvPicPr>
          <p:nvPr/>
        </p:nvPicPr>
        <p:blipFill>
          <a:blip r:embed="rId3" cstate="print"/>
          <a:srcRect/>
          <a:stretch>
            <a:fillRect/>
          </a:stretch>
        </p:blipFill>
        <p:spPr bwMode="auto">
          <a:xfrm>
            <a:off x="1905000" y="541338"/>
            <a:ext cx="5194300" cy="5783262"/>
          </a:xfrm>
          <a:prstGeom prst="rect">
            <a:avLst/>
          </a:prstGeom>
          <a:noFill/>
          <a:ln w="9525">
            <a:noFill/>
            <a:miter lim="800000"/>
            <a:headEnd/>
            <a:tailEnd/>
          </a:ln>
        </p:spPr>
      </p:pic>
      <p:sp>
        <p:nvSpPr>
          <p:cNvPr id="18" name="5-Point Star 17"/>
          <p:cNvSpPr/>
          <p:nvPr/>
        </p:nvSpPr>
        <p:spPr bwMode="auto">
          <a:xfrm>
            <a:off x="30480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1" name="5-Point Star 20"/>
          <p:cNvSpPr/>
          <p:nvPr/>
        </p:nvSpPr>
        <p:spPr bwMode="auto">
          <a:xfrm>
            <a:off x="31242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2" name="5-Point Star 21"/>
          <p:cNvSpPr/>
          <p:nvPr/>
        </p:nvSpPr>
        <p:spPr bwMode="auto">
          <a:xfrm>
            <a:off x="3886200" y="1143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4" name="5-Point Star 23"/>
          <p:cNvSpPr/>
          <p:nvPr/>
        </p:nvSpPr>
        <p:spPr bwMode="auto">
          <a:xfrm>
            <a:off x="2514600" y="1371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5" name="5-Point Star 24"/>
          <p:cNvSpPr/>
          <p:nvPr/>
        </p:nvSpPr>
        <p:spPr bwMode="auto">
          <a:xfrm>
            <a:off x="5867400" y="510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6" name="5-Point Star 25"/>
          <p:cNvSpPr/>
          <p:nvPr/>
        </p:nvSpPr>
        <p:spPr bwMode="auto">
          <a:xfrm>
            <a:off x="35814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7" name="5-Point Star 26"/>
          <p:cNvSpPr/>
          <p:nvPr/>
        </p:nvSpPr>
        <p:spPr bwMode="auto">
          <a:xfrm>
            <a:off x="38100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8" name="5-Point Star 27"/>
          <p:cNvSpPr/>
          <p:nvPr/>
        </p:nvSpPr>
        <p:spPr bwMode="auto">
          <a:xfrm>
            <a:off x="38862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9" name="5-Point Star 28"/>
          <p:cNvSpPr/>
          <p:nvPr/>
        </p:nvSpPr>
        <p:spPr bwMode="auto">
          <a:xfrm>
            <a:off x="2971800" y="129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0" name="5-Point Star 29"/>
          <p:cNvSpPr/>
          <p:nvPr/>
        </p:nvSpPr>
        <p:spPr bwMode="auto">
          <a:xfrm>
            <a:off x="21336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1" name="5-Point Star 30"/>
          <p:cNvSpPr/>
          <p:nvPr/>
        </p:nvSpPr>
        <p:spPr bwMode="auto">
          <a:xfrm>
            <a:off x="3124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2" name="5-Point Star 31"/>
          <p:cNvSpPr/>
          <p:nvPr/>
        </p:nvSpPr>
        <p:spPr bwMode="auto">
          <a:xfrm>
            <a:off x="28956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3" name="5-Point Star 32"/>
          <p:cNvSpPr/>
          <p:nvPr/>
        </p:nvSpPr>
        <p:spPr bwMode="auto">
          <a:xfrm>
            <a:off x="32004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4" name="5-Point Star 33"/>
          <p:cNvSpPr/>
          <p:nvPr/>
        </p:nvSpPr>
        <p:spPr bwMode="auto">
          <a:xfrm>
            <a:off x="30480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5" name="5-Point Star 34"/>
          <p:cNvSpPr/>
          <p:nvPr/>
        </p:nvSpPr>
        <p:spPr bwMode="auto">
          <a:xfrm>
            <a:off x="2743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6" name="5-Point Star 35"/>
          <p:cNvSpPr/>
          <p:nvPr/>
        </p:nvSpPr>
        <p:spPr bwMode="auto">
          <a:xfrm>
            <a:off x="28194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7" name="5-Point Star 36"/>
          <p:cNvSpPr/>
          <p:nvPr/>
        </p:nvSpPr>
        <p:spPr bwMode="auto">
          <a:xfrm>
            <a:off x="5181600" y="2133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8" name="5-Point Star 37"/>
          <p:cNvSpPr/>
          <p:nvPr/>
        </p:nvSpPr>
        <p:spPr bwMode="auto">
          <a:xfrm>
            <a:off x="2438400" y="3505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9" name="5-Point Star 38"/>
          <p:cNvSpPr/>
          <p:nvPr/>
        </p:nvSpPr>
        <p:spPr bwMode="auto">
          <a:xfrm>
            <a:off x="3200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0" name="5-Point Star 39"/>
          <p:cNvSpPr/>
          <p:nvPr/>
        </p:nvSpPr>
        <p:spPr bwMode="auto">
          <a:xfrm>
            <a:off x="29718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1" name="5-Point Star 40"/>
          <p:cNvSpPr/>
          <p:nvPr/>
        </p:nvSpPr>
        <p:spPr bwMode="auto">
          <a:xfrm>
            <a:off x="32766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8400" name="Line 2"/>
          <p:cNvSpPr>
            <a:spLocks noChangeShapeType="1"/>
          </p:cNvSpPr>
          <p:nvPr/>
        </p:nvSpPr>
        <p:spPr bwMode="auto">
          <a:xfrm>
            <a:off x="457200" y="381000"/>
            <a:ext cx="8458200" cy="0"/>
          </a:xfrm>
          <a:prstGeom prst="line">
            <a:avLst/>
          </a:prstGeom>
          <a:noFill/>
          <a:ln w="9525">
            <a:solidFill>
              <a:srgbClr val="FF0000"/>
            </a:solidFill>
            <a:round/>
            <a:headEnd/>
            <a:tailEnd/>
          </a:ln>
        </p:spPr>
        <p:txBody>
          <a:bodyPr/>
          <a:lstStyle/>
          <a:p>
            <a:endParaRPr lang="en-US"/>
          </a:p>
        </p:txBody>
      </p:sp>
      <p:sp>
        <p:nvSpPr>
          <p:cNvPr id="44" name="5-Point Star 43"/>
          <p:cNvSpPr/>
          <p:nvPr/>
        </p:nvSpPr>
        <p:spPr bwMode="auto">
          <a:xfrm>
            <a:off x="2971800" y="2362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5" name="5-Point Star 44"/>
          <p:cNvSpPr/>
          <p:nvPr/>
        </p:nvSpPr>
        <p:spPr bwMode="auto">
          <a:xfrm>
            <a:off x="5943600" y="4267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6" name="5-Point Star 45"/>
          <p:cNvSpPr/>
          <p:nvPr/>
        </p:nvSpPr>
        <p:spPr bwMode="auto">
          <a:xfrm>
            <a:off x="32004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7" name="5-Point Star 46"/>
          <p:cNvSpPr/>
          <p:nvPr/>
        </p:nvSpPr>
        <p:spPr bwMode="auto">
          <a:xfrm>
            <a:off x="27432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8" name="5-Point Star 47"/>
          <p:cNvSpPr/>
          <p:nvPr/>
        </p:nvSpPr>
        <p:spPr bwMode="auto">
          <a:xfrm>
            <a:off x="6400800" y="3886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9" name="5-Point Star 48"/>
          <p:cNvSpPr/>
          <p:nvPr/>
        </p:nvSpPr>
        <p:spPr bwMode="auto">
          <a:xfrm>
            <a:off x="3352800" y="1676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0" name="5-Point Star 49"/>
          <p:cNvSpPr/>
          <p:nvPr/>
        </p:nvSpPr>
        <p:spPr bwMode="auto">
          <a:xfrm>
            <a:off x="3581400" y="1143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1" name="5-Point Star 50"/>
          <p:cNvSpPr/>
          <p:nvPr/>
        </p:nvSpPr>
        <p:spPr bwMode="auto">
          <a:xfrm>
            <a:off x="38100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2" name="5-Point Star 51"/>
          <p:cNvSpPr/>
          <p:nvPr/>
        </p:nvSpPr>
        <p:spPr bwMode="auto">
          <a:xfrm>
            <a:off x="3352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3" name="5-Point Star 52"/>
          <p:cNvSpPr/>
          <p:nvPr/>
        </p:nvSpPr>
        <p:spPr bwMode="auto">
          <a:xfrm>
            <a:off x="2590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4" name="5-Point Star 53"/>
          <p:cNvSpPr/>
          <p:nvPr/>
        </p:nvSpPr>
        <p:spPr bwMode="auto">
          <a:xfrm>
            <a:off x="33528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5" name="5-Point Star 54"/>
          <p:cNvSpPr/>
          <p:nvPr/>
        </p:nvSpPr>
        <p:spPr bwMode="auto">
          <a:xfrm>
            <a:off x="3505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56" name="5-Point Star 55"/>
          <p:cNvSpPr/>
          <p:nvPr/>
        </p:nvSpPr>
        <p:spPr bwMode="auto">
          <a:xfrm>
            <a:off x="27432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7" name="5-Point Star 56"/>
          <p:cNvSpPr/>
          <p:nvPr/>
        </p:nvSpPr>
        <p:spPr bwMode="auto">
          <a:xfrm>
            <a:off x="31242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8" name="5-Point Star 57"/>
          <p:cNvSpPr/>
          <p:nvPr/>
        </p:nvSpPr>
        <p:spPr bwMode="auto">
          <a:xfrm>
            <a:off x="32004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9" name="5-Point Star 58"/>
          <p:cNvSpPr/>
          <p:nvPr/>
        </p:nvSpPr>
        <p:spPr bwMode="auto">
          <a:xfrm>
            <a:off x="4648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1" name="5-Point Star 60"/>
          <p:cNvSpPr/>
          <p:nvPr/>
        </p:nvSpPr>
        <p:spPr bwMode="auto">
          <a:xfrm>
            <a:off x="2286000" y="533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0" name="5-Point Star 59"/>
          <p:cNvSpPr/>
          <p:nvPr/>
        </p:nvSpPr>
        <p:spPr bwMode="auto">
          <a:xfrm>
            <a:off x="30480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2" name="5-Point Star 61"/>
          <p:cNvSpPr/>
          <p:nvPr/>
        </p:nvSpPr>
        <p:spPr bwMode="auto">
          <a:xfrm>
            <a:off x="34290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63" name="5-Point Star 62"/>
          <p:cNvSpPr/>
          <p:nvPr/>
        </p:nvSpPr>
        <p:spPr bwMode="auto">
          <a:xfrm>
            <a:off x="2971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4" name="5-Point Star 63"/>
          <p:cNvSpPr/>
          <p:nvPr/>
        </p:nvSpPr>
        <p:spPr bwMode="auto">
          <a:xfrm>
            <a:off x="2895600" y="1447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5" name="5-Point Star 64"/>
          <p:cNvSpPr/>
          <p:nvPr/>
        </p:nvSpPr>
        <p:spPr bwMode="auto">
          <a:xfrm>
            <a:off x="6477000" y="4114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6" name="5-Point Star 65"/>
          <p:cNvSpPr/>
          <p:nvPr/>
        </p:nvSpPr>
        <p:spPr bwMode="auto">
          <a:xfrm>
            <a:off x="3581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67" name="5-Point Star 66"/>
          <p:cNvSpPr/>
          <p:nvPr/>
        </p:nvSpPr>
        <p:spPr bwMode="auto">
          <a:xfrm>
            <a:off x="28956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8" name="5-Point Star 67"/>
          <p:cNvSpPr/>
          <p:nvPr/>
        </p:nvSpPr>
        <p:spPr bwMode="auto">
          <a:xfrm>
            <a:off x="5715000" y="3581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9" name="5-Point Star 68"/>
          <p:cNvSpPr/>
          <p:nvPr/>
        </p:nvSpPr>
        <p:spPr bwMode="auto">
          <a:xfrm>
            <a:off x="32766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0" name="5-Point Star 69"/>
          <p:cNvSpPr/>
          <p:nvPr/>
        </p:nvSpPr>
        <p:spPr bwMode="auto">
          <a:xfrm>
            <a:off x="34290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1" name="5-Point Star 70"/>
          <p:cNvSpPr/>
          <p:nvPr/>
        </p:nvSpPr>
        <p:spPr bwMode="auto">
          <a:xfrm>
            <a:off x="28194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2" name="5-Point Star 71"/>
          <p:cNvSpPr/>
          <p:nvPr/>
        </p:nvSpPr>
        <p:spPr bwMode="auto">
          <a:xfrm>
            <a:off x="2743200" y="129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3" name="5-Point Star 72"/>
          <p:cNvSpPr/>
          <p:nvPr/>
        </p:nvSpPr>
        <p:spPr bwMode="auto">
          <a:xfrm>
            <a:off x="37338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74" name="5-Point Star 73"/>
          <p:cNvSpPr/>
          <p:nvPr/>
        </p:nvSpPr>
        <p:spPr bwMode="auto">
          <a:xfrm>
            <a:off x="4038600" y="1676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75" name="5-Point Star 74"/>
          <p:cNvSpPr/>
          <p:nvPr/>
        </p:nvSpPr>
        <p:spPr bwMode="auto">
          <a:xfrm>
            <a:off x="25908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6" name="5-Point Star 75"/>
          <p:cNvSpPr/>
          <p:nvPr/>
        </p:nvSpPr>
        <p:spPr bwMode="auto">
          <a:xfrm>
            <a:off x="5486400" y="2286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8434" name="TextBox 76"/>
          <p:cNvSpPr txBox="1">
            <a:spLocks noChangeArrowheads="1"/>
          </p:cNvSpPr>
          <p:nvPr/>
        </p:nvSpPr>
        <p:spPr bwMode="auto">
          <a:xfrm>
            <a:off x="152400" y="381000"/>
            <a:ext cx="1600200" cy="6462713"/>
          </a:xfrm>
          <a:prstGeom prst="rect">
            <a:avLst/>
          </a:prstGeom>
          <a:noFill/>
          <a:ln w="9525">
            <a:noFill/>
            <a:miter lim="800000"/>
            <a:headEnd/>
            <a:tailEnd/>
          </a:ln>
        </p:spPr>
        <p:txBody>
          <a:bodyPr>
            <a:spAutoFit/>
          </a:bodyPr>
          <a:lstStyle/>
          <a:p>
            <a:r>
              <a:rPr lang="en-US"/>
              <a:t>Alpharetta</a:t>
            </a:r>
          </a:p>
          <a:p>
            <a:r>
              <a:rPr lang="en-US" b="1"/>
              <a:t>Athens</a:t>
            </a:r>
          </a:p>
          <a:p>
            <a:r>
              <a:rPr lang="en-US" b="1"/>
              <a:t>Atlanta</a:t>
            </a:r>
          </a:p>
          <a:p>
            <a:r>
              <a:rPr lang="en-US" b="1"/>
              <a:t>Augusta</a:t>
            </a:r>
          </a:p>
          <a:p>
            <a:r>
              <a:rPr lang="en-US"/>
              <a:t>Banks Co.</a:t>
            </a:r>
          </a:p>
          <a:p>
            <a:r>
              <a:rPr lang="en-US"/>
              <a:t>Bartow Co.</a:t>
            </a:r>
          </a:p>
          <a:p>
            <a:r>
              <a:rPr lang="en-US"/>
              <a:t>Brunswick</a:t>
            </a:r>
          </a:p>
          <a:p>
            <a:r>
              <a:rPr lang="en-US"/>
              <a:t>Byron</a:t>
            </a:r>
          </a:p>
          <a:p>
            <a:r>
              <a:rPr lang="en-US"/>
              <a:t>Canton</a:t>
            </a:r>
          </a:p>
          <a:p>
            <a:r>
              <a:rPr lang="en-US"/>
              <a:t>Cedartown</a:t>
            </a:r>
          </a:p>
          <a:p>
            <a:r>
              <a:rPr lang="en-US"/>
              <a:t>Centerville</a:t>
            </a:r>
          </a:p>
          <a:p>
            <a:r>
              <a:rPr lang="en-US"/>
              <a:t>Chamblee</a:t>
            </a:r>
          </a:p>
          <a:p>
            <a:r>
              <a:rPr lang="en-US"/>
              <a:t>Cherokee Co.</a:t>
            </a:r>
          </a:p>
          <a:p>
            <a:r>
              <a:rPr lang="en-US"/>
              <a:t>Clarkston</a:t>
            </a:r>
          </a:p>
          <a:p>
            <a:r>
              <a:rPr lang="en-US"/>
              <a:t>Clayton Co.</a:t>
            </a:r>
          </a:p>
          <a:p>
            <a:r>
              <a:rPr lang="en-US"/>
              <a:t>Cobb Co.</a:t>
            </a:r>
          </a:p>
          <a:p>
            <a:r>
              <a:rPr lang="en-US"/>
              <a:t>College Park</a:t>
            </a:r>
          </a:p>
          <a:p>
            <a:r>
              <a:rPr lang="en-US"/>
              <a:t>Columbia Co.</a:t>
            </a:r>
          </a:p>
          <a:p>
            <a:r>
              <a:rPr lang="en-US" b="1"/>
              <a:t>Columbus</a:t>
            </a:r>
          </a:p>
          <a:p>
            <a:r>
              <a:rPr lang="en-US"/>
              <a:t>Dekalb Co.</a:t>
            </a:r>
          </a:p>
          <a:p>
            <a:r>
              <a:rPr lang="en-US"/>
              <a:t>Doraville</a:t>
            </a:r>
          </a:p>
          <a:p>
            <a:r>
              <a:rPr lang="en-US"/>
              <a:t>Duluth</a:t>
            </a:r>
          </a:p>
          <a:p>
            <a:r>
              <a:rPr lang="en-US"/>
              <a:t>Flemington</a:t>
            </a:r>
          </a:p>
        </p:txBody>
      </p:sp>
      <p:sp>
        <p:nvSpPr>
          <p:cNvPr id="58435" name="TextBox 77"/>
          <p:cNvSpPr txBox="1">
            <a:spLocks noChangeArrowheads="1"/>
          </p:cNvSpPr>
          <p:nvPr/>
        </p:nvSpPr>
        <p:spPr bwMode="auto">
          <a:xfrm>
            <a:off x="7162800" y="381000"/>
            <a:ext cx="1752600" cy="6462713"/>
          </a:xfrm>
          <a:prstGeom prst="rect">
            <a:avLst/>
          </a:prstGeom>
          <a:noFill/>
          <a:ln w="9525">
            <a:noFill/>
            <a:miter lim="800000"/>
            <a:headEnd/>
            <a:tailEnd/>
          </a:ln>
        </p:spPr>
        <p:txBody>
          <a:bodyPr>
            <a:spAutoFit/>
          </a:bodyPr>
          <a:lstStyle/>
          <a:p>
            <a:r>
              <a:rPr lang="en-US"/>
              <a:t>Holly Springs</a:t>
            </a:r>
          </a:p>
          <a:p>
            <a:r>
              <a:rPr lang="en-US"/>
              <a:t>Johns Creek</a:t>
            </a:r>
          </a:p>
          <a:p>
            <a:r>
              <a:rPr lang="en-US"/>
              <a:t>Kennesaw</a:t>
            </a:r>
          </a:p>
          <a:p>
            <a:r>
              <a:rPr lang="en-US"/>
              <a:t>Lilburn</a:t>
            </a:r>
          </a:p>
          <a:p>
            <a:r>
              <a:rPr lang="en-US"/>
              <a:t>Loganville</a:t>
            </a:r>
          </a:p>
          <a:p>
            <a:r>
              <a:rPr lang="en-US"/>
              <a:t>Marietta</a:t>
            </a:r>
          </a:p>
          <a:p>
            <a:r>
              <a:rPr lang="en-US"/>
              <a:t>Morrow</a:t>
            </a:r>
          </a:p>
          <a:p>
            <a:r>
              <a:rPr lang="en-US"/>
              <a:t>Norcross</a:t>
            </a:r>
          </a:p>
          <a:p>
            <a:r>
              <a:rPr lang="en-US"/>
              <a:t>Palmetto</a:t>
            </a:r>
          </a:p>
          <a:p>
            <a:r>
              <a:rPr lang="en-US"/>
              <a:t>Ringgold</a:t>
            </a:r>
          </a:p>
          <a:p>
            <a:r>
              <a:rPr lang="en-US"/>
              <a:t>Riverdale</a:t>
            </a:r>
          </a:p>
          <a:p>
            <a:r>
              <a:rPr lang="en-US"/>
              <a:t>Rockland Co.</a:t>
            </a:r>
          </a:p>
          <a:p>
            <a:r>
              <a:rPr lang="en-US"/>
              <a:t>Roswell</a:t>
            </a:r>
          </a:p>
          <a:p>
            <a:r>
              <a:rPr lang="en-US"/>
              <a:t>Sandy Springs</a:t>
            </a:r>
          </a:p>
          <a:p>
            <a:r>
              <a:rPr lang="en-US" b="1"/>
              <a:t>Savannah</a:t>
            </a:r>
          </a:p>
          <a:p>
            <a:r>
              <a:rPr lang="en-US"/>
              <a:t>Smyrna</a:t>
            </a:r>
          </a:p>
          <a:p>
            <a:r>
              <a:rPr lang="en-US"/>
              <a:t>Snelville</a:t>
            </a:r>
          </a:p>
          <a:p>
            <a:r>
              <a:rPr lang="en-US"/>
              <a:t>Statesboro</a:t>
            </a:r>
          </a:p>
          <a:p>
            <a:r>
              <a:rPr lang="en-US"/>
              <a:t>Stockbridge</a:t>
            </a:r>
          </a:p>
          <a:p>
            <a:r>
              <a:rPr lang="en-US"/>
              <a:t>Suwanee</a:t>
            </a:r>
          </a:p>
          <a:p>
            <a:r>
              <a:rPr lang="en-US"/>
              <a:t>Union City</a:t>
            </a:r>
          </a:p>
          <a:p>
            <a:r>
              <a:rPr lang="en-US"/>
              <a:t>Warner Robins</a:t>
            </a:r>
          </a:p>
          <a:p>
            <a:r>
              <a:rPr lang="en-US"/>
              <a:t>Winder</a:t>
            </a:r>
          </a:p>
        </p:txBody>
      </p:sp>
      <p:sp>
        <p:nvSpPr>
          <p:cNvPr id="58436" name="TextBox 78"/>
          <p:cNvSpPr txBox="1">
            <a:spLocks noChangeArrowheads="1"/>
          </p:cNvSpPr>
          <p:nvPr/>
        </p:nvSpPr>
        <p:spPr bwMode="auto">
          <a:xfrm>
            <a:off x="1752600" y="6400800"/>
            <a:ext cx="6324600" cy="369888"/>
          </a:xfrm>
          <a:prstGeom prst="rect">
            <a:avLst/>
          </a:prstGeom>
          <a:noFill/>
          <a:ln w="9525">
            <a:noFill/>
            <a:miter lim="800000"/>
            <a:headEnd/>
            <a:tailEnd/>
          </a:ln>
        </p:spPr>
        <p:txBody>
          <a:bodyPr>
            <a:spAutoFit/>
          </a:bodyPr>
          <a:lstStyle/>
          <a:p>
            <a:r>
              <a:rPr lang="en-US"/>
              <a:t> Forest Park   Garden City   Gwinnett Co.   Hall Co.  </a:t>
            </a:r>
          </a:p>
        </p:txBody>
      </p:sp>
      <p:sp>
        <p:nvSpPr>
          <p:cNvPr id="58437" name="TextBox 41"/>
          <p:cNvSpPr txBox="1">
            <a:spLocks noChangeArrowheads="1"/>
          </p:cNvSpPr>
          <p:nvPr/>
        </p:nvSpPr>
        <p:spPr bwMode="auto">
          <a:xfrm>
            <a:off x="457200" y="87313"/>
            <a:ext cx="8458200" cy="369887"/>
          </a:xfrm>
          <a:prstGeom prst="rect">
            <a:avLst/>
          </a:prstGeom>
          <a:noFill/>
          <a:ln w="9525">
            <a:noFill/>
            <a:miter lim="800000"/>
            <a:headEnd/>
            <a:tailEnd/>
          </a:ln>
        </p:spPr>
        <p:txBody>
          <a:bodyPr>
            <a:spAutoFit/>
          </a:bodyPr>
          <a:lstStyle/>
          <a:p>
            <a:r>
              <a:rPr lang="en-US"/>
              <a:t>Local Massage Ordinances (55 cities and counties)</a:t>
            </a:r>
          </a:p>
        </p:txBody>
      </p:sp>
      <p:sp>
        <p:nvSpPr>
          <p:cNvPr id="77" name="5-Point Star 76"/>
          <p:cNvSpPr/>
          <p:nvPr/>
        </p:nvSpPr>
        <p:spPr bwMode="auto">
          <a:xfrm>
            <a:off x="25908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8" name="5-Point Star 77"/>
          <p:cNvSpPr/>
          <p:nvPr/>
        </p:nvSpPr>
        <p:spPr bwMode="auto">
          <a:xfrm>
            <a:off x="1981200" y="609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Point Star 6"/>
          <p:cNvSpPr/>
          <p:nvPr/>
        </p:nvSpPr>
        <p:spPr bwMode="auto">
          <a:xfrm>
            <a:off x="3886200" y="3276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 name="5-Point Star 7"/>
          <p:cNvSpPr/>
          <p:nvPr/>
        </p:nvSpPr>
        <p:spPr bwMode="auto">
          <a:xfrm>
            <a:off x="39624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 name="5-Point Star 8"/>
          <p:cNvSpPr/>
          <p:nvPr/>
        </p:nvSpPr>
        <p:spPr bwMode="auto">
          <a:xfrm>
            <a:off x="28956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 name="5-Point Star 9"/>
          <p:cNvSpPr/>
          <p:nvPr/>
        </p:nvSpPr>
        <p:spPr bwMode="auto">
          <a:xfrm>
            <a:off x="30480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 name="5-Point Star 11"/>
          <p:cNvSpPr/>
          <p:nvPr/>
        </p:nvSpPr>
        <p:spPr bwMode="auto">
          <a:xfrm>
            <a:off x="3886200" y="3276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 name="5-Point Star 12"/>
          <p:cNvSpPr/>
          <p:nvPr/>
        </p:nvSpPr>
        <p:spPr bwMode="auto">
          <a:xfrm>
            <a:off x="40386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 name="5-Point Star 13"/>
          <p:cNvSpPr/>
          <p:nvPr/>
        </p:nvSpPr>
        <p:spPr bwMode="auto">
          <a:xfrm>
            <a:off x="30480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5" name="5-Point Star 14"/>
          <p:cNvSpPr/>
          <p:nvPr/>
        </p:nvSpPr>
        <p:spPr bwMode="auto">
          <a:xfrm>
            <a:off x="3200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pic>
        <p:nvPicPr>
          <p:cNvPr id="59402" name="Picture 15" descr="Georgia road map.gif"/>
          <p:cNvPicPr>
            <a:picLocks noChangeAspect="1"/>
          </p:cNvPicPr>
          <p:nvPr/>
        </p:nvPicPr>
        <p:blipFill>
          <a:blip r:embed="rId3" cstate="print"/>
          <a:srcRect/>
          <a:stretch>
            <a:fillRect/>
          </a:stretch>
        </p:blipFill>
        <p:spPr bwMode="auto">
          <a:xfrm>
            <a:off x="1905000" y="541338"/>
            <a:ext cx="5194300" cy="5783262"/>
          </a:xfrm>
          <a:prstGeom prst="rect">
            <a:avLst/>
          </a:prstGeom>
          <a:noFill/>
          <a:ln w="9525">
            <a:noFill/>
            <a:miter lim="800000"/>
            <a:headEnd/>
            <a:tailEnd/>
          </a:ln>
        </p:spPr>
      </p:pic>
      <p:sp>
        <p:nvSpPr>
          <p:cNvPr id="18" name="5-Point Star 17"/>
          <p:cNvSpPr/>
          <p:nvPr/>
        </p:nvSpPr>
        <p:spPr bwMode="auto">
          <a:xfrm>
            <a:off x="30480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1" name="5-Point Star 20"/>
          <p:cNvSpPr/>
          <p:nvPr/>
        </p:nvSpPr>
        <p:spPr bwMode="auto">
          <a:xfrm>
            <a:off x="31242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2" name="5-Point Star 21"/>
          <p:cNvSpPr/>
          <p:nvPr/>
        </p:nvSpPr>
        <p:spPr bwMode="auto">
          <a:xfrm>
            <a:off x="3886200" y="1143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4" name="5-Point Star 23"/>
          <p:cNvSpPr/>
          <p:nvPr/>
        </p:nvSpPr>
        <p:spPr bwMode="auto">
          <a:xfrm>
            <a:off x="2514600" y="1371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5" name="5-Point Star 24"/>
          <p:cNvSpPr/>
          <p:nvPr/>
        </p:nvSpPr>
        <p:spPr bwMode="auto">
          <a:xfrm>
            <a:off x="5867400" y="510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6" name="5-Point Star 25"/>
          <p:cNvSpPr/>
          <p:nvPr/>
        </p:nvSpPr>
        <p:spPr bwMode="auto">
          <a:xfrm>
            <a:off x="35814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7" name="5-Point Star 26"/>
          <p:cNvSpPr/>
          <p:nvPr/>
        </p:nvSpPr>
        <p:spPr bwMode="auto">
          <a:xfrm>
            <a:off x="38100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8" name="5-Point Star 27"/>
          <p:cNvSpPr/>
          <p:nvPr/>
        </p:nvSpPr>
        <p:spPr bwMode="auto">
          <a:xfrm>
            <a:off x="38862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9" name="5-Point Star 28"/>
          <p:cNvSpPr/>
          <p:nvPr/>
        </p:nvSpPr>
        <p:spPr bwMode="auto">
          <a:xfrm>
            <a:off x="2971800" y="129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0" name="5-Point Star 29"/>
          <p:cNvSpPr/>
          <p:nvPr/>
        </p:nvSpPr>
        <p:spPr bwMode="auto">
          <a:xfrm>
            <a:off x="21336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1" name="5-Point Star 30"/>
          <p:cNvSpPr/>
          <p:nvPr/>
        </p:nvSpPr>
        <p:spPr bwMode="auto">
          <a:xfrm>
            <a:off x="3124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2" name="5-Point Star 31"/>
          <p:cNvSpPr/>
          <p:nvPr/>
        </p:nvSpPr>
        <p:spPr bwMode="auto">
          <a:xfrm>
            <a:off x="28956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3" name="5-Point Star 32"/>
          <p:cNvSpPr/>
          <p:nvPr/>
        </p:nvSpPr>
        <p:spPr bwMode="auto">
          <a:xfrm>
            <a:off x="32004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4" name="5-Point Star 33"/>
          <p:cNvSpPr/>
          <p:nvPr/>
        </p:nvSpPr>
        <p:spPr bwMode="auto">
          <a:xfrm>
            <a:off x="30480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5" name="5-Point Star 34"/>
          <p:cNvSpPr/>
          <p:nvPr/>
        </p:nvSpPr>
        <p:spPr bwMode="auto">
          <a:xfrm>
            <a:off x="2743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6" name="5-Point Star 35"/>
          <p:cNvSpPr/>
          <p:nvPr/>
        </p:nvSpPr>
        <p:spPr bwMode="auto">
          <a:xfrm>
            <a:off x="28194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7" name="5-Point Star 36"/>
          <p:cNvSpPr/>
          <p:nvPr/>
        </p:nvSpPr>
        <p:spPr bwMode="auto">
          <a:xfrm>
            <a:off x="5181600" y="2133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8" name="5-Point Star 37"/>
          <p:cNvSpPr/>
          <p:nvPr/>
        </p:nvSpPr>
        <p:spPr bwMode="auto">
          <a:xfrm>
            <a:off x="2438400" y="3505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9" name="5-Point Star 38"/>
          <p:cNvSpPr/>
          <p:nvPr/>
        </p:nvSpPr>
        <p:spPr bwMode="auto">
          <a:xfrm>
            <a:off x="3200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0" name="5-Point Star 39"/>
          <p:cNvSpPr/>
          <p:nvPr/>
        </p:nvSpPr>
        <p:spPr bwMode="auto">
          <a:xfrm>
            <a:off x="29718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1" name="5-Point Star 40"/>
          <p:cNvSpPr/>
          <p:nvPr/>
        </p:nvSpPr>
        <p:spPr bwMode="auto">
          <a:xfrm>
            <a:off x="32766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9424" name="TextBox 41"/>
          <p:cNvSpPr txBox="1">
            <a:spLocks noChangeArrowheads="1"/>
          </p:cNvSpPr>
          <p:nvPr/>
        </p:nvSpPr>
        <p:spPr bwMode="auto">
          <a:xfrm>
            <a:off x="381000" y="87313"/>
            <a:ext cx="8686800" cy="369887"/>
          </a:xfrm>
          <a:prstGeom prst="rect">
            <a:avLst/>
          </a:prstGeom>
          <a:noFill/>
          <a:ln w="9525">
            <a:noFill/>
            <a:miter lim="800000"/>
            <a:headEnd/>
            <a:tailEnd/>
          </a:ln>
        </p:spPr>
        <p:txBody>
          <a:bodyPr>
            <a:spAutoFit/>
          </a:bodyPr>
          <a:lstStyle/>
          <a:p>
            <a:r>
              <a:rPr lang="en-US"/>
              <a:t>Local Licensing of Massage as Adult Entertainment (67 cities and counties)</a:t>
            </a:r>
          </a:p>
        </p:txBody>
      </p:sp>
      <p:sp>
        <p:nvSpPr>
          <p:cNvPr id="59425" name="Line 2"/>
          <p:cNvSpPr>
            <a:spLocks noChangeShapeType="1"/>
          </p:cNvSpPr>
          <p:nvPr/>
        </p:nvSpPr>
        <p:spPr bwMode="auto">
          <a:xfrm>
            <a:off x="457200" y="381000"/>
            <a:ext cx="8458200" cy="0"/>
          </a:xfrm>
          <a:prstGeom prst="line">
            <a:avLst/>
          </a:prstGeom>
          <a:noFill/>
          <a:ln w="9525">
            <a:solidFill>
              <a:srgbClr val="FF0000"/>
            </a:solidFill>
            <a:round/>
            <a:headEnd/>
            <a:tailEnd/>
          </a:ln>
        </p:spPr>
        <p:txBody>
          <a:bodyPr/>
          <a:lstStyle/>
          <a:p>
            <a:endParaRPr lang="en-US"/>
          </a:p>
        </p:txBody>
      </p:sp>
      <p:sp>
        <p:nvSpPr>
          <p:cNvPr id="44" name="5-Point Star 43"/>
          <p:cNvSpPr/>
          <p:nvPr/>
        </p:nvSpPr>
        <p:spPr bwMode="auto">
          <a:xfrm>
            <a:off x="2971800" y="2362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5" name="5-Point Star 44"/>
          <p:cNvSpPr/>
          <p:nvPr/>
        </p:nvSpPr>
        <p:spPr bwMode="auto">
          <a:xfrm>
            <a:off x="5943600" y="4267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6" name="5-Point Star 45"/>
          <p:cNvSpPr/>
          <p:nvPr/>
        </p:nvSpPr>
        <p:spPr bwMode="auto">
          <a:xfrm>
            <a:off x="32004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7" name="5-Point Star 46"/>
          <p:cNvSpPr/>
          <p:nvPr/>
        </p:nvSpPr>
        <p:spPr bwMode="auto">
          <a:xfrm>
            <a:off x="27432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8" name="5-Point Star 47"/>
          <p:cNvSpPr/>
          <p:nvPr/>
        </p:nvSpPr>
        <p:spPr bwMode="auto">
          <a:xfrm>
            <a:off x="6400800" y="3886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9" name="5-Point Star 48"/>
          <p:cNvSpPr/>
          <p:nvPr/>
        </p:nvSpPr>
        <p:spPr bwMode="auto">
          <a:xfrm>
            <a:off x="3352800" y="1676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0" name="5-Point Star 49"/>
          <p:cNvSpPr/>
          <p:nvPr/>
        </p:nvSpPr>
        <p:spPr bwMode="auto">
          <a:xfrm>
            <a:off x="3581400" y="1143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1" name="5-Point Star 50"/>
          <p:cNvSpPr/>
          <p:nvPr/>
        </p:nvSpPr>
        <p:spPr bwMode="auto">
          <a:xfrm>
            <a:off x="38100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2" name="5-Point Star 51"/>
          <p:cNvSpPr/>
          <p:nvPr/>
        </p:nvSpPr>
        <p:spPr bwMode="auto">
          <a:xfrm>
            <a:off x="3352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3" name="5-Point Star 52"/>
          <p:cNvSpPr/>
          <p:nvPr/>
        </p:nvSpPr>
        <p:spPr bwMode="auto">
          <a:xfrm>
            <a:off x="2590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4" name="5-Point Star 53"/>
          <p:cNvSpPr/>
          <p:nvPr/>
        </p:nvSpPr>
        <p:spPr bwMode="auto">
          <a:xfrm>
            <a:off x="33528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5" name="5-Point Star 54"/>
          <p:cNvSpPr/>
          <p:nvPr/>
        </p:nvSpPr>
        <p:spPr bwMode="auto">
          <a:xfrm>
            <a:off x="3505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56" name="5-Point Star 55"/>
          <p:cNvSpPr/>
          <p:nvPr/>
        </p:nvSpPr>
        <p:spPr bwMode="auto">
          <a:xfrm>
            <a:off x="27432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7" name="5-Point Star 56"/>
          <p:cNvSpPr/>
          <p:nvPr/>
        </p:nvSpPr>
        <p:spPr bwMode="auto">
          <a:xfrm>
            <a:off x="31242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8" name="5-Point Star 57"/>
          <p:cNvSpPr/>
          <p:nvPr/>
        </p:nvSpPr>
        <p:spPr bwMode="auto">
          <a:xfrm>
            <a:off x="32004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9" name="5-Point Star 58"/>
          <p:cNvSpPr/>
          <p:nvPr/>
        </p:nvSpPr>
        <p:spPr bwMode="auto">
          <a:xfrm>
            <a:off x="4648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1" name="5-Point Star 60"/>
          <p:cNvSpPr/>
          <p:nvPr/>
        </p:nvSpPr>
        <p:spPr bwMode="auto">
          <a:xfrm>
            <a:off x="2286000" y="533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0" name="5-Point Star 59"/>
          <p:cNvSpPr/>
          <p:nvPr/>
        </p:nvSpPr>
        <p:spPr bwMode="auto">
          <a:xfrm>
            <a:off x="30480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2" name="5-Point Star 61"/>
          <p:cNvSpPr/>
          <p:nvPr/>
        </p:nvSpPr>
        <p:spPr bwMode="auto">
          <a:xfrm>
            <a:off x="34290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63" name="5-Point Star 62"/>
          <p:cNvSpPr/>
          <p:nvPr/>
        </p:nvSpPr>
        <p:spPr bwMode="auto">
          <a:xfrm>
            <a:off x="2971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4" name="5-Point Star 63"/>
          <p:cNvSpPr/>
          <p:nvPr/>
        </p:nvSpPr>
        <p:spPr bwMode="auto">
          <a:xfrm>
            <a:off x="2895600" y="1447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5" name="5-Point Star 64"/>
          <p:cNvSpPr/>
          <p:nvPr/>
        </p:nvSpPr>
        <p:spPr bwMode="auto">
          <a:xfrm>
            <a:off x="6477000" y="4114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6" name="5-Point Star 65"/>
          <p:cNvSpPr/>
          <p:nvPr/>
        </p:nvSpPr>
        <p:spPr bwMode="auto">
          <a:xfrm>
            <a:off x="3581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67" name="5-Point Star 66"/>
          <p:cNvSpPr/>
          <p:nvPr/>
        </p:nvSpPr>
        <p:spPr bwMode="auto">
          <a:xfrm>
            <a:off x="28956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8" name="5-Point Star 67"/>
          <p:cNvSpPr/>
          <p:nvPr/>
        </p:nvSpPr>
        <p:spPr bwMode="auto">
          <a:xfrm>
            <a:off x="5715000" y="3581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9" name="5-Point Star 68"/>
          <p:cNvSpPr/>
          <p:nvPr/>
        </p:nvSpPr>
        <p:spPr bwMode="auto">
          <a:xfrm>
            <a:off x="32766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0" name="5-Point Star 69"/>
          <p:cNvSpPr/>
          <p:nvPr/>
        </p:nvSpPr>
        <p:spPr bwMode="auto">
          <a:xfrm>
            <a:off x="34290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1" name="5-Point Star 70"/>
          <p:cNvSpPr/>
          <p:nvPr/>
        </p:nvSpPr>
        <p:spPr bwMode="auto">
          <a:xfrm>
            <a:off x="28194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2" name="5-Point Star 71"/>
          <p:cNvSpPr/>
          <p:nvPr/>
        </p:nvSpPr>
        <p:spPr bwMode="auto">
          <a:xfrm>
            <a:off x="2743200" y="129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3" name="5-Point Star 72"/>
          <p:cNvSpPr/>
          <p:nvPr/>
        </p:nvSpPr>
        <p:spPr bwMode="auto">
          <a:xfrm>
            <a:off x="37338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74" name="5-Point Star 73"/>
          <p:cNvSpPr/>
          <p:nvPr/>
        </p:nvSpPr>
        <p:spPr bwMode="auto">
          <a:xfrm>
            <a:off x="4038600" y="1676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75" name="5-Point Star 74"/>
          <p:cNvSpPr/>
          <p:nvPr/>
        </p:nvSpPr>
        <p:spPr bwMode="auto">
          <a:xfrm>
            <a:off x="25908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6" name="5-Point Star 75"/>
          <p:cNvSpPr/>
          <p:nvPr/>
        </p:nvSpPr>
        <p:spPr bwMode="auto">
          <a:xfrm>
            <a:off x="3352800" y="464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7" name="5-Point Star 76"/>
          <p:cNvSpPr/>
          <p:nvPr/>
        </p:nvSpPr>
        <p:spPr bwMode="auto">
          <a:xfrm>
            <a:off x="3276600" y="4038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8" name="5-Point Star 77"/>
          <p:cNvSpPr/>
          <p:nvPr/>
        </p:nvSpPr>
        <p:spPr bwMode="auto">
          <a:xfrm>
            <a:off x="38100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9" name="5-Point Star 78"/>
          <p:cNvSpPr/>
          <p:nvPr/>
        </p:nvSpPr>
        <p:spPr bwMode="auto">
          <a:xfrm>
            <a:off x="3276600" y="190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0" name="5-Point Star 79"/>
          <p:cNvSpPr/>
          <p:nvPr/>
        </p:nvSpPr>
        <p:spPr bwMode="auto">
          <a:xfrm>
            <a:off x="2895600" y="548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1" name="5-Point Star 80"/>
          <p:cNvSpPr/>
          <p:nvPr/>
        </p:nvSpPr>
        <p:spPr bwMode="auto">
          <a:xfrm>
            <a:off x="3886200" y="1600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2" name="5-Point Star 81"/>
          <p:cNvSpPr/>
          <p:nvPr/>
        </p:nvSpPr>
        <p:spPr bwMode="auto">
          <a:xfrm>
            <a:off x="4191000" y="2971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3" name="5-Point Star 82"/>
          <p:cNvSpPr/>
          <p:nvPr/>
        </p:nvSpPr>
        <p:spPr bwMode="auto">
          <a:xfrm>
            <a:off x="4038600" y="3733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4" name="5-Point Star 83"/>
          <p:cNvSpPr/>
          <p:nvPr/>
        </p:nvSpPr>
        <p:spPr bwMode="auto">
          <a:xfrm>
            <a:off x="5943600" y="3733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5" name="5-Point Star 84"/>
          <p:cNvSpPr/>
          <p:nvPr/>
        </p:nvSpPr>
        <p:spPr bwMode="auto">
          <a:xfrm>
            <a:off x="2209800" y="53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6" name="5-Point Star 85"/>
          <p:cNvSpPr/>
          <p:nvPr/>
        </p:nvSpPr>
        <p:spPr bwMode="auto">
          <a:xfrm>
            <a:off x="38862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7" name="5-Point Star 86"/>
          <p:cNvSpPr/>
          <p:nvPr/>
        </p:nvSpPr>
        <p:spPr bwMode="auto">
          <a:xfrm>
            <a:off x="2667000" y="1524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8" name="5-Point Star 87"/>
          <p:cNvSpPr/>
          <p:nvPr/>
        </p:nvSpPr>
        <p:spPr bwMode="auto">
          <a:xfrm>
            <a:off x="40386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9" name="5-Point Star 88"/>
          <p:cNvSpPr/>
          <p:nvPr/>
        </p:nvSpPr>
        <p:spPr bwMode="auto">
          <a:xfrm>
            <a:off x="3886200" y="99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0" name="5-Point Star 89"/>
          <p:cNvSpPr/>
          <p:nvPr/>
        </p:nvSpPr>
        <p:spPr bwMode="auto">
          <a:xfrm>
            <a:off x="2514600" y="68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1" name="5-Point Star 90"/>
          <p:cNvSpPr/>
          <p:nvPr/>
        </p:nvSpPr>
        <p:spPr bwMode="auto">
          <a:xfrm>
            <a:off x="32766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2" name="5-Point Star 91"/>
          <p:cNvSpPr/>
          <p:nvPr/>
        </p:nvSpPr>
        <p:spPr bwMode="auto">
          <a:xfrm>
            <a:off x="4419600" y="579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3" name="5-Point Star 92"/>
          <p:cNvSpPr/>
          <p:nvPr/>
        </p:nvSpPr>
        <p:spPr bwMode="auto">
          <a:xfrm>
            <a:off x="5181600" y="3505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4" name="5-Point Star 93"/>
          <p:cNvSpPr/>
          <p:nvPr/>
        </p:nvSpPr>
        <p:spPr bwMode="auto">
          <a:xfrm>
            <a:off x="33528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5" name="5-Point Star 94"/>
          <p:cNvSpPr/>
          <p:nvPr/>
        </p:nvSpPr>
        <p:spPr bwMode="auto">
          <a:xfrm>
            <a:off x="2819400" y="83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6" name="5-Point Star 95"/>
          <p:cNvSpPr/>
          <p:nvPr/>
        </p:nvSpPr>
        <p:spPr bwMode="auto">
          <a:xfrm>
            <a:off x="3581400" y="167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7" name="5-Point Star 96"/>
          <p:cNvSpPr/>
          <p:nvPr/>
        </p:nvSpPr>
        <p:spPr bwMode="auto">
          <a:xfrm>
            <a:off x="22098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8" name="5-Point Star 97"/>
          <p:cNvSpPr/>
          <p:nvPr/>
        </p:nvSpPr>
        <p:spPr bwMode="auto">
          <a:xfrm>
            <a:off x="2362200" y="3124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9" name="5-Point Star 98"/>
          <p:cNvSpPr/>
          <p:nvPr/>
        </p:nvSpPr>
        <p:spPr bwMode="auto">
          <a:xfrm>
            <a:off x="4495800" y="1143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0" name="5-Point Star 99"/>
          <p:cNvSpPr/>
          <p:nvPr/>
        </p:nvSpPr>
        <p:spPr bwMode="auto">
          <a:xfrm>
            <a:off x="3733800" y="762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1" name="5-Point Star 100"/>
          <p:cNvSpPr/>
          <p:nvPr/>
        </p:nvSpPr>
        <p:spPr bwMode="auto">
          <a:xfrm>
            <a:off x="6096000" y="434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2" name="5-Point Star 101"/>
          <p:cNvSpPr/>
          <p:nvPr/>
        </p:nvSpPr>
        <p:spPr bwMode="auto">
          <a:xfrm>
            <a:off x="4038600" y="3352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3" name="5-Point Star 102"/>
          <p:cNvSpPr/>
          <p:nvPr/>
        </p:nvSpPr>
        <p:spPr bwMode="auto">
          <a:xfrm>
            <a:off x="3048000" y="1066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4" name="5-Point Star 103"/>
          <p:cNvSpPr/>
          <p:nvPr/>
        </p:nvSpPr>
        <p:spPr bwMode="auto">
          <a:xfrm>
            <a:off x="3886200" y="1447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5" name="5-Point Star 104"/>
          <p:cNvSpPr/>
          <p:nvPr/>
        </p:nvSpPr>
        <p:spPr bwMode="auto">
          <a:xfrm>
            <a:off x="5638800" y="464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6" name="5-Point Star 105"/>
          <p:cNvSpPr/>
          <p:nvPr/>
        </p:nvSpPr>
        <p:spPr bwMode="auto">
          <a:xfrm>
            <a:off x="3352800" y="2133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7" name="5-Point Star 106"/>
          <p:cNvSpPr/>
          <p:nvPr/>
        </p:nvSpPr>
        <p:spPr bwMode="auto">
          <a:xfrm>
            <a:off x="5867400" y="5638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8" name="5-Point Star 107"/>
          <p:cNvSpPr/>
          <p:nvPr/>
        </p:nvSpPr>
        <p:spPr bwMode="auto">
          <a:xfrm>
            <a:off x="34290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9" name="5-Point Star 108"/>
          <p:cNvSpPr/>
          <p:nvPr/>
        </p:nvSpPr>
        <p:spPr bwMode="auto">
          <a:xfrm>
            <a:off x="5029200" y="2057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0" name="5-Point Star 109"/>
          <p:cNvSpPr/>
          <p:nvPr/>
        </p:nvSpPr>
        <p:spPr bwMode="auto">
          <a:xfrm>
            <a:off x="4038600" y="2133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1" name="5-Point Star 110"/>
          <p:cNvSpPr/>
          <p:nvPr/>
        </p:nvSpPr>
        <p:spPr bwMode="auto">
          <a:xfrm>
            <a:off x="33528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2" name="5-Point Star 111"/>
          <p:cNvSpPr/>
          <p:nvPr/>
        </p:nvSpPr>
        <p:spPr bwMode="auto">
          <a:xfrm>
            <a:off x="5410200" y="3581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3" name="5-Point Star 112"/>
          <p:cNvSpPr/>
          <p:nvPr/>
        </p:nvSpPr>
        <p:spPr bwMode="auto">
          <a:xfrm>
            <a:off x="4953000" y="2209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4" name="5-Point Star 113"/>
          <p:cNvSpPr/>
          <p:nvPr/>
        </p:nvSpPr>
        <p:spPr bwMode="auto">
          <a:xfrm>
            <a:off x="38100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5" name="5-Point Star 114"/>
          <p:cNvSpPr/>
          <p:nvPr/>
        </p:nvSpPr>
        <p:spPr bwMode="auto">
          <a:xfrm>
            <a:off x="3810000" y="2514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6" name="5-Point Star 115"/>
          <p:cNvSpPr/>
          <p:nvPr/>
        </p:nvSpPr>
        <p:spPr bwMode="auto">
          <a:xfrm>
            <a:off x="3886200" y="2209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7" name="5-Point Star 116"/>
          <p:cNvSpPr/>
          <p:nvPr/>
        </p:nvSpPr>
        <p:spPr bwMode="auto">
          <a:xfrm>
            <a:off x="37338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8" name="5-Point Star 117"/>
          <p:cNvSpPr/>
          <p:nvPr/>
        </p:nvSpPr>
        <p:spPr bwMode="auto">
          <a:xfrm>
            <a:off x="2590800" y="83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9" name="5-Point Star 118"/>
          <p:cNvSpPr/>
          <p:nvPr/>
        </p:nvSpPr>
        <p:spPr bwMode="auto">
          <a:xfrm>
            <a:off x="2590800" y="2438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0" name="5-Point Star 119"/>
          <p:cNvSpPr/>
          <p:nvPr/>
        </p:nvSpPr>
        <p:spPr bwMode="auto">
          <a:xfrm>
            <a:off x="4038600" y="1828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1" name="5-Point Star 120"/>
          <p:cNvSpPr/>
          <p:nvPr/>
        </p:nvSpPr>
        <p:spPr bwMode="auto">
          <a:xfrm>
            <a:off x="3657600" y="1447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2" name="5-Point Star 121"/>
          <p:cNvSpPr/>
          <p:nvPr/>
        </p:nvSpPr>
        <p:spPr bwMode="auto">
          <a:xfrm>
            <a:off x="2590800" y="190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3" name="5-Point Star 122"/>
          <p:cNvSpPr/>
          <p:nvPr/>
        </p:nvSpPr>
        <p:spPr bwMode="auto">
          <a:xfrm>
            <a:off x="26670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4" name="5-Point Star 123"/>
          <p:cNvSpPr/>
          <p:nvPr/>
        </p:nvSpPr>
        <p:spPr bwMode="auto">
          <a:xfrm>
            <a:off x="3657600" y="3505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5" name="5-Point Star 124"/>
          <p:cNvSpPr/>
          <p:nvPr/>
        </p:nvSpPr>
        <p:spPr bwMode="auto">
          <a:xfrm>
            <a:off x="2819400" y="99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6" name="5-Point Star 125"/>
          <p:cNvSpPr/>
          <p:nvPr/>
        </p:nvSpPr>
        <p:spPr bwMode="auto">
          <a:xfrm>
            <a:off x="2590800" y="1752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7" name="5-Point Star 126"/>
          <p:cNvSpPr/>
          <p:nvPr/>
        </p:nvSpPr>
        <p:spPr bwMode="auto">
          <a:xfrm>
            <a:off x="6096000" y="3810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8" name="5-Point Star 127"/>
          <p:cNvSpPr/>
          <p:nvPr/>
        </p:nvSpPr>
        <p:spPr bwMode="auto">
          <a:xfrm>
            <a:off x="22098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9" name="5-Point Star 128"/>
          <p:cNvSpPr/>
          <p:nvPr/>
        </p:nvSpPr>
        <p:spPr bwMode="auto">
          <a:xfrm>
            <a:off x="5867400" y="3352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0" name="5-Point Star 129"/>
          <p:cNvSpPr/>
          <p:nvPr/>
        </p:nvSpPr>
        <p:spPr bwMode="auto">
          <a:xfrm>
            <a:off x="3276600" y="2514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1" name="5-Point Star 130"/>
          <p:cNvSpPr/>
          <p:nvPr/>
        </p:nvSpPr>
        <p:spPr bwMode="auto">
          <a:xfrm>
            <a:off x="6019800" y="571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2" name="5-Point Star 131"/>
          <p:cNvSpPr/>
          <p:nvPr/>
        </p:nvSpPr>
        <p:spPr bwMode="auto">
          <a:xfrm>
            <a:off x="3200400" y="167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3" name="5-Point Star 132"/>
          <p:cNvSpPr/>
          <p:nvPr/>
        </p:nvSpPr>
        <p:spPr bwMode="auto">
          <a:xfrm>
            <a:off x="3657600" y="4724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4" name="5-Point Star 133"/>
          <p:cNvSpPr/>
          <p:nvPr/>
        </p:nvSpPr>
        <p:spPr bwMode="auto">
          <a:xfrm>
            <a:off x="5943600" y="3200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5" name="5-Point Star 134"/>
          <p:cNvSpPr/>
          <p:nvPr/>
        </p:nvSpPr>
        <p:spPr bwMode="auto">
          <a:xfrm>
            <a:off x="49530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6" name="5-Point Star 135"/>
          <p:cNvSpPr/>
          <p:nvPr/>
        </p:nvSpPr>
        <p:spPr bwMode="auto">
          <a:xfrm>
            <a:off x="3962400" y="480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7" name="5-Point Star 136"/>
          <p:cNvSpPr/>
          <p:nvPr/>
        </p:nvSpPr>
        <p:spPr bwMode="auto">
          <a:xfrm>
            <a:off x="3429000" y="53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8" name="5-Point Star 137"/>
          <p:cNvSpPr/>
          <p:nvPr/>
        </p:nvSpPr>
        <p:spPr bwMode="auto">
          <a:xfrm>
            <a:off x="50292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9" name="5-Point Star 138"/>
          <p:cNvSpPr/>
          <p:nvPr/>
        </p:nvSpPr>
        <p:spPr bwMode="auto">
          <a:xfrm>
            <a:off x="47244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0" name="5-Point Star 139"/>
          <p:cNvSpPr/>
          <p:nvPr/>
        </p:nvSpPr>
        <p:spPr bwMode="auto">
          <a:xfrm>
            <a:off x="2362200" y="762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1" name="5-Point Star 140"/>
          <p:cNvSpPr/>
          <p:nvPr/>
        </p:nvSpPr>
        <p:spPr bwMode="auto">
          <a:xfrm>
            <a:off x="5486400" y="2286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2" name="5-Point Star 141"/>
          <p:cNvSpPr/>
          <p:nvPr/>
        </p:nvSpPr>
        <p:spPr bwMode="auto">
          <a:xfrm>
            <a:off x="25908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3" name="5-Point Star 142"/>
          <p:cNvSpPr/>
          <p:nvPr/>
        </p:nvSpPr>
        <p:spPr bwMode="auto">
          <a:xfrm>
            <a:off x="6172200" y="5029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4" name="5-Point Star 143"/>
          <p:cNvSpPr/>
          <p:nvPr/>
        </p:nvSpPr>
        <p:spPr bwMode="auto">
          <a:xfrm>
            <a:off x="1981200" y="609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5" name="5-Point Star 144"/>
          <p:cNvSpPr/>
          <p:nvPr/>
        </p:nvSpPr>
        <p:spPr bwMode="auto">
          <a:xfrm>
            <a:off x="51054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Point Star 6"/>
          <p:cNvSpPr/>
          <p:nvPr/>
        </p:nvSpPr>
        <p:spPr bwMode="auto">
          <a:xfrm>
            <a:off x="3886200" y="3276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 name="5-Point Star 7"/>
          <p:cNvSpPr/>
          <p:nvPr/>
        </p:nvSpPr>
        <p:spPr bwMode="auto">
          <a:xfrm>
            <a:off x="39624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 name="5-Point Star 8"/>
          <p:cNvSpPr/>
          <p:nvPr/>
        </p:nvSpPr>
        <p:spPr bwMode="auto">
          <a:xfrm>
            <a:off x="28956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 name="5-Point Star 9"/>
          <p:cNvSpPr/>
          <p:nvPr/>
        </p:nvSpPr>
        <p:spPr bwMode="auto">
          <a:xfrm>
            <a:off x="30480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 name="5-Point Star 11"/>
          <p:cNvSpPr/>
          <p:nvPr/>
        </p:nvSpPr>
        <p:spPr bwMode="auto">
          <a:xfrm>
            <a:off x="3886200" y="3276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 name="5-Point Star 12"/>
          <p:cNvSpPr/>
          <p:nvPr/>
        </p:nvSpPr>
        <p:spPr bwMode="auto">
          <a:xfrm>
            <a:off x="40386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 name="5-Point Star 13"/>
          <p:cNvSpPr/>
          <p:nvPr/>
        </p:nvSpPr>
        <p:spPr bwMode="auto">
          <a:xfrm>
            <a:off x="30480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5" name="5-Point Star 14"/>
          <p:cNvSpPr/>
          <p:nvPr/>
        </p:nvSpPr>
        <p:spPr bwMode="auto">
          <a:xfrm>
            <a:off x="3200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pic>
        <p:nvPicPr>
          <p:cNvPr id="60426" name="Picture 15" descr="Georgia road map.gif"/>
          <p:cNvPicPr>
            <a:picLocks noChangeAspect="1"/>
          </p:cNvPicPr>
          <p:nvPr/>
        </p:nvPicPr>
        <p:blipFill>
          <a:blip r:embed="rId3" cstate="print"/>
          <a:srcRect/>
          <a:stretch>
            <a:fillRect/>
          </a:stretch>
        </p:blipFill>
        <p:spPr bwMode="auto">
          <a:xfrm>
            <a:off x="1905000" y="541338"/>
            <a:ext cx="5194300" cy="5783262"/>
          </a:xfrm>
          <a:prstGeom prst="rect">
            <a:avLst/>
          </a:prstGeom>
          <a:noFill/>
          <a:ln w="9525">
            <a:noFill/>
            <a:miter lim="800000"/>
            <a:headEnd/>
            <a:tailEnd/>
          </a:ln>
        </p:spPr>
      </p:pic>
      <p:sp>
        <p:nvSpPr>
          <p:cNvPr id="18" name="5-Point Star 17"/>
          <p:cNvSpPr/>
          <p:nvPr/>
        </p:nvSpPr>
        <p:spPr bwMode="auto">
          <a:xfrm>
            <a:off x="30480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1" name="5-Point Star 20"/>
          <p:cNvSpPr/>
          <p:nvPr/>
        </p:nvSpPr>
        <p:spPr bwMode="auto">
          <a:xfrm>
            <a:off x="31242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2" name="5-Point Star 21"/>
          <p:cNvSpPr/>
          <p:nvPr/>
        </p:nvSpPr>
        <p:spPr bwMode="auto">
          <a:xfrm>
            <a:off x="3886200" y="1143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4" name="5-Point Star 23"/>
          <p:cNvSpPr/>
          <p:nvPr/>
        </p:nvSpPr>
        <p:spPr bwMode="auto">
          <a:xfrm>
            <a:off x="2514600" y="1371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5" name="5-Point Star 24"/>
          <p:cNvSpPr/>
          <p:nvPr/>
        </p:nvSpPr>
        <p:spPr bwMode="auto">
          <a:xfrm>
            <a:off x="5867400" y="510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6" name="5-Point Star 25"/>
          <p:cNvSpPr/>
          <p:nvPr/>
        </p:nvSpPr>
        <p:spPr bwMode="auto">
          <a:xfrm>
            <a:off x="35814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7" name="5-Point Star 26"/>
          <p:cNvSpPr/>
          <p:nvPr/>
        </p:nvSpPr>
        <p:spPr bwMode="auto">
          <a:xfrm>
            <a:off x="38100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8" name="5-Point Star 27"/>
          <p:cNvSpPr/>
          <p:nvPr/>
        </p:nvSpPr>
        <p:spPr bwMode="auto">
          <a:xfrm>
            <a:off x="38862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9" name="5-Point Star 28"/>
          <p:cNvSpPr/>
          <p:nvPr/>
        </p:nvSpPr>
        <p:spPr bwMode="auto">
          <a:xfrm>
            <a:off x="2971800" y="129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0" name="5-Point Star 29"/>
          <p:cNvSpPr/>
          <p:nvPr/>
        </p:nvSpPr>
        <p:spPr bwMode="auto">
          <a:xfrm>
            <a:off x="21336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1" name="5-Point Star 30"/>
          <p:cNvSpPr/>
          <p:nvPr/>
        </p:nvSpPr>
        <p:spPr bwMode="auto">
          <a:xfrm>
            <a:off x="3124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2" name="5-Point Star 31"/>
          <p:cNvSpPr/>
          <p:nvPr/>
        </p:nvSpPr>
        <p:spPr bwMode="auto">
          <a:xfrm>
            <a:off x="28956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3" name="5-Point Star 32"/>
          <p:cNvSpPr/>
          <p:nvPr/>
        </p:nvSpPr>
        <p:spPr bwMode="auto">
          <a:xfrm>
            <a:off x="32004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4" name="5-Point Star 33"/>
          <p:cNvSpPr/>
          <p:nvPr/>
        </p:nvSpPr>
        <p:spPr bwMode="auto">
          <a:xfrm>
            <a:off x="30480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5" name="5-Point Star 34"/>
          <p:cNvSpPr/>
          <p:nvPr/>
        </p:nvSpPr>
        <p:spPr bwMode="auto">
          <a:xfrm>
            <a:off x="2743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6" name="5-Point Star 35"/>
          <p:cNvSpPr/>
          <p:nvPr/>
        </p:nvSpPr>
        <p:spPr bwMode="auto">
          <a:xfrm>
            <a:off x="28194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7" name="5-Point Star 36"/>
          <p:cNvSpPr/>
          <p:nvPr/>
        </p:nvSpPr>
        <p:spPr bwMode="auto">
          <a:xfrm>
            <a:off x="5181600" y="2133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8" name="5-Point Star 37"/>
          <p:cNvSpPr/>
          <p:nvPr/>
        </p:nvSpPr>
        <p:spPr bwMode="auto">
          <a:xfrm>
            <a:off x="2438400" y="3505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9" name="5-Point Star 38"/>
          <p:cNvSpPr/>
          <p:nvPr/>
        </p:nvSpPr>
        <p:spPr bwMode="auto">
          <a:xfrm>
            <a:off x="3200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0" name="5-Point Star 39"/>
          <p:cNvSpPr/>
          <p:nvPr/>
        </p:nvSpPr>
        <p:spPr bwMode="auto">
          <a:xfrm>
            <a:off x="29718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1" name="5-Point Star 40"/>
          <p:cNvSpPr/>
          <p:nvPr/>
        </p:nvSpPr>
        <p:spPr bwMode="auto">
          <a:xfrm>
            <a:off x="32766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0448" name="Line 2"/>
          <p:cNvSpPr>
            <a:spLocks noChangeShapeType="1"/>
          </p:cNvSpPr>
          <p:nvPr/>
        </p:nvSpPr>
        <p:spPr bwMode="auto">
          <a:xfrm>
            <a:off x="457200" y="381000"/>
            <a:ext cx="8458200" cy="0"/>
          </a:xfrm>
          <a:prstGeom prst="line">
            <a:avLst/>
          </a:prstGeom>
          <a:noFill/>
          <a:ln w="9525">
            <a:solidFill>
              <a:srgbClr val="FF0000"/>
            </a:solidFill>
            <a:round/>
            <a:headEnd/>
            <a:tailEnd/>
          </a:ln>
        </p:spPr>
        <p:txBody>
          <a:bodyPr/>
          <a:lstStyle/>
          <a:p>
            <a:endParaRPr lang="en-US"/>
          </a:p>
        </p:txBody>
      </p:sp>
      <p:sp>
        <p:nvSpPr>
          <p:cNvPr id="44" name="5-Point Star 43"/>
          <p:cNvSpPr/>
          <p:nvPr/>
        </p:nvSpPr>
        <p:spPr bwMode="auto">
          <a:xfrm>
            <a:off x="2971800" y="2362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5" name="5-Point Star 44"/>
          <p:cNvSpPr/>
          <p:nvPr/>
        </p:nvSpPr>
        <p:spPr bwMode="auto">
          <a:xfrm>
            <a:off x="5943600" y="4267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6" name="5-Point Star 45"/>
          <p:cNvSpPr/>
          <p:nvPr/>
        </p:nvSpPr>
        <p:spPr bwMode="auto">
          <a:xfrm>
            <a:off x="32004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7" name="5-Point Star 46"/>
          <p:cNvSpPr/>
          <p:nvPr/>
        </p:nvSpPr>
        <p:spPr bwMode="auto">
          <a:xfrm>
            <a:off x="27432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8" name="5-Point Star 47"/>
          <p:cNvSpPr/>
          <p:nvPr/>
        </p:nvSpPr>
        <p:spPr bwMode="auto">
          <a:xfrm>
            <a:off x="6400800" y="3886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9" name="5-Point Star 48"/>
          <p:cNvSpPr/>
          <p:nvPr/>
        </p:nvSpPr>
        <p:spPr bwMode="auto">
          <a:xfrm>
            <a:off x="3352800" y="1676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0" name="5-Point Star 49"/>
          <p:cNvSpPr/>
          <p:nvPr/>
        </p:nvSpPr>
        <p:spPr bwMode="auto">
          <a:xfrm>
            <a:off x="3581400" y="1143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1" name="5-Point Star 50"/>
          <p:cNvSpPr/>
          <p:nvPr/>
        </p:nvSpPr>
        <p:spPr bwMode="auto">
          <a:xfrm>
            <a:off x="38100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2" name="5-Point Star 51"/>
          <p:cNvSpPr/>
          <p:nvPr/>
        </p:nvSpPr>
        <p:spPr bwMode="auto">
          <a:xfrm>
            <a:off x="3352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3" name="5-Point Star 52"/>
          <p:cNvSpPr/>
          <p:nvPr/>
        </p:nvSpPr>
        <p:spPr bwMode="auto">
          <a:xfrm>
            <a:off x="2590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4" name="5-Point Star 53"/>
          <p:cNvSpPr/>
          <p:nvPr/>
        </p:nvSpPr>
        <p:spPr bwMode="auto">
          <a:xfrm>
            <a:off x="33528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5" name="5-Point Star 54"/>
          <p:cNvSpPr/>
          <p:nvPr/>
        </p:nvSpPr>
        <p:spPr bwMode="auto">
          <a:xfrm>
            <a:off x="3505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56" name="5-Point Star 55"/>
          <p:cNvSpPr/>
          <p:nvPr/>
        </p:nvSpPr>
        <p:spPr bwMode="auto">
          <a:xfrm>
            <a:off x="27432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7" name="5-Point Star 56"/>
          <p:cNvSpPr/>
          <p:nvPr/>
        </p:nvSpPr>
        <p:spPr bwMode="auto">
          <a:xfrm>
            <a:off x="31242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8" name="5-Point Star 57"/>
          <p:cNvSpPr/>
          <p:nvPr/>
        </p:nvSpPr>
        <p:spPr bwMode="auto">
          <a:xfrm>
            <a:off x="32004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9" name="5-Point Star 58"/>
          <p:cNvSpPr/>
          <p:nvPr/>
        </p:nvSpPr>
        <p:spPr bwMode="auto">
          <a:xfrm>
            <a:off x="4648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1" name="5-Point Star 60"/>
          <p:cNvSpPr/>
          <p:nvPr/>
        </p:nvSpPr>
        <p:spPr bwMode="auto">
          <a:xfrm>
            <a:off x="2286000" y="533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0" name="5-Point Star 59"/>
          <p:cNvSpPr/>
          <p:nvPr/>
        </p:nvSpPr>
        <p:spPr bwMode="auto">
          <a:xfrm>
            <a:off x="30480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2" name="5-Point Star 61"/>
          <p:cNvSpPr/>
          <p:nvPr/>
        </p:nvSpPr>
        <p:spPr bwMode="auto">
          <a:xfrm>
            <a:off x="34290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63" name="5-Point Star 62"/>
          <p:cNvSpPr/>
          <p:nvPr/>
        </p:nvSpPr>
        <p:spPr bwMode="auto">
          <a:xfrm>
            <a:off x="2971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4" name="5-Point Star 63"/>
          <p:cNvSpPr/>
          <p:nvPr/>
        </p:nvSpPr>
        <p:spPr bwMode="auto">
          <a:xfrm>
            <a:off x="2895600" y="1447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5" name="5-Point Star 64"/>
          <p:cNvSpPr/>
          <p:nvPr/>
        </p:nvSpPr>
        <p:spPr bwMode="auto">
          <a:xfrm>
            <a:off x="6477000" y="4114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6" name="5-Point Star 65"/>
          <p:cNvSpPr/>
          <p:nvPr/>
        </p:nvSpPr>
        <p:spPr bwMode="auto">
          <a:xfrm>
            <a:off x="3581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67" name="5-Point Star 66"/>
          <p:cNvSpPr/>
          <p:nvPr/>
        </p:nvSpPr>
        <p:spPr bwMode="auto">
          <a:xfrm>
            <a:off x="28956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8" name="5-Point Star 67"/>
          <p:cNvSpPr/>
          <p:nvPr/>
        </p:nvSpPr>
        <p:spPr bwMode="auto">
          <a:xfrm>
            <a:off x="5715000" y="3581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9" name="5-Point Star 68"/>
          <p:cNvSpPr/>
          <p:nvPr/>
        </p:nvSpPr>
        <p:spPr bwMode="auto">
          <a:xfrm>
            <a:off x="32766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0" name="5-Point Star 69"/>
          <p:cNvSpPr/>
          <p:nvPr/>
        </p:nvSpPr>
        <p:spPr bwMode="auto">
          <a:xfrm>
            <a:off x="34290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1" name="5-Point Star 70"/>
          <p:cNvSpPr/>
          <p:nvPr/>
        </p:nvSpPr>
        <p:spPr bwMode="auto">
          <a:xfrm>
            <a:off x="28194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2" name="5-Point Star 71"/>
          <p:cNvSpPr/>
          <p:nvPr/>
        </p:nvSpPr>
        <p:spPr bwMode="auto">
          <a:xfrm>
            <a:off x="2743200" y="129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3" name="5-Point Star 72"/>
          <p:cNvSpPr/>
          <p:nvPr/>
        </p:nvSpPr>
        <p:spPr bwMode="auto">
          <a:xfrm>
            <a:off x="37338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74" name="5-Point Star 73"/>
          <p:cNvSpPr/>
          <p:nvPr/>
        </p:nvSpPr>
        <p:spPr bwMode="auto">
          <a:xfrm>
            <a:off x="4038600" y="1676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75" name="5-Point Star 74"/>
          <p:cNvSpPr/>
          <p:nvPr/>
        </p:nvSpPr>
        <p:spPr bwMode="auto">
          <a:xfrm>
            <a:off x="25908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6" name="5-Point Star 75"/>
          <p:cNvSpPr/>
          <p:nvPr/>
        </p:nvSpPr>
        <p:spPr bwMode="auto">
          <a:xfrm>
            <a:off x="3352800" y="464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7" name="5-Point Star 76"/>
          <p:cNvSpPr/>
          <p:nvPr/>
        </p:nvSpPr>
        <p:spPr bwMode="auto">
          <a:xfrm>
            <a:off x="3276600" y="4038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8" name="5-Point Star 77"/>
          <p:cNvSpPr/>
          <p:nvPr/>
        </p:nvSpPr>
        <p:spPr bwMode="auto">
          <a:xfrm>
            <a:off x="38100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9" name="5-Point Star 78"/>
          <p:cNvSpPr/>
          <p:nvPr/>
        </p:nvSpPr>
        <p:spPr bwMode="auto">
          <a:xfrm>
            <a:off x="3276600" y="190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0" name="5-Point Star 79"/>
          <p:cNvSpPr/>
          <p:nvPr/>
        </p:nvSpPr>
        <p:spPr bwMode="auto">
          <a:xfrm>
            <a:off x="2895600" y="548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1" name="5-Point Star 80"/>
          <p:cNvSpPr/>
          <p:nvPr/>
        </p:nvSpPr>
        <p:spPr bwMode="auto">
          <a:xfrm>
            <a:off x="3886200" y="1600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2" name="5-Point Star 81"/>
          <p:cNvSpPr/>
          <p:nvPr/>
        </p:nvSpPr>
        <p:spPr bwMode="auto">
          <a:xfrm>
            <a:off x="4191000" y="2971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3" name="5-Point Star 82"/>
          <p:cNvSpPr/>
          <p:nvPr/>
        </p:nvSpPr>
        <p:spPr bwMode="auto">
          <a:xfrm>
            <a:off x="4038600" y="3733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4" name="5-Point Star 83"/>
          <p:cNvSpPr/>
          <p:nvPr/>
        </p:nvSpPr>
        <p:spPr bwMode="auto">
          <a:xfrm>
            <a:off x="5943600" y="3733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5" name="5-Point Star 84"/>
          <p:cNvSpPr/>
          <p:nvPr/>
        </p:nvSpPr>
        <p:spPr bwMode="auto">
          <a:xfrm>
            <a:off x="2209800" y="53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6" name="5-Point Star 85"/>
          <p:cNvSpPr/>
          <p:nvPr/>
        </p:nvSpPr>
        <p:spPr bwMode="auto">
          <a:xfrm>
            <a:off x="38862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7" name="5-Point Star 86"/>
          <p:cNvSpPr/>
          <p:nvPr/>
        </p:nvSpPr>
        <p:spPr bwMode="auto">
          <a:xfrm>
            <a:off x="2667000" y="1524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8" name="5-Point Star 87"/>
          <p:cNvSpPr/>
          <p:nvPr/>
        </p:nvSpPr>
        <p:spPr bwMode="auto">
          <a:xfrm>
            <a:off x="40386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9" name="5-Point Star 88"/>
          <p:cNvSpPr/>
          <p:nvPr/>
        </p:nvSpPr>
        <p:spPr bwMode="auto">
          <a:xfrm>
            <a:off x="3886200" y="99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0" name="5-Point Star 89"/>
          <p:cNvSpPr/>
          <p:nvPr/>
        </p:nvSpPr>
        <p:spPr bwMode="auto">
          <a:xfrm>
            <a:off x="2514600" y="68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1" name="5-Point Star 90"/>
          <p:cNvSpPr/>
          <p:nvPr/>
        </p:nvSpPr>
        <p:spPr bwMode="auto">
          <a:xfrm>
            <a:off x="32766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2" name="5-Point Star 91"/>
          <p:cNvSpPr/>
          <p:nvPr/>
        </p:nvSpPr>
        <p:spPr bwMode="auto">
          <a:xfrm>
            <a:off x="4419600" y="579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3" name="5-Point Star 92"/>
          <p:cNvSpPr/>
          <p:nvPr/>
        </p:nvSpPr>
        <p:spPr bwMode="auto">
          <a:xfrm>
            <a:off x="5181600" y="3505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4" name="5-Point Star 93"/>
          <p:cNvSpPr/>
          <p:nvPr/>
        </p:nvSpPr>
        <p:spPr bwMode="auto">
          <a:xfrm>
            <a:off x="33528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5" name="5-Point Star 94"/>
          <p:cNvSpPr/>
          <p:nvPr/>
        </p:nvSpPr>
        <p:spPr bwMode="auto">
          <a:xfrm>
            <a:off x="2819400" y="83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6" name="5-Point Star 95"/>
          <p:cNvSpPr/>
          <p:nvPr/>
        </p:nvSpPr>
        <p:spPr bwMode="auto">
          <a:xfrm>
            <a:off x="3581400" y="167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7" name="5-Point Star 96"/>
          <p:cNvSpPr/>
          <p:nvPr/>
        </p:nvSpPr>
        <p:spPr bwMode="auto">
          <a:xfrm>
            <a:off x="22098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8" name="5-Point Star 97"/>
          <p:cNvSpPr/>
          <p:nvPr/>
        </p:nvSpPr>
        <p:spPr bwMode="auto">
          <a:xfrm>
            <a:off x="2362200" y="3124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9" name="5-Point Star 98"/>
          <p:cNvSpPr/>
          <p:nvPr/>
        </p:nvSpPr>
        <p:spPr bwMode="auto">
          <a:xfrm>
            <a:off x="4495800" y="1143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0" name="5-Point Star 99"/>
          <p:cNvSpPr/>
          <p:nvPr/>
        </p:nvSpPr>
        <p:spPr bwMode="auto">
          <a:xfrm>
            <a:off x="3733800" y="762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1" name="5-Point Star 100"/>
          <p:cNvSpPr/>
          <p:nvPr/>
        </p:nvSpPr>
        <p:spPr bwMode="auto">
          <a:xfrm>
            <a:off x="6096000" y="434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2" name="5-Point Star 101"/>
          <p:cNvSpPr/>
          <p:nvPr/>
        </p:nvSpPr>
        <p:spPr bwMode="auto">
          <a:xfrm>
            <a:off x="4038600" y="3352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3" name="5-Point Star 102"/>
          <p:cNvSpPr/>
          <p:nvPr/>
        </p:nvSpPr>
        <p:spPr bwMode="auto">
          <a:xfrm>
            <a:off x="3048000" y="1066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4" name="5-Point Star 103"/>
          <p:cNvSpPr/>
          <p:nvPr/>
        </p:nvSpPr>
        <p:spPr bwMode="auto">
          <a:xfrm>
            <a:off x="3886200" y="1447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5" name="5-Point Star 104"/>
          <p:cNvSpPr/>
          <p:nvPr/>
        </p:nvSpPr>
        <p:spPr bwMode="auto">
          <a:xfrm>
            <a:off x="5638800" y="464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6" name="5-Point Star 105"/>
          <p:cNvSpPr/>
          <p:nvPr/>
        </p:nvSpPr>
        <p:spPr bwMode="auto">
          <a:xfrm>
            <a:off x="3352800" y="2133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7" name="5-Point Star 106"/>
          <p:cNvSpPr/>
          <p:nvPr/>
        </p:nvSpPr>
        <p:spPr bwMode="auto">
          <a:xfrm>
            <a:off x="5867400" y="5638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8" name="5-Point Star 107"/>
          <p:cNvSpPr/>
          <p:nvPr/>
        </p:nvSpPr>
        <p:spPr bwMode="auto">
          <a:xfrm>
            <a:off x="34290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9" name="5-Point Star 108"/>
          <p:cNvSpPr/>
          <p:nvPr/>
        </p:nvSpPr>
        <p:spPr bwMode="auto">
          <a:xfrm>
            <a:off x="5029200" y="2057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0" name="5-Point Star 109"/>
          <p:cNvSpPr/>
          <p:nvPr/>
        </p:nvSpPr>
        <p:spPr bwMode="auto">
          <a:xfrm>
            <a:off x="4038600" y="2133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1" name="5-Point Star 110"/>
          <p:cNvSpPr/>
          <p:nvPr/>
        </p:nvSpPr>
        <p:spPr bwMode="auto">
          <a:xfrm>
            <a:off x="33528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2" name="5-Point Star 111"/>
          <p:cNvSpPr/>
          <p:nvPr/>
        </p:nvSpPr>
        <p:spPr bwMode="auto">
          <a:xfrm>
            <a:off x="5410200" y="3581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3" name="5-Point Star 112"/>
          <p:cNvSpPr/>
          <p:nvPr/>
        </p:nvSpPr>
        <p:spPr bwMode="auto">
          <a:xfrm>
            <a:off x="4953000" y="2209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4" name="5-Point Star 113"/>
          <p:cNvSpPr/>
          <p:nvPr/>
        </p:nvSpPr>
        <p:spPr bwMode="auto">
          <a:xfrm>
            <a:off x="38100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5" name="5-Point Star 114"/>
          <p:cNvSpPr/>
          <p:nvPr/>
        </p:nvSpPr>
        <p:spPr bwMode="auto">
          <a:xfrm>
            <a:off x="3810000" y="2514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6" name="5-Point Star 115"/>
          <p:cNvSpPr/>
          <p:nvPr/>
        </p:nvSpPr>
        <p:spPr bwMode="auto">
          <a:xfrm>
            <a:off x="3886200" y="2209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7" name="5-Point Star 116"/>
          <p:cNvSpPr/>
          <p:nvPr/>
        </p:nvSpPr>
        <p:spPr bwMode="auto">
          <a:xfrm>
            <a:off x="37338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8" name="5-Point Star 117"/>
          <p:cNvSpPr/>
          <p:nvPr/>
        </p:nvSpPr>
        <p:spPr bwMode="auto">
          <a:xfrm>
            <a:off x="2590800" y="83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9" name="5-Point Star 118"/>
          <p:cNvSpPr/>
          <p:nvPr/>
        </p:nvSpPr>
        <p:spPr bwMode="auto">
          <a:xfrm>
            <a:off x="2590800" y="2438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0" name="5-Point Star 119"/>
          <p:cNvSpPr/>
          <p:nvPr/>
        </p:nvSpPr>
        <p:spPr bwMode="auto">
          <a:xfrm>
            <a:off x="4038600" y="1828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1" name="5-Point Star 120"/>
          <p:cNvSpPr/>
          <p:nvPr/>
        </p:nvSpPr>
        <p:spPr bwMode="auto">
          <a:xfrm>
            <a:off x="3657600" y="1447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2" name="5-Point Star 121"/>
          <p:cNvSpPr/>
          <p:nvPr/>
        </p:nvSpPr>
        <p:spPr bwMode="auto">
          <a:xfrm>
            <a:off x="2590800" y="190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3" name="5-Point Star 122"/>
          <p:cNvSpPr/>
          <p:nvPr/>
        </p:nvSpPr>
        <p:spPr bwMode="auto">
          <a:xfrm>
            <a:off x="26670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4" name="5-Point Star 123"/>
          <p:cNvSpPr/>
          <p:nvPr/>
        </p:nvSpPr>
        <p:spPr bwMode="auto">
          <a:xfrm>
            <a:off x="3657600" y="3505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5" name="5-Point Star 124"/>
          <p:cNvSpPr/>
          <p:nvPr/>
        </p:nvSpPr>
        <p:spPr bwMode="auto">
          <a:xfrm>
            <a:off x="2819400" y="99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6" name="5-Point Star 125"/>
          <p:cNvSpPr/>
          <p:nvPr/>
        </p:nvSpPr>
        <p:spPr bwMode="auto">
          <a:xfrm>
            <a:off x="2590800" y="1752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7" name="5-Point Star 126"/>
          <p:cNvSpPr/>
          <p:nvPr/>
        </p:nvSpPr>
        <p:spPr bwMode="auto">
          <a:xfrm>
            <a:off x="6096000" y="3810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8" name="5-Point Star 127"/>
          <p:cNvSpPr/>
          <p:nvPr/>
        </p:nvSpPr>
        <p:spPr bwMode="auto">
          <a:xfrm>
            <a:off x="22098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9" name="5-Point Star 128"/>
          <p:cNvSpPr/>
          <p:nvPr/>
        </p:nvSpPr>
        <p:spPr bwMode="auto">
          <a:xfrm>
            <a:off x="5867400" y="3352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0" name="5-Point Star 129"/>
          <p:cNvSpPr/>
          <p:nvPr/>
        </p:nvSpPr>
        <p:spPr bwMode="auto">
          <a:xfrm>
            <a:off x="3276600" y="2514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1" name="5-Point Star 130"/>
          <p:cNvSpPr/>
          <p:nvPr/>
        </p:nvSpPr>
        <p:spPr bwMode="auto">
          <a:xfrm>
            <a:off x="6019800" y="571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2" name="5-Point Star 131"/>
          <p:cNvSpPr/>
          <p:nvPr/>
        </p:nvSpPr>
        <p:spPr bwMode="auto">
          <a:xfrm>
            <a:off x="3200400" y="167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3" name="5-Point Star 132"/>
          <p:cNvSpPr/>
          <p:nvPr/>
        </p:nvSpPr>
        <p:spPr bwMode="auto">
          <a:xfrm>
            <a:off x="3657600" y="4724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4" name="5-Point Star 133"/>
          <p:cNvSpPr/>
          <p:nvPr/>
        </p:nvSpPr>
        <p:spPr bwMode="auto">
          <a:xfrm>
            <a:off x="5943600" y="3200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5" name="5-Point Star 134"/>
          <p:cNvSpPr/>
          <p:nvPr/>
        </p:nvSpPr>
        <p:spPr bwMode="auto">
          <a:xfrm>
            <a:off x="49530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6" name="5-Point Star 135"/>
          <p:cNvSpPr/>
          <p:nvPr/>
        </p:nvSpPr>
        <p:spPr bwMode="auto">
          <a:xfrm>
            <a:off x="3962400" y="480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7" name="5-Point Star 136"/>
          <p:cNvSpPr/>
          <p:nvPr/>
        </p:nvSpPr>
        <p:spPr bwMode="auto">
          <a:xfrm>
            <a:off x="3429000" y="53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8" name="5-Point Star 137"/>
          <p:cNvSpPr/>
          <p:nvPr/>
        </p:nvSpPr>
        <p:spPr bwMode="auto">
          <a:xfrm>
            <a:off x="50292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9" name="5-Point Star 138"/>
          <p:cNvSpPr/>
          <p:nvPr/>
        </p:nvSpPr>
        <p:spPr bwMode="auto">
          <a:xfrm>
            <a:off x="47244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0" name="5-Point Star 139"/>
          <p:cNvSpPr/>
          <p:nvPr/>
        </p:nvSpPr>
        <p:spPr bwMode="auto">
          <a:xfrm>
            <a:off x="2362200" y="762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1" name="5-Point Star 140"/>
          <p:cNvSpPr/>
          <p:nvPr/>
        </p:nvSpPr>
        <p:spPr bwMode="auto">
          <a:xfrm>
            <a:off x="5486400" y="2286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0547" name="TextBox 141"/>
          <p:cNvSpPr txBox="1">
            <a:spLocks noChangeArrowheads="1"/>
          </p:cNvSpPr>
          <p:nvPr/>
        </p:nvSpPr>
        <p:spPr bwMode="auto">
          <a:xfrm>
            <a:off x="0" y="381000"/>
            <a:ext cx="1905000" cy="6786563"/>
          </a:xfrm>
          <a:prstGeom prst="rect">
            <a:avLst/>
          </a:prstGeom>
          <a:noFill/>
          <a:ln w="9525">
            <a:noFill/>
            <a:miter lim="800000"/>
            <a:headEnd/>
            <a:tailEnd/>
          </a:ln>
        </p:spPr>
        <p:txBody>
          <a:bodyPr>
            <a:spAutoFit/>
          </a:bodyPr>
          <a:lstStyle/>
          <a:p>
            <a:r>
              <a:rPr lang="en-US" sz="1500"/>
              <a:t>Albany</a:t>
            </a:r>
          </a:p>
          <a:p>
            <a:r>
              <a:rPr lang="en-US" sz="1500"/>
              <a:t> Americus Ashburn </a:t>
            </a:r>
          </a:p>
          <a:p>
            <a:r>
              <a:rPr lang="en-US" sz="1500"/>
              <a:t>Avondale Estates Bainbridge Baldwin County Barrow County </a:t>
            </a:r>
            <a:r>
              <a:rPr lang="en-US" sz="1500" i="1"/>
              <a:t>Bleckley County </a:t>
            </a:r>
            <a:r>
              <a:rPr lang="en-US" sz="1500"/>
              <a:t>Bulloch County Cartersville Catoosa County Colquitt County Commerce Cornelia</a:t>
            </a:r>
          </a:p>
          <a:p>
            <a:r>
              <a:rPr lang="en-US" sz="1500" i="1"/>
              <a:t>Dalton</a:t>
            </a:r>
          </a:p>
          <a:p>
            <a:r>
              <a:rPr lang="en-US" sz="1500"/>
              <a:t>Dougherty Co.</a:t>
            </a:r>
          </a:p>
          <a:p>
            <a:r>
              <a:rPr lang="en-US" sz="1500"/>
              <a:t>Echols County Emanuel County Forsythe County Gilmer County Grayson </a:t>
            </a:r>
          </a:p>
          <a:p>
            <a:r>
              <a:rPr lang="en-US" sz="1500"/>
              <a:t>Harralson Co. Harris Co.</a:t>
            </a:r>
          </a:p>
          <a:p>
            <a:r>
              <a:rPr lang="en-US" sz="1500"/>
              <a:t>Hart Co.</a:t>
            </a:r>
          </a:p>
          <a:p>
            <a:r>
              <a:rPr lang="en-US" sz="1500"/>
              <a:t> Helen</a:t>
            </a:r>
          </a:p>
          <a:p>
            <a:r>
              <a:rPr lang="en-US" sz="1500"/>
              <a:t>Hinesville</a:t>
            </a:r>
          </a:p>
          <a:p>
            <a:r>
              <a:rPr lang="en-US" sz="1500"/>
              <a:t>Houston County, Jasper</a:t>
            </a:r>
          </a:p>
          <a:p>
            <a:r>
              <a:rPr lang="en-US" sz="1500"/>
              <a:t>Jefferson</a:t>
            </a:r>
          </a:p>
          <a:p>
            <a:r>
              <a:rPr lang="en-US" sz="1500"/>
              <a:t>Jesup</a:t>
            </a:r>
          </a:p>
          <a:p>
            <a:r>
              <a:rPr lang="en-US" sz="1500"/>
              <a:t>Jonesboro</a:t>
            </a:r>
          </a:p>
          <a:p>
            <a:endParaRPr lang="en-US" sz="1500"/>
          </a:p>
        </p:txBody>
      </p:sp>
      <p:sp>
        <p:nvSpPr>
          <p:cNvPr id="60548" name="TextBox 142"/>
          <p:cNvSpPr txBox="1">
            <a:spLocks noChangeArrowheads="1"/>
          </p:cNvSpPr>
          <p:nvPr/>
        </p:nvSpPr>
        <p:spPr bwMode="auto">
          <a:xfrm>
            <a:off x="1447800" y="6400800"/>
            <a:ext cx="6324600" cy="323850"/>
          </a:xfrm>
          <a:prstGeom prst="rect">
            <a:avLst/>
          </a:prstGeom>
          <a:noFill/>
          <a:ln w="9525">
            <a:noFill/>
            <a:miter lim="800000"/>
            <a:headEnd/>
            <a:tailEnd/>
          </a:ln>
        </p:spPr>
        <p:txBody>
          <a:bodyPr>
            <a:spAutoFit/>
          </a:bodyPr>
          <a:lstStyle/>
          <a:p>
            <a:r>
              <a:rPr lang="en-US" sz="1500"/>
              <a:t>Kingsland, Lee Co., Lincoln Co., Madison, McDonough, Metter</a:t>
            </a:r>
          </a:p>
        </p:txBody>
      </p:sp>
      <p:sp>
        <p:nvSpPr>
          <p:cNvPr id="60549" name="TextBox 143"/>
          <p:cNvSpPr txBox="1">
            <a:spLocks noChangeArrowheads="1"/>
          </p:cNvSpPr>
          <p:nvPr/>
        </p:nvSpPr>
        <p:spPr bwMode="auto">
          <a:xfrm>
            <a:off x="7162800" y="457200"/>
            <a:ext cx="1905000" cy="6324600"/>
          </a:xfrm>
          <a:prstGeom prst="rect">
            <a:avLst/>
          </a:prstGeom>
          <a:noFill/>
          <a:ln w="9525">
            <a:noFill/>
            <a:miter lim="800000"/>
            <a:headEnd/>
            <a:tailEnd/>
          </a:ln>
        </p:spPr>
        <p:txBody>
          <a:bodyPr>
            <a:spAutoFit/>
          </a:bodyPr>
          <a:lstStyle/>
          <a:p>
            <a:r>
              <a:rPr lang="en-US" sz="1500"/>
              <a:t>McDuffie</a:t>
            </a:r>
          </a:p>
          <a:p>
            <a:r>
              <a:rPr lang="en-US" sz="1500"/>
              <a:t>Monroe </a:t>
            </a:r>
          </a:p>
          <a:p>
            <a:r>
              <a:rPr lang="en-US" sz="1500"/>
              <a:t>Montecello</a:t>
            </a:r>
          </a:p>
          <a:p>
            <a:r>
              <a:rPr lang="en-US" sz="1500"/>
              <a:t>Morgan County Moultrie</a:t>
            </a:r>
          </a:p>
          <a:p>
            <a:r>
              <a:rPr lang="en-US" sz="1500"/>
              <a:t>Murray County Newnan </a:t>
            </a:r>
          </a:p>
          <a:p>
            <a:r>
              <a:rPr lang="en-US" sz="1500"/>
              <a:t>Oconee County Oakwood</a:t>
            </a:r>
          </a:p>
          <a:p>
            <a:r>
              <a:rPr lang="en-US" sz="1500"/>
              <a:t>Paulding County Peachtree City Peach County Pickens County Powder Springs Rincon, Rome Screven County Spalding County </a:t>
            </a:r>
          </a:p>
          <a:p>
            <a:r>
              <a:rPr lang="en-US" sz="1500"/>
              <a:t>St. Marys</a:t>
            </a:r>
          </a:p>
          <a:p>
            <a:r>
              <a:rPr lang="en-US" sz="1500"/>
              <a:t>Stone Mountain Sylvester</a:t>
            </a:r>
          </a:p>
          <a:p>
            <a:r>
              <a:rPr lang="en-US" sz="1500"/>
              <a:t>Sylvania</a:t>
            </a:r>
          </a:p>
          <a:p>
            <a:r>
              <a:rPr lang="en-US" sz="1500"/>
              <a:t>Thomson</a:t>
            </a:r>
          </a:p>
          <a:p>
            <a:r>
              <a:rPr lang="en-US" sz="1500"/>
              <a:t>Tifton</a:t>
            </a:r>
          </a:p>
          <a:p>
            <a:r>
              <a:rPr lang="en-US" sz="1500"/>
              <a:t>Union County</a:t>
            </a:r>
          </a:p>
          <a:p>
            <a:r>
              <a:rPr lang="en-US" sz="1500"/>
              <a:t>Ware County Washington Whitfield County</a:t>
            </a:r>
          </a:p>
        </p:txBody>
      </p:sp>
      <p:sp>
        <p:nvSpPr>
          <p:cNvPr id="60550" name="TextBox 41"/>
          <p:cNvSpPr txBox="1">
            <a:spLocks noChangeArrowheads="1"/>
          </p:cNvSpPr>
          <p:nvPr/>
        </p:nvSpPr>
        <p:spPr bwMode="auto">
          <a:xfrm>
            <a:off x="381000" y="87313"/>
            <a:ext cx="8686800" cy="369887"/>
          </a:xfrm>
          <a:prstGeom prst="rect">
            <a:avLst/>
          </a:prstGeom>
          <a:noFill/>
          <a:ln w="9525">
            <a:noFill/>
            <a:miter lim="800000"/>
            <a:headEnd/>
            <a:tailEnd/>
          </a:ln>
        </p:spPr>
        <p:txBody>
          <a:bodyPr>
            <a:spAutoFit/>
          </a:bodyPr>
          <a:lstStyle/>
          <a:p>
            <a:r>
              <a:rPr lang="en-US"/>
              <a:t>Local Licensing of Massage as Adult Entertainment (67 cities and counties)</a:t>
            </a:r>
          </a:p>
        </p:txBody>
      </p:sp>
      <p:sp>
        <p:nvSpPr>
          <p:cNvPr id="142" name="5-Point Star 141"/>
          <p:cNvSpPr/>
          <p:nvPr/>
        </p:nvSpPr>
        <p:spPr bwMode="auto">
          <a:xfrm>
            <a:off x="25908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4" name="5-Point Star 143"/>
          <p:cNvSpPr/>
          <p:nvPr/>
        </p:nvSpPr>
        <p:spPr bwMode="auto">
          <a:xfrm>
            <a:off x="6172200" y="5029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5" name="5-Point Star 144"/>
          <p:cNvSpPr/>
          <p:nvPr/>
        </p:nvSpPr>
        <p:spPr bwMode="auto">
          <a:xfrm>
            <a:off x="1981200" y="609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6" name="5-Point Star 145"/>
          <p:cNvSpPr/>
          <p:nvPr/>
        </p:nvSpPr>
        <p:spPr bwMode="auto">
          <a:xfrm>
            <a:off x="51054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Point Star 6"/>
          <p:cNvSpPr/>
          <p:nvPr/>
        </p:nvSpPr>
        <p:spPr bwMode="auto">
          <a:xfrm>
            <a:off x="3886200" y="3276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 name="5-Point Star 7"/>
          <p:cNvSpPr/>
          <p:nvPr/>
        </p:nvSpPr>
        <p:spPr bwMode="auto">
          <a:xfrm>
            <a:off x="39624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 name="5-Point Star 8"/>
          <p:cNvSpPr/>
          <p:nvPr/>
        </p:nvSpPr>
        <p:spPr bwMode="auto">
          <a:xfrm>
            <a:off x="28956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 name="5-Point Star 9"/>
          <p:cNvSpPr/>
          <p:nvPr/>
        </p:nvSpPr>
        <p:spPr bwMode="auto">
          <a:xfrm>
            <a:off x="30480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 name="5-Point Star 11"/>
          <p:cNvSpPr/>
          <p:nvPr/>
        </p:nvSpPr>
        <p:spPr bwMode="auto">
          <a:xfrm>
            <a:off x="3886200" y="3276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 name="5-Point Star 12"/>
          <p:cNvSpPr/>
          <p:nvPr/>
        </p:nvSpPr>
        <p:spPr bwMode="auto">
          <a:xfrm>
            <a:off x="40386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 name="5-Point Star 13"/>
          <p:cNvSpPr/>
          <p:nvPr/>
        </p:nvSpPr>
        <p:spPr bwMode="auto">
          <a:xfrm>
            <a:off x="30480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5" name="5-Point Star 14"/>
          <p:cNvSpPr/>
          <p:nvPr/>
        </p:nvSpPr>
        <p:spPr bwMode="auto">
          <a:xfrm>
            <a:off x="3200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pic>
        <p:nvPicPr>
          <p:cNvPr id="61450" name="Picture 15" descr="Georgia road map.gif"/>
          <p:cNvPicPr>
            <a:picLocks noChangeAspect="1"/>
          </p:cNvPicPr>
          <p:nvPr/>
        </p:nvPicPr>
        <p:blipFill>
          <a:blip r:embed="rId3" cstate="print"/>
          <a:srcRect/>
          <a:stretch>
            <a:fillRect/>
          </a:stretch>
        </p:blipFill>
        <p:spPr bwMode="auto">
          <a:xfrm>
            <a:off x="1905000" y="541338"/>
            <a:ext cx="5194300" cy="5783262"/>
          </a:xfrm>
          <a:prstGeom prst="rect">
            <a:avLst/>
          </a:prstGeom>
          <a:noFill/>
          <a:ln w="9525">
            <a:noFill/>
            <a:miter lim="800000"/>
            <a:headEnd/>
            <a:tailEnd/>
          </a:ln>
        </p:spPr>
      </p:pic>
      <p:sp>
        <p:nvSpPr>
          <p:cNvPr id="18" name="5-Point Star 17"/>
          <p:cNvSpPr/>
          <p:nvPr/>
        </p:nvSpPr>
        <p:spPr bwMode="auto">
          <a:xfrm>
            <a:off x="30480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1" name="5-Point Star 20"/>
          <p:cNvSpPr/>
          <p:nvPr/>
        </p:nvSpPr>
        <p:spPr bwMode="auto">
          <a:xfrm>
            <a:off x="31242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2" name="5-Point Star 21"/>
          <p:cNvSpPr/>
          <p:nvPr/>
        </p:nvSpPr>
        <p:spPr bwMode="auto">
          <a:xfrm>
            <a:off x="3886200" y="1143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4" name="5-Point Star 23"/>
          <p:cNvSpPr/>
          <p:nvPr/>
        </p:nvSpPr>
        <p:spPr bwMode="auto">
          <a:xfrm>
            <a:off x="2514600" y="1371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5" name="5-Point Star 24"/>
          <p:cNvSpPr/>
          <p:nvPr/>
        </p:nvSpPr>
        <p:spPr bwMode="auto">
          <a:xfrm>
            <a:off x="5867400" y="510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6" name="5-Point Star 25"/>
          <p:cNvSpPr/>
          <p:nvPr/>
        </p:nvSpPr>
        <p:spPr bwMode="auto">
          <a:xfrm>
            <a:off x="35814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7" name="5-Point Star 26"/>
          <p:cNvSpPr/>
          <p:nvPr/>
        </p:nvSpPr>
        <p:spPr bwMode="auto">
          <a:xfrm>
            <a:off x="38100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8" name="5-Point Star 27"/>
          <p:cNvSpPr/>
          <p:nvPr/>
        </p:nvSpPr>
        <p:spPr bwMode="auto">
          <a:xfrm>
            <a:off x="38862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9" name="5-Point Star 28"/>
          <p:cNvSpPr/>
          <p:nvPr/>
        </p:nvSpPr>
        <p:spPr bwMode="auto">
          <a:xfrm>
            <a:off x="2971800" y="129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0" name="5-Point Star 29"/>
          <p:cNvSpPr/>
          <p:nvPr/>
        </p:nvSpPr>
        <p:spPr bwMode="auto">
          <a:xfrm>
            <a:off x="21336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1" name="5-Point Star 30"/>
          <p:cNvSpPr/>
          <p:nvPr/>
        </p:nvSpPr>
        <p:spPr bwMode="auto">
          <a:xfrm>
            <a:off x="3124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2" name="5-Point Star 31"/>
          <p:cNvSpPr/>
          <p:nvPr/>
        </p:nvSpPr>
        <p:spPr bwMode="auto">
          <a:xfrm>
            <a:off x="28956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3" name="5-Point Star 32"/>
          <p:cNvSpPr/>
          <p:nvPr/>
        </p:nvSpPr>
        <p:spPr bwMode="auto">
          <a:xfrm>
            <a:off x="32004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4" name="5-Point Star 33"/>
          <p:cNvSpPr/>
          <p:nvPr/>
        </p:nvSpPr>
        <p:spPr bwMode="auto">
          <a:xfrm>
            <a:off x="30480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5" name="5-Point Star 34"/>
          <p:cNvSpPr/>
          <p:nvPr/>
        </p:nvSpPr>
        <p:spPr bwMode="auto">
          <a:xfrm>
            <a:off x="2743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6" name="5-Point Star 35"/>
          <p:cNvSpPr/>
          <p:nvPr/>
        </p:nvSpPr>
        <p:spPr bwMode="auto">
          <a:xfrm>
            <a:off x="28194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7" name="5-Point Star 36"/>
          <p:cNvSpPr/>
          <p:nvPr/>
        </p:nvSpPr>
        <p:spPr bwMode="auto">
          <a:xfrm>
            <a:off x="5181600" y="2133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8" name="5-Point Star 37"/>
          <p:cNvSpPr/>
          <p:nvPr/>
        </p:nvSpPr>
        <p:spPr bwMode="auto">
          <a:xfrm>
            <a:off x="2438400" y="3505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9" name="5-Point Star 38"/>
          <p:cNvSpPr/>
          <p:nvPr/>
        </p:nvSpPr>
        <p:spPr bwMode="auto">
          <a:xfrm>
            <a:off x="3200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0" name="5-Point Star 39"/>
          <p:cNvSpPr/>
          <p:nvPr/>
        </p:nvSpPr>
        <p:spPr bwMode="auto">
          <a:xfrm>
            <a:off x="29718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1" name="5-Point Star 40"/>
          <p:cNvSpPr/>
          <p:nvPr/>
        </p:nvSpPr>
        <p:spPr bwMode="auto">
          <a:xfrm>
            <a:off x="32766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1472" name="TextBox 41"/>
          <p:cNvSpPr txBox="1">
            <a:spLocks noChangeArrowheads="1"/>
          </p:cNvSpPr>
          <p:nvPr/>
        </p:nvSpPr>
        <p:spPr bwMode="auto">
          <a:xfrm>
            <a:off x="381000" y="87313"/>
            <a:ext cx="8458200" cy="369887"/>
          </a:xfrm>
          <a:prstGeom prst="rect">
            <a:avLst/>
          </a:prstGeom>
          <a:noFill/>
          <a:ln w="9525">
            <a:noFill/>
            <a:miter lim="800000"/>
            <a:headEnd/>
            <a:tailEnd/>
          </a:ln>
        </p:spPr>
        <p:txBody>
          <a:bodyPr>
            <a:spAutoFit/>
          </a:bodyPr>
          <a:lstStyle/>
          <a:p>
            <a:r>
              <a:rPr lang="en-US"/>
              <a:t>Georgia’s One Major City with No Massage Ordinance</a:t>
            </a:r>
            <a:endParaRPr lang="en-US">
              <a:solidFill>
                <a:schemeClr val="bg1"/>
              </a:solidFill>
            </a:endParaRPr>
          </a:p>
        </p:txBody>
      </p:sp>
      <p:sp>
        <p:nvSpPr>
          <p:cNvPr id="61473" name="Line 2"/>
          <p:cNvSpPr>
            <a:spLocks noChangeShapeType="1"/>
          </p:cNvSpPr>
          <p:nvPr/>
        </p:nvSpPr>
        <p:spPr bwMode="auto">
          <a:xfrm>
            <a:off x="457200" y="381000"/>
            <a:ext cx="8458200" cy="0"/>
          </a:xfrm>
          <a:prstGeom prst="line">
            <a:avLst/>
          </a:prstGeom>
          <a:noFill/>
          <a:ln w="9525">
            <a:solidFill>
              <a:srgbClr val="FF0000"/>
            </a:solidFill>
            <a:round/>
            <a:headEnd/>
            <a:tailEnd/>
          </a:ln>
        </p:spPr>
        <p:txBody>
          <a:bodyPr/>
          <a:lstStyle/>
          <a:p>
            <a:endParaRPr lang="en-US"/>
          </a:p>
        </p:txBody>
      </p:sp>
      <p:sp>
        <p:nvSpPr>
          <p:cNvPr id="44" name="5-Point Star 43"/>
          <p:cNvSpPr/>
          <p:nvPr/>
        </p:nvSpPr>
        <p:spPr bwMode="auto">
          <a:xfrm>
            <a:off x="2971800" y="2362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5" name="5-Point Star 44"/>
          <p:cNvSpPr/>
          <p:nvPr/>
        </p:nvSpPr>
        <p:spPr bwMode="auto">
          <a:xfrm>
            <a:off x="5943600" y="4267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6" name="5-Point Star 45"/>
          <p:cNvSpPr/>
          <p:nvPr/>
        </p:nvSpPr>
        <p:spPr bwMode="auto">
          <a:xfrm>
            <a:off x="32004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7" name="5-Point Star 46"/>
          <p:cNvSpPr/>
          <p:nvPr/>
        </p:nvSpPr>
        <p:spPr bwMode="auto">
          <a:xfrm>
            <a:off x="27432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8" name="5-Point Star 47"/>
          <p:cNvSpPr/>
          <p:nvPr/>
        </p:nvSpPr>
        <p:spPr bwMode="auto">
          <a:xfrm>
            <a:off x="6400800" y="3886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9" name="5-Point Star 48"/>
          <p:cNvSpPr/>
          <p:nvPr/>
        </p:nvSpPr>
        <p:spPr bwMode="auto">
          <a:xfrm>
            <a:off x="3352800" y="1676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0" name="5-Point Star 49"/>
          <p:cNvSpPr/>
          <p:nvPr/>
        </p:nvSpPr>
        <p:spPr bwMode="auto">
          <a:xfrm>
            <a:off x="3581400" y="1143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1" name="5-Point Star 50"/>
          <p:cNvSpPr/>
          <p:nvPr/>
        </p:nvSpPr>
        <p:spPr bwMode="auto">
          <a:xfrm>
            <a:off x="38100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2" name="5-Point Star 51"/>
          <p:cNvSpPr/>
          <p:nvPr/>
        </p:nvSpPr>
        <p:spPr bwMode="auto">
          <a:xfrm>
            <a:off x="3352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3" name="5-Point Star 52"/>
          <p:cNvSpPr/>
          <p:nvPr/>
        </p:nvSpPr>
        <p:spPr bwMode="auto">
          <a:xfrm>
            <a:off x="2590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4" name="5-Point Star 53"/>
          <p:cNvSpPr/>
          <p:nvPr/>
        </p:nvSpPr>
        <p:spPr bwMode="auto">
          <a:xfrm>
            <a:off x="33528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5" name="5-Point Star 54"/>
          <p:cNvSpPr/>
          <p:nvPr/>
        </p:nvSpPr>
        <p:spPr bwMode="auto">
          <a:xfrm>
            <a:off x="3505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56" name="5-Point Star 55"/>
          <p:cNvSpPr/>
          <p:nvPr/>
        </p:nvSpPr>
        <p:spPr bwMode="auto">
          <a:xfrm>
            <a:off x="27432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7" name="5-Point Star 56"/>
          <p:cNvSpPr/>
          <p:nvPr/>
        </p:nvSpPr>
        <p:spPr bwMode="auto">
          <a:xfrm>
            <a:off x="31242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8" name="5-Point Star 57"/>
          <p:cNvSpPr/>
          <p:nvPr/>
        </p:nvSpPr>
        <p:spPr bwMode="auto">
          <a:xfrm>
            <a:off x="32004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9" name="5-Point Star 58"/>
          <p:cNvSpPr/>
          <p:nvPr/>
        </p:nvSpPr>
        <p:spPr bwMode="auto">
          <a:xfrm>
            <a:off x="4648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1" name="5-Point Star 60"/>
          <p:cNvSpPr/>
          <p:nvPr/>
        </p:nvSpPr>
        <p:spPr bwMode="auto">
          <a:xfrm>
            <a:off x="2286000" y="533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0" name="5-Point Star 59"/>
          <p:cNvSpPr/>
          <p:nvPr/>
        </p:nvSpPr>
        <p:spPr bwMode="auto">
          <a:xfrm>
            <a:off x="30480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2" name="5-Point Star 61"/>
          <p:cNvSpPr/>
          <p:nvPr/>
        </p:nvSpPr>
        <p:spPr bwMode="auto">
          <a:xfrm>
            <a:off x="34290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63" name="5-Point Star 62"/>
          <p:cNvSpPr/>
          <p:nvPr/>
        </p:nvSpPr>
        <p:spPr bwMode="auto">
          <a:xfrm>
            <a:off x="2971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4" name="5-Point Star 63"/>
          <p:cNvSpPr/>
          <p:nvPr/>
        </p:nvSpPr>
        <p:spPr bwMode="auto">
          <a:xfrm>
            <a:off x="2895600" y="1447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5" name="5-Point Star 64"/>
          <p:cNvSpPr/>
          <p:nvPr/>
        </p:nvSpPr>
        <p:spPr bwMode="auto">
          <a:xfrm>
            <a:off x="6477000" y="4114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6" name="5-Point Star 65"/>
          <p:cNvSpPr/>
          <p:nvPr/>
        </p:nvSpPr>
        <p:spPr bwMode="auto">
          <a:xfrm>
            <a:off x="3581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67" name="5-Point Star 66"/>
          <p:cNvSpPr/>
          <p:nvPr/>
        </p:nvSpPr>
        <p:spPr bwMode="auto">
          <a:xfrm>
            <a:off x="28956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8" name="5-Point Star 67"/>
          <p:cNvSpPr/>
          <p:nvPr/>
        </p:nvSpPr>
        <p:spPr bwMode="auto">
          <a:xfrm>
            <a:off x="5715000" y="3581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9" name="5-Point Star 68"/>
          <p:cNvSpPr/>
          <p:nvPr/>
        </p:nvSpPr>
        <p:spPr bwMode="auto">
          <a:xfrm>
            <a:off x="32766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0" name="5-Point Star 69"/>
          <p:cNvSpPr/>
          <p:nvPr/>
        </p:nvSpPr>
        <p:spPr bwMode="auto">
          <a:xfrm>
            <a:off x="34290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1" name="5-Point Star 70"/>
          <p:cNvSpPr/>
          <p:nvPr/>
        </p:nvSpPr>
        <p:spPr bwMode="auto">
          <a:xfrm>
            <a:off x="28194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2" name="5-Point Star 71"/>
          <p:cNvSpPr/>
          <p:nvPr/>
        </p:nvSpPr>
        <p:spPr bwMode="auto">
          <a:xfrm>
            <a:off x="2743200" y="129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3" name="5-Point Star 72"/>
          <p:cNvSpPr/>
          <p:nvPr/>
        </p:nvSpPr>
        <p:spPr bwMode="auto">
          <a:xfrm>
            <a:off x="37338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74" name="5-Point Star 73"/>
          <p:cNvSpPr/>
          <p:nvPr/>
        </p:nvSpPr>
        <p:spPr bwMode="auto">
          <a:xfrm>
            <a:off x="4038600" y="1676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75" name="5-Point Star 74"/>
          <p:cNvSpPr/>
          <p:nvPr/>
        </p:nvSpPr>
        <p:spPr bwMode="auto">
          <a:xfrm>
            <a:off x="25908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6" name="5-Point Star 75"/>
          <p:cNvSpPr/>
          <p:nvPr/>
        </p:nvSpPr>
        <p:spPr bwMode="auto">
          <a:xfrm>
            <a:off x="3352800" y="464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7" name="5-Point Star 76"/>
          <p:cNvSpPr/>
          <p:nvPr/>
        </p:nvSpPr>
        <p:spPr bwMode="auto">
          <a:xfrm>
            <a:off x="3276600" y="4038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8" name="5-Point Star 77"/>
          <p:cNvSpPr/>
          <p:nvPr/>
        </p:nvSpPr>
        <p:spPr bwMode="auto">
          <a:xfrm>
            <a:off x="38100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9" name="5-Point Star 78"/>
          <p:cNvSpPr/>
          <p:nvPr/>
        </p:nvSpPr>
        <p:spPr bwMode="auto">
          <a:xfrm>
            <a:off x="3276600" y="190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0" name="5-Point Star 79"/>
          <p:cNvSpPr/>
          <p:nvPr/>
        </p:nvSpPr>
        <p:spPr bwMode="auto">
          <a:xfrm>
            <a:off x="2895600" y="548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1" name="5-Point Star 80"/>
          <p:cNvSpPr/>
          <p:nvPr/>
        </p:nvSpPr>
        <p:spPr bwMode="auto">
          <a:xfrm>
            <a:off x="3886200" y="1600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2" name="5-Point Star 81"/>
          <p:cNvSpPr/>
          <p:nvPr/>
        </p:nvSpPr>
        <p:spPr bwMode="auto">
          <a:xfrm>
            <a:off x="4191000" y="2971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3" name="5-Point Star 82"/>
          <p:cNvSpPr/>
          <p:nvPr/>
        </p:nvSpPr>
        <p:spPr bwMode="auto">
          <a:xfrm>
            <a:off x="4038600" y="3733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4" name="5-Point Star 83"/>
          <p:cNvSpPr/>
          <p:nvPr/>
        </p:nvSpPr>
        <p:spPr bwMode="auto">
          <a:xfrm>
            <a:off x="5943600" y="3733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5" name="5-Point Star 84"/>
          <p:cNvSpPr/>
          <p:nvPr/>
        </p:nvSpPr>
        <p:spPr bwMode="auto">
          <a:xfrm>
            <a:off x="2209800" y="53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6" name="5-Point Star 85"/>
          <p:cNvSpPr/>
          <p:nvPr/>
        </p:nvSpPr>
        <p:spPr bwMode="auto">
          <a:xfrm>
            <a:off x="38862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7" name="5-Point Star 86"/>
          <p:cNvSpPr/>
          <p:nvPr/>
        </p:nvSpPr>
        <p:spPr bwMode="auto">
          <a:xfrm>
            <a:off x="2667000" y="1524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8" name="5-Point Star 87"/>
          <p:cNvSpPr/>
          <p:nvPr/>
        </p:nvSpPr>
        <p:spPr bwMode="auto">
          <a:xfrm>
            <a:off x="40386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9" name="5-Point Star 88"/>
          <p:cNvSpPr/>
          <p:nvPr/>
        </p:nvSpPr>
        <p:spPr bwMode="auto">
          <a:xfrm>
            <a:off x="3886200" y="99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0" name="5-Point Star 89"/>
          <p:cNvSpPr/>
          <p:nvPr/>
        </p:nvSpPr>
        <p:spPr bwMode="auto">
          <a:xfrm>
            <a:off x="2514600" y="68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1" name="5-Point Star 90"/>
          <p:cNvSpPr/>
          <p:nvPr/>
        </p:nvSpPr>
        <p:spPr bwMode="auto">
          <a:xfrm>
            <a:off x="32766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2" name="5-Point Star 91"/>
          <p:cNvSpPr/>
          <p:nvPr/>
        </p:nvSpPr>
        <p:spPr bwMode="auto">
          <a:xfrm>
            <a:off x="4419600" y="579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3" name="5-Point Star 92"/>
          <p:cNvSpPr/>
          <p:nvPr/>
        </p:nvSpPr>
        <p:spPr bwMode="auto">
          <a:xfrm>
            <a:off x="5181600" y="3505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4" name="5-Point Star 93"/>
          <p:cNvSpPr/>
          <p:nvPr/>
        </p:nvSpPr>
        <p:spPr bwMode="auto">
          <a:xfrm>
            <a:off x="33528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5" name="5-Point Star 94"/>
          <p:cNvSpPr/>
          <p:nvPr/>
        </p:nvSpPr>
        <p:spPr bwMode="auto">
          <a:xfrm>
            <a:off x="2819400" y="83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6" name="5-Point Star 95"/>
          <p:cNvSpPr/>
          <p:nvPr/>
        </p:nvSpPr>
        <p:spPr bwMode="auto">
          <a:xfrm>
            <a:off x="3581400" y="167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7" name="5-Point Star 96"/>
          <p:cNvSpPr/>
          <p:nvPr/>
        </p:nvSpPr>
        <p:spPr bwMode="auto">
          <a:xfrm>
            <a:off x="22098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8" name="5-Point Star 97"/>
          <p:cNvSpPr/>
          <p:nvPr/>
        </p:nvSpPr>
        <p:spPr bwMode="auto">
          <a:xfrm>
            <a:off x="2362200" y="3124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9" name="5-Point Star 98"/>
          <p:cNvSpPr/>
          <p:nvPr/>
        </p:nvSpPr>
        <p:spPr bwMode="auto">
          <a:xfrm>
            <a:off x="4495800" y="1143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0" name="5-Point Star 99"/>
          <p:cNvSpPr/>
          <p:nvPr/>
        </p:nvSpPr>
        <p:spPr bwMode="auto">
          <a:xfrm>
            <a:off x="3733800" y="762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1" name="5-Point Star 100"/>
          <p:cNvSpPr/>
          <p:nvPr/>
        </p:nvSpPr>
        <p:spPr bwMode="auto">
          <a:xfrm>
            <a:off x="6096000" y="434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2" name="5-Point Star 101"/>
          <p:cNvSpPr/>
          <p:nvPr/>
        </p:nvSpPr>
        <p:spPr bwMode="auto">
          <a:xfrm>
            <a:off x="4038600" y="3352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3" name="5-Point Star 102"/>
          <p:cNvSpPr/>
          <p:nvPr/>
        </p:nvSpPr>
        <p:spPr bwMode="auto">
          <a:xfrm>
            <a:off x="3048000" y="1066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4" name="5-Point Star 103"/>
          <p:cNvSpPr/>
          <p:nvPr/>
        </p:nvSpPr>
        <p:spPr bwMode="auto">
          <a:xfrm>
            <a:off x="3886200" y="1447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5" name="5-Point Star 104"/>
          <p:cNvSpPr/>
          <p:nvPr/>
        </p:nvSpPr>
        <p:spPr bwMode="auto">
          <a:xfrm>
            <a:off x="5638800" y="464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6" name="5-Point Star 105"/>
          <p:cNvSpPr/>
          <p:nvPr/>
        </p:nvSpPr>
        <p:spPr bwMode="auto">
          <a:xfrm>
            <a:off x="3352800" y="2133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7" name="5-Point Star 106"/>
          <p:cNvSpPr/>
          <p:nvPr/>
        </p:nvSpPr>
        <p:spPr bwMode="auto">
          <a:xfrm>
            <a:off x="5867400" y="5638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8" name="5-Point Star 107"/>
          <p:cNvSpPr/>
          <p:nvPr/>
        </p:nvSpPr>
        <p:spPr bwMode="auto">
          <a:xfrm>
            <a:off x="34290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9" name="5-Point Star 108"/>
          <p:cNvSpPr/>
          <p:nvPr/>
        </p:nvSpPr>
        <p:spPr bwMode="auto">
          <a:xfrm>
            <a:off x="5029200" y="2057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0" name="5-Point Star 109"/>
          <p:cNvSpPr/>
          <p:nvPr/>
        </p:nvSpPr>
        <p:spPr bwMode="auto">
          <a:xfrm>
            <a:off x="4038600" y="2133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1" name="5-Point Star 110"/>
          <p:cNvSpPr/>
          <p:nvPr/>
        </p:nvSpPr>
        <p:spPr bwMode="auto">
          <a:xfrm>
            <a:off x="33528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2" name="5-Point Star 111"/>
          <p:cNvSpPr/>
          <p:nvPr/>
        </p:nvSpPr>
        <p:spPr bwMode="auto">
          <a:xfrm>
            <a:off x="5410200" y="3581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3" name="5-Point Star 112"/>
          <p:cNvSpPr/>
          <p:nvPr/>
        </p:nvSpPr>
        <p:spPr bwMode="auto">
          <a:xfrm>
            <a:off x="4953000" y="2209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4" name="5-Point Star 113"/>
          <p:cNvSpPr/>
          <p:nvPr/>
        </p:nvSpPr>
        <p:spPr bwMode="auto">
          <a:xfrm>
            <a:off x="38100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5" name="5-Point Star 114"/>
          <p:cNvSpPr/>
          <p:nvPr/>
        </p:nvSpPr>
        <p:spPr bwMode="auto">
          <a:xfrm>
            <a:off x="3810000" y="2514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6" name="5-Point Star 115"/>
          <p:cNvSpPr/>
          <p:nvPr/>
        </p:nvSpPr>
        <p:spPr bwMode="auto">
          <a:xfrm>
            <a:off x="3886200" y="2209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7" name="5-Point Star 116"/>
          <p:cNvSpPr/>
          <p:nvPr/>
        </p:nvSpPr>
        <p:spPr bwMode="auto">
          <a:xfrm>
            <a:off x="37338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8" name="5-Point Star 117"/>
          <p:cNvSpPr/>
          <p:nvPr/>
        </p:nvSpPr>
        <p:spPr bwMode="auto">
          <a:xfrm>
            <a:off x="2590800" y="83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9" name="5-Point Star 118"/>
          <p:cNvSpPr/>
          <p:nvPr/>
        </p:nvSpPr>
        <p:spPr bwMode="auto">
          <a:xfrm>
            <a:off x="2590800" y="2438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0" name="5-Point Star 119"/>
          <p:cNvSpPr/>
          <p:nvPr/>
        </p:nvSpPr>
        <p:spPr bwMode="auto">
          <a:xfrm>
            <a:off x="4038600" y="1828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1" name="5-Point Star 120"/>
          <p:cNvSpPr/>
          <p:nvPr/>
        </p:nvSpPr>
        <p:spPr bwMode="auto">
          <a:xfrm>
            <a:off x="3657600" y="1447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2" name="5-Point Star 121"/>
          <p:cNvSpPr/>
          <p:nvPr/>
        </p:nvSpPr>
        <p:spPr bwMode="auto">
          <a:xfrm>
            <a:off x="2590800" y="190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3" name="5-Point Star 122"/>
          <p:cNvSpPr/>
          <p:nvPr/>
        </p:nvSpPr>
        <p:spPr bwMode="auto">
          <a:xfrm>
            <a:off x="26670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4" name="5-Point Star 123"/>
          <p:cNvSpPr/>
          <p:nvPr/>
        </p:nvSpPr>
        <p:spPr bwMode="auto">
          <a:xfrm>
            <a:off x="3657600" y="3505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5" name="5-Point Star 124"/>
          <p:cNvSpPr/>
          <p:nvPr/>
        </p:nvSpPr>
        <p:spPr bwMode="auto">
          <a:xfrm>
            <a:off x="2819400" y="99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6" name="5-Point Star 125"/>
          <p:cNvSpPr/>
          <p:nvPr/>
        </p:nvSpPr>
        <p:spPr bwMode="auto">
          <a:xfrm>
            <a:off x="2590800" y="1752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7" name="5-Point Star 126"/>
          <p:cNvSpPr/>
          <p:nvPr/>
        </p:nvSpPr>
        <p:spPr bwMode="auto">
          <a:xfrm>
            <a:off x="6096000" y="3810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8" name="5-Point Star 127"/>
          <p:cNvSpPr/>
          <p:nvPr/>
        </p:nvSpPr>
        <p:spPr bwMode="auto">
          <a:xfrm>
            <a:off x="22098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9" name="5-Point Star 128"/>
          <p:cNvSpPr/>
          <p:nvPr/>
        </p:nvSpPr>
        <p:spPr bwMode="auto">
          <a:xfrm>
            <a:off x="5867400" y="3352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0" name="5-Point Star 129"/>
          <p:cNvSpPr/>
          <p:nvPr/>
        </p:nvSpPr>
        <p:spPr bwMode="auto">
          <a:xfrm>
            <a:off x="3276600" y="2514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1" name="5-Point Star 130"/>
          <p:cNvSpPr/>
          <p:nvPr/>
        </p:nvSpPr>
        <p:spPr bwMode="auto">
          <a:xfrm>
            <a:off x="6019800" y="571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2" name="5-Point Star 131"/>
          <p:cNvSpPr/>
          <p:nvPr/>
        </p:nvSpPr>
        <p:spPr bwMode="auto">
          <a:xfrm>
            <a:off x="3200400" y="167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3" name="5-Point Star 132"/>
          <p:cNvSpPr/>
          <p:nvPr/>
        </p:nvSpPr>
        <p:spPr bwMode="auto">
          <a:xfrm>
            <a:off x="3657600" y="4724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4" name="5-Point Star 133"/>
          <p:cNvSpPr/>
          <p:nvPr/>
        </p:nvSpPr>
        <p:spPr bwMode="auto">
          <a:xfrm>
            <a:off x="5943600" y="3200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5" name="5-Point Star 134"/>
          <p:cNvSpPr/>
          <p:nvPr/>
        </p:nvSpPr>
        <p:spPr bwMode="auto">
          <a:xfrm>
            <a:off x="49530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6" name="5-Point Star 135"/>
          <p:cNvSpPr/>
          <p:nvPr/>
        </p:nvSpPr>
        <p:spPr bwMode="auto">
          <a:xfrm>
            <a:off x="3962400" y="480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7" name="5-Point Star 136"/>
          <p:cNvSpPr/>
          <p:nvPr/>
        </p:nvSpPr>
        <p:spPr bwMode="auto">
          <a:xfrm>
            <a:off x="3429000" y="53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8" name="5-Point Star 137"/>
          <p:cNvSpPr/>
          <p:nvPr/>
        </p:nvSpPr>
        <p:spPr bwMode="auto">
          <a:xfrm>
            <a:off x="50292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9" name="5-Point Star 138"/>
          <p:cNvSpPr/>
          <p:nvPr/>
        </p:nvSpPr>
        <p:spPr bwMode="auto">
          <a:xfrm>
            <a:off x="47244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0" name="5-Point Star 139"/>
          <p:cNvSpPr/>
          <p:nvPr/>
        </p:nvSpPr>
        <p:spPr bwMode="auto">
          <a:xfrm>
            <a:off x="2362200" y="762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1" name="5-Point Star 140"/>
          <p:cNvSpPr/>
          <p:nvPr/>
        </p:nvSpPr>
        <p:spPr bwMode="auto">
          <a:xfrm>
            <a:off x="5486400" y="2286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2" name="5-Point Star 141"/>
          <p:cNvSpPr/>
          <p:nvPr/>
        </p:nvSpPr>
        <p:spPr bwMode="auto">
          <a:xfrm>
            <a:off x="25908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3" name="5-Point Star 142"/>
          <p:cNvSpPr/>
          <p:nvPr/>
        </p:nvSpPr>
        <p:spPr bwMode="auto">
          <a:xfrm>
            <a:off x="6172200" y="5029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4" name="5-Point Star 143"/>
          <p:cNvSpPr/>
          <p:nvPr/>
        </p:nvSpPr>
        <p:spPr bwMode="auto">
          <a:xfrm>
            <a:off x="1981200" y="609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5" name="5-Point Star 144"/>
          <p:cNvSpPr/>
          <p:nvPr/>
        </p:nvSpPr>
        <p:spPr bwMode="auto">
          <a:xfrm>
            <a:off x="51054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Point Star 6"/>
          <p:cNvSpPr/>
          <p:nvPr/>
        </p:nvSpPr>
        <p:spPr bwMode="auto">
          <a:xfrm>
            <a:off x="3886200" y="3276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 name="5-Point Star 7"/>
          <p:cNvSpPr/>
          <p:nvPr/>
        </p:nvSpPr>
        <p:spPr bwMode="auto">
          <a:xfrm>
            <a:off x="39624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 name="5-Point Star 8"/>
          <p:cNvSpPr/>
          <p:nvPr/>
        </p:nvSpPr>
        <p:spPr bwMode="auto">
          <a:xfrm>
            <a:off x="28956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 name="5-Point Star 9"/>
          <p:cNvSpPr/>
          <p:nvPr/>
        </p:nvSpPr>
        <p:spPr bwMode="auto">
          <a:xfrm>
            <a:off x="30480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 name="5-Point Star 11"/>
          <p:cNvSpPr/>
          <p:nvPr/>
        </p:nvSpPr>
        <p:spPr bwMode="auto">
          <a:xfrm>
            <a:off x="3886200" y="3276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 name="5-Point Star 12"/>
          <p:cNvSpPr/>
          <p:nvPr/>
        </p:nvSpPr>
        <p:spPr bwMode="auto">
          <a:xfrm>
            <a:off x="40386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 name="5-Point Star 13"/>
          <p:cNvSpPr/>
          <p:nvPr/>
        </p:nvSpPr>
        <p:spPr bwMode="auto">
          <a:xfrm>
            <a:off x="30480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5" name="5-Point Star 14"/>
          <p:cNvSpPr/>
          <p:nvPr/>
        </p:nvSpPr>
        <p:spPr bwMode="auto">
          <a:xfrm>
            <a:off x="3200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pic>
        <p:nvPicPr>
          <p:cNvPr id="62474" name="Picture 15" descr="Georgia road map.gif"/>
          <p:cNvPicPr>
            <a:picLocks noChangeAspect="1"/>
          </p:cNvPicPr>
          <p:nvPr/>
        </p:nvPicPr>
        <p:blipFill>
          <a:blip r:embed="rId3" cstate="print"/>
          <a:srcRect/>
          <a:stretch>
            <a:fillRect/>
          </a:stretch>
        </p:blipFill>
        <p:spPr bwMode="auto">
          <a:xfrm>
            <a:off x="1905000" y="541338"/>
            <a:ext cx="5194300" cy="5783262"/>
          </a:xfrm>
          <a:prstGeom prst="rect">
            <a:avLst/>
          </a:prstGeom>
          <a:noFill/>
          <a:ln w="9525">
            <a:noFill/>
            <a:miter lim="800000"/>
            <a:headEnd/>
            <a:tailEnd/>
          </a:ln>
        </p:spPr>
      </p:pic>
      <p:sp>
        <p:nvSpPr>
          <p:cNvPr id="18" name="5-Point Star 17"/>
          <p:cNvSpPr/>
          <p:nvPr/>
        </p:nvSpPr>
        <p:spPr bwMode="auto">
          <a:xfrm>
            <a:off x="30480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1" name="5-Point Star 20"/>
          <p:cNvSpPr/>
          <p:nvPr/>
        </p:nvSpPr>
        <p:spPr bwMode="auto">
          <a:xfrm>
            <a:off x="31242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2" name="5-Point Star 21"/>
          <p:cNvSpPr/>
          <p:nvPr/>
        </p:nvSpPr>
        <p:spPr bwMode="auto">
          <a:xfrm>
            <a:off x="3886200" y="1143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4" name="5-Point Star 23"/>
          <p:cNvSpPr/>
          <p:nvPr/>
        </p:nvSpPr>
        <p:spPr bwMode="auto">
          <a:xfrm>
            <a:off x="2514600" y="1371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5" name="5-Point Star 24"/>
          <p:cNvSpPr/>
          <p:nvPr/>
        </p:nvSpPr>
        <p:spPr bwMode="auto">
          <a:xfrm>
            <a:off x="5867400" y="510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6" name="5-Point Star 25"/>
          <p:cNvSpPr/>
          <p:nvPr/>
        </p:nvSpPr>
        <p:spPr bwMode="auto">
          <a:xfrm>
            <a:off x="35814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7" name="5-Point Star 26"/>
          <p:cNvSpPr/>
          <p:nvPr/>
        </p:nvSpPr>
        <p:spPr bwMode="auto">
          <a:xfrm>
            <a:off x="38100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8" name="5-Point Star 27"/>
          <p:cNvSpPr/>
          <p:nvPr/>
        </p:nvSpPr>
        <p:spPr bwMode="auto">
          <a:xfrm>
            <a:off x="3886200" y="3429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9" name="5-Point Star 28"/>
          <p:cNvSpPr/>
          <p:nvPr/>
        </p:nvSpPr>
        <p:spPr bwMode="auto">
          <a:xfrm>
            <a:off x="2971800" y="129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0" name="5-Point Star 29"/>
          <p:cNvSpPr/>
          <p:nvPr/>
        </p:nvSpPr>
        <p:spPr bwMode="auto">
          <a:xfrm>
            <a:off x="21336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1" name="5-Point Star 30"/>
          <p:cNvSpPr/>
          <p:nvPr/>
        </p:nvSpPr>
        <p:spPr bwMode="auto">
          <a:xfrm>
            <a:off x="3124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2" name="5-Point Star 31"/>
          <p:cNvSpPr/>
          <p:nvPr/>
        </p:nvSpPr>
        <p:spPr bwMode="auto">
          <a:xfrm>
            <a:off x="28956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3" name="5-Point Star 32"/>
          <p:cNvSpPr/>
          <p:nvPr/>
        </p:nvSpPr>
        <p:spPr bwMode="auto">
          <a:xfrm>
            <a:off x="32004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4" name="5-Point Star 33"/>
          <p:cNvSpPr/>
          <p:nvPr/>
        </p:nvSpPr>
        <p:spPr bwMode="auto">
          <a:xfrm>
            <a:off x="30480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5" name="5-Point Star 34"/>
          <p:cNvSpPr/>
          <p:nvPr/>
        </p:nvSpPr>
        <p:spPr bwMode="auto">
          <a:xfrm>
            <a:off x="2743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6" name="5-Point Star 35"/>
          <p:cNvSpPr/>
          <p:nvPr/>
        </p:nvSpPr>
        <p:spPr bwMode="auto">
          <a:xfrm>
            <a:off x="28194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7" name="5-Point Star 36"/>
          <p:cNvSpPr/>
          <p:nvPr/>
        </p:nvSpPr>
        <p:spPr bwMode="auto">
          <a:xfrm>
            <a:off x="5181600" y="2133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8" name="5-Point Star 37"/>
          <p:cNvSpPr/>
          <p:nvPr/>
        </p:nvSpPr>
        <p:spPr bwMode="auto">
          <a:xfrm>
            <a:off x="2438400" y="3505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9" name="5-Point Star 38"/>
          <p:cNvSpPr/>
          <p:nvPr/>
        </p:nvSpPr>
        <p:spPr bwMode="auto">
          <a:xfrm>
            <a:off x="3200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0" name="5-Point Star 39"/>
          <p:cNvSpPr/>
          <p:nvPr/>
        </p:nvSpPr>
        <p:spPr bwMode="auto">
          <a:xfrm>
            <a:off x="29718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1" name="5-Point Star 40"/>
          <p:cNvSpPr/>
          <p:nvPr/>
        </p:nvSpPr>
        <p:spPr bwMode="auto">
          <a:xfrm>
            <a:off x="32766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2496" name="TextBox 41"/>
          <p:cNvSpPr txBox="1">
            <a:spLocks noChangeArrowheads="1"/>
          </p:cNvSpPr>
          <p:nvPr/>
        </p:nvSpPr>
        <p:spPr bwMode="auto">
          <a:xfrm>
            <a:off x="381000" y="87313"/>
            <a:ext cx="8458200" cy="369887"/>
          </a:xfrm>
          <a:prstGeom prst="rect">
            <a:avLst/>
          </a:prstGeom>
          <a:noFill/>
          <a:ln w="9525">
            <a:noFill/>
            <a:miter lim="800000"/>
            <a:headEnd/>
            <a:tailEnd/>
          </a:ln>
        </p:spPr>
        <p:txBody>
          <a:bodyPr>
            <a:spAutoFit/>
          </a:bodyPr>
          <a:lstStyle/>
          <a:p>
            <a:r>
              <a:rPr lang="en-US"/>
              <a:t>Georgia’s One Major City with No Massage Ordinance</a:t>
            </a:r>
          </a:p>
        </p:txBody>
      </p:sp>
      <p:sp>
        <p:nvSpPr>
          <p:cNvPr id="62497" name="Line 2"/>
          <p:cNvSpPr>
            <a:spLocks noChangeShapeType="1"/>
          </p:cNvSpPr>
          <p:nvPr/>
        </p:nvSpPr>
        <p:spPr bwMode="auto">
          <a:xfrm>
            <a:off x="457200" y="381000"/>
            <a:ext cx="8458200" cy="0"/>
          </a:xfrm>
          <a:prstGeom prst="line">
            <a:avLst/>
          </a:prstGeom>
          <a:noFill/>
          <a:ln w="9525">
            <a:solidFill>
              <a:srgbClr val="FF0000"/>
            </a:solidFill>
            <a:round/>
            <a:headEnd/>
            <a:tailEnd/>
          </a:ln>
        </p:spPr>
        <p:txBody>
          <a:bodyPr/>
          <a:lstStyle/>
          <a:p>
            <a:endParaRPr lang="en-US"/>
          </a:p>
        </p:txBody>
      </p:sp>
      <p:sp>
        <p:nvSpPr>
          <p:cNvPr id="44" name="5-Point Star 43"/>
          <p:cNvSpPr/>
          <p:nvPr/>
        </p:nvSpPr>
        <p:spPr bwMode="auto">
          <a:xfrm>
            <a:off x="2971800" y="2362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5" name="5-Point Star 44"/>
          <p:cNvSpPr/>
          <p:nvPr/>
        </p:nvSpPr>
        <p:spPr bwMode="auto">
          <a:xfrm>
            <a:off x="5943600" y="4267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6" name="5-Point Star 45"/>
          <p:cNvSpPr/>
          <p:nvPr/>
        </p:nvSpPr>
        <p:spPr bwMode="auto">
          <a:xfrm>
            <a:off x="32004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7" name="5-Point Star 46"/>
          <p:cNvSpPr/>
          <p:nvPr/>
        </p:nvSpPr>
        <p:spPr bwMode="auto">
          <a:xfrm>
            <a:off x="27432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8" name="5-Point Star 47"/>
          <p:cNvSpPr/>
          <p:nvPr/>
        </p:nvSpPr>
        <p:spPr bwMode="auto">
          <a:xfrm>
            <a:off x="6400800" y="3886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9" name="5-Point Star 48"/>
          <p:cNvSpPr/>
          <p:nvPr/>
        </p:nvSpPr>
        <p:spPr bwMode="auto">
          <a:xfrm>
            <a:off x="3352800" y="1676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0" name="5-Point Star 49"/>
          <p:cNvSpPr/>
          <p:nvPr/>
        </p:nvSpPr>
        <p:spPr bwMode="auto">
          <a:xfrm>
            <a:off x="3581400" y="1143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1" name="5-Point Star 50"/>
          <p:cNvSpPr/>
          <p:nvPr/>
        </p:nvSpPr>
        <p:spPr bwMode="auto">
          <a:xfrm>
            <a:off x="38100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2" name="5-Point Star 51"/>
          <p:cNvSpPr/>
          <p:nvPr/>
        </p:nvSpPr>
        <p:spPr bwMode="auto">
          <a:xfrm>
            <a:off x="3352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3" name="5-Point Star 52"/>
          <p:cNvSpPr/>
          <p:nvPr/>
        </p:nvSpPr>
        <p:spPr bwMode="auto">
          <a:xfrm>
            <a:off x="2590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4" name="5-Point Star 53"/>
          <p:cNvSpPr/>
          <p:nvPr/>
        </p:nvSpPr>
        <p:spPr bwMode="auto">
          <a:xfrm>
            <a:off x="33528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5" name="5-Point Star 54"/>
          <p:cNvSpPr/>
          <p:nvPr/>
        </p:nvSpPr>
        <p:spPr bwMode="auto">
          <a:xfrm>
            <a:off x="3505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56" name="5-Point Star 55"/>
          <p:cNvSpPr/>
          <p:nvPr/>
        </p:nvSpPr>
        <p:spPr bwMode="auto">
          <a:xfrm>
            <a:off x="27432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7" name="5-Point Star 56"/>
          <p:cNvSpPr/>
          <p:nvPr/>
        </p:nvSpPr>
        <p:spPr bwMode="auto">
          <a:xfrm>
            <a:off x="31242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8" name="5-Point Star 57"/>
          <p:cNvSpPr/>
          <p:nvPr/>
        </p:nvSpPr>
        <p:spPr bwMode="auto">
          <a:xfrm>
            <a:off x="32004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9" name="5-Point Star 58"/>
          <p:cNvSpPr/>
          <p:nvPr/>
        </p:nvSpPr>
        <p:spPr bwMode="auto">
          <a:xfrm>
            <a:off x="4648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1" name="5-Point Star 60"/>
          <p:cNvSpPr/>
          <p:nvPr/>
        </p:nvSpPr>
        <p:spPr bwMode="auto">
          <a:xfrm>
            <a:off x="2286000" y="533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0" name="5-Point Star 59"/>
          <p:cNvSpPr/>
          <p:nvPr/>
        </p:nvSpPr>
        <p:spPr bwMode="auto">
          <a:xfrm>
            <a:off x="30480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2" name="5-Point Star 61"/>
          <p:cNvSpPr/>
          <p:nvPr/>
        </p:nvSpPr>
        <p:spPr bwMode="auto">
          <a:xfrm>
            <a:off x="34290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63" name="5-Point Star 62"/>
          <p:cNvSpPr/>
          <p:nvPr/>
        </p:nvSpPr>
        <p:spPr bwMode="auto">
          <a:xfrm>
            <a:off x="2971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4" name="5-Point Star 63"/>
          <p:cNvSpPr/>
          <p:nvPr/>
        </p:nvSpPr>
        <p:spPr bwMode="auto">
          <a:xfrm>
            <a:off x="2895600" y="1447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5" name="5-Point Star 64"/>
          <p:cNvSpPr/>
          <p:nvPr/>
        </p:nvSpPr>
        <p:spPr bwMode="auto">
          <a:xfrm>
            <a:off x="6477000" y="4114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6" name="5-Point Star 65"/>
          <p:cNvSpPr/>
          <p:nvPr/>
        </p:nvSpPr>
        <p:spPr bwMode="auto">
          <a:xfrm>
            <a:off x="3581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67" name="5-Point Star 66"/>
          <p:cNvSpPr/>
          <p:nvPr/>
        </p:nvSpPr>
        <p:spPr bwMode="auto">
          <a:xfrm>
            <a:off x="28956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8" name="5-Point Star 67"/>
          <p:cNvSpPr/>
          <p:nvPr/>
        </p:nvSpPr>
        <p:spPr bwMode="auto">
          <a:xfrm>
            <a:off x="5715000" y="3581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9" name="5-Point Star 68"/>
          <p:cNvSpPr/>
          <p:nvPr/>
        </p:nvSpPr>
        <p:spPr bwMode="auto">
          <a:xfrm>
            <a:off x="32766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0" name="5-Point Star 69"/>
          <p:cNvSpPr/>
          <p:nvPr/>
        </p:nvSpPr>
        <p:spPr bwMode="auto">
          <a:xfrm>
            <a:off x="34290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1" name="5-Point Star 70"/>
          <p:cNvSpPr/>
          <p:nvPr/>
        </p:nvSpPr>
        <p:spPr bwMode="auto">
          <a:xfrm>
            <a:off x="28194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2" name="5-Point Star 71"/>
          <p:cNvSpPr/>
          <p:nvPr/>
        </p:nvSpPr>
        <p:spPr bwMode="auto">
          <a:xfrm>
            <a:off x="2743200" y="129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3" name="5-Point Star 72"/>
          <p:cNvSpPr/>
          <p:nvPr/>
        </p:nvSpPr>
        <p:spPr bwMode="auto">
          <a:xfrm>
            <a:off x="37338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74" name="5-Point Star 73"/>
          <p:cNvSpPr/>
          <p:nvPr/>
        </p:nvSpPr>
        <p:spPr bwMode="auto">
          <a:xfrm>
            <a:off x="4038600" y="1676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75" name="5-Point Star 74"/>
          <p:cNvSpPr/>
          <p:nvPr/>
        </p:nvSpPr>
        <p:spPr bwMode="auto">
          <a:xfrm>
            <a:off x="25908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6" name="5-Point Star 75"/>
          <p:cNvSpPr/>
          <p:nvPr/>
        </p:nvSpPr>
        <p:spPr bwMode="auto">
          <a:xfrm>
            <a:off x="3352800" y="464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7" name="5-Point Star 76"/>
          <p:cNvSpPr/>
          <p:nvPr/>
        </p:nvSpPr>
        <p:spPr bwMode="auto">
          <a:xfrm>
            <a:off x="3276600" y="4038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8" name="5-Point Star 77"/>
          <p:cNvSpPr/>
          <p:nvPr/>
        </p:nvSpPr>
        <p:spPr bwMode="auto">
          <a:xfrm>
            <a:off x="38100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9" name="5-Point Star 78"/>
          <p:cNvSpPr/>
          <p:nvPr/>
        </p:nvSpPr>
        <p:spPr bwMode="auto">
          <a:xfrm>
            <a:off x="3276600" y="190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0" name="5-Point Star 79"/>
          <p:cNvSpPr/>
          <p:nvPr/>
        </p:nvSpPr>
        <p:spPr bwMode="auto">
          <a:xfrm>
            <a:off x="2895600" y="548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1" name="5-Point Star 80"/>
          <p:cNvSpPr/>
          <p:nvPr/>
        </p:nvSpPr>
        <p:spPr bwMode="auto">
          <a:xfrm>
            <a:off x="3886200" y="1600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2" name="5-Point Star 81"/>
          <p:cNvSpPr/>
          <p:nvPr/>
        </p:nvSpPr>
        <p:spPr bwMode="auto">
          <a:xfrm>
            <a:off x="4191000" y="2971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3" name="5-Point Star 82"/>
          <p:cNvSpPr/>
          <p:nvPr/>
        </p:nvSpPr>
        <p:spPr bwMode="auto">
          <a:xfrm>
            <a:off x="4038600" y="3733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4" name="5-Point Star 83"/>
          <p:cNvSpPr/>
          <p:nvPr/>
        </p:nvSpPr>
        <p:spPr bwMode="auto">
          <a:xfrm>
            <a:off x="5943600" y="3733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5" name="5-Point Star 84"/>
          <p:cNvSpPr/>
          <p:nvPr/>
        </p:nvSpPr>
        <p:spPr bwMode="auto">
          <a:xfrm>
            <a:off x="2209800" y="53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6" name="5-Point Star 85"/>
          <p:cNvSpPr/>
          <p:nvPr/>
        </p:nvSpPr>
        <p:spPr bwMode="auto">
          <a:xfrm>
            <a:off x="38862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7" name="5-Point Star 86"/>
          <p:cNvSpPr/>
          <p:nvPr/>
        </p:nvSpPr>
        <p:spPr bwMode="auto">
          <a:xfrm>
            <a:off x="2667000" y="1524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8" name="5-Point Star 87"/>
          <p:cNvSpPr/>
          <p:nvPr/>
        </p:nvSpPr>
        <p:spPr bwMode="auto">
          <a:xfrm>
            <a:off x="40386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9" name="5-Point Star 88"/>
          <p:cNvSpPr/>
          <p:nvPr/>
        </p:nvSpPr>
        <p:spPr bwMode="auto">
          <a:xfrm>
            <a:off x="3886200" y="99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0" name="5-Point Star 89"/>
          <p:cNvSpPr/>
          <p:nvPr/>
        </p:nvSpPr>
        <p:spPr bwMode="auto">
          <a:xfrm>
            <a:off x="2514600" y="68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1" name="5-Point Star 90"/>
          <p:cNvSpPr/>
          <p:nvPr/>
        </p:nvSpPr>
        <p:spPr bwMode="auto">
          <a:xfrm>
            <a:off x="32766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2" name="5-Point Star 91"/>
          <p:cNvSpPr/>
          <p:nvPr/>
        </p:nvSpPr>
        <p:spPr bwMode="auto">
          <a:xfrm>
            <a:off x="4419600" y="579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3" name="5-Point Star 92"/>
          <p:cNvSpPr/>
          <p:nvPr/>
        </p:nvSpPr>
        <p:spPr bwMode="auto">
          <a:xfrm>
            <a:off x="5181600" y="3505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4" name="5-Point Star 93"/>
          <p:cNvSpPr/>
          <p:nvPr/>
        </p:nvSpPr>
        <p:spPr bwMode="auto">
          <a:xfrm>
            <a:off x="33528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5" name="5-Point Star 94"/>
          <p:cNvSpPr/>
          <p:nvPr/>
        </p:nvSpPr>
        <p:spPr bwMode="auto">
          <a:xfrm>
            <a:off x="2819400" y="83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6" name="5-Point Star 95"/>
          <p:cNvSpPr/>
          <p:nvPr/>
        </p:nvSpPr>
        <p:spPr bwMode="auto">
          <a:xfrm>
            <a:off x="3581400" y="167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7" name="5-Point Star 96"/>
          <p:cNvSpPr/>
          <p:nvPr/>
        </p:nvSpPr>
        <p:spPr bwMode="auto">
          <a:xfrm>
            <a:off x="22098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8" name="5-Point Star 97"/>
          <p:cNvSpPr/>
          <p:nvPr/>
        </p:nvSpPr>
        <p:spPr bwMode="auto">
          <a:xfrm>
            <a:off x="2362200" y="3124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9" name="5-Point Star 98"/>
          <p:cNvSpPr/>
          <p:nvPr/>
        </p:nvSpPr>
        <p:spPr bwMode="auto">
          <a:xfrm>
            <a:off x="4495800" y="1143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0" name="5-Point Star 99"/>
          <p:cNvSpPr/>
          <p:nvPr/>
        </p:nvSpPr>
        <p:spPr bwMode="auto">
          <a:xfrm>
            <a:off x="3733800" y="762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1" name="5-Point Star 100"/>
          <p:cNvSpPr/>
          <p:nvPr/>
        </p:nvSpPr>
        <p:spPr bwMode="auto">
          <a:xfrm>
            <a:off x="6096000" y="434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2" name="5-Point Star 101"/>
          <p:cNvSpPr/>
          <p:nvPr/>
        </p:nvSpPr>
        <p:spPr bwMode="auto">
          <a:xfrm>
            <a:off x="4038600" y="3352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3" name="5-Point Star 102"/>
          <p:cNvSpPr/>
          <p:nvPr/>
        </p:nvSpPr>
        <p:spPr bwMode="auto">
          <a:xfrm>
            <a:off x="3048000" y="1066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4" name="5-Point Star 103"/>
          <p:cNvSpPr/>
          <p:nvPr/>
        </p:nvSpPr>
        <p:spPr bwMode="auto">
          <a:xfrm>
            <a:off x="3886200" y="1447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5" name="5-Point Star 104"/>
          <p:cNvSpPr/>
          <p:nvPr/>
        </p:nvSpPr>
        <p:spPr bwMode="auto">
          <a:xfrm>
            <a:off x="5638800" y="464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6" name="5-Point Star 105"/>
          <p:cNvSpPr/>
          <p:nvPr/>
        </p:nvSpPr>
        <p:spPr bwMode="auto">
          <a:xfrm>
            <a:off x="3352800" y="2133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7" name="5-Point Star 106"/>
          <p:cNvSpPr/>
          <p:nvPr/>
        </p:nvSpPr>
        <p:spPr bwMode="auto">
          <a:xfrm>
            <a:off x="5867400" y="5638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8" name="5-Point Star 107"/>
          <p:cNvSpPr/>
          <p:nvPr/>
        </p:nvSpPr>
        <p:spPr bwMode="auto">
          <a:xfrm>
            <a:off x="34290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9" name="5-Point Star 108"/>
          <p:cNvSpPr/>
          <p:nvPr/>
        </p:nvSpPr>
        <p:spPr bwMode="auto">
          <a:xfrm>
            <a:off x="5029200" y="2057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0" name="5-Point Star 109"/>
          <p:cNvSpPr/>
          <p:nvPr/>
        </p:nvSpPr>
        <p:spPr bwMode="auto">
          <a:xfrm>
            <a:off x="4038600" y="2133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1" name="5-Point Star 110"/>
          <p:cNvSpPr/>
          <p:nvPr/>
        </p:nvSpPr>
        <p:spPr bwMode="auto">
          <a:xfrm>
            <a:off x="33528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2" name="5-Point Star 111"/>
          <p:cNvSpPr/>
          <p:nvPr/>
        </p:nvSpPr>
        <p:spPr bwMode="auto">
          <a:xfrm>
            <a:off x="5410200" y="3581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3" name="5-Point Star 112"/>
          <p:cNvSpPr/>
          <p:nvPr/>
        </p:nvSpPr>
        <p:spPr bwMode="auto">
          <a:xfrm>
            <a:off x="4953000" y="2209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4" name="5-Point Star 113"/>
          <p:cNvSpPr/>
          <p:nvPr/>
        </p:nvSpPr>
        <p:spPr bwMode="auto">
          <a:xfrm>
            <a:off x="38100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5" name="5-Point Star 114"/>
          <p:cNvSpPr/>
          <p:nvPr/>
        </p:nvSpPr>
        <p:spPr bwMode="auto">
          <a:xfrm>
            <a:off x="3810000" y="2514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6" name="5-Point Star 115"/>
          <p:cNvSpPr/>
          <p:nvPr/>
        </p:nvSpPr>
        <p:spPr bwMode="auto">
          <a:xfrm>
            <a:off x="3886200" y="2209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7" name="5-Point Star 116"/>
          <p:cNvSpPr/>
          <p:nvPr/>
        </p:nvSpPr>
        <p:spPr bwMode="auto">
          <a:xfrm>
            <a:off x="37338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8" name="5-Point Star 117"/>
          <p:cNvSpPr/>
          <p:nvPr/>
        </p:nvSpPr>
        <p:spPr bwMode="auto">
          <a:xfrm>
            <a:off x="2590800" y="83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9" name="5-Point Star 118"/>
          <p:cNvSpPr/>
          <p:nvPr/>
        </p:nvSpPr>
        <p:spPr bwMode="auto">
          <a:xfrm>
            <a:off x="2590800" y="2438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0" name="5-Point Star 119"/>
          <p:cNvSpPr/>
          <p:nvPr/>
        </p:nvSpPr>
        <p:spPr bwMode="auto">
          <a:xfrm>
            <a:off x="4038600" y="1828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1" name="5-Point Star 120"/>
          <p:cNvSpPr/>
          <p:nvPr/>
        </p:nvSpPr>
        <p:spPr bwMode="auto">
          <a:xfrm>
            <a:off x="3657600" y="1447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2" name="5-Point Star 121"/>
          <p:cNvSpPr/>
          <p:nvPr/>
        </p:nvSpPr>
        <p:spPr bwMode="auto">
          <a:xfrm>
            <a:off x="2590800" y="190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3" name="5-Point Star 122"/>
          <p:cNvSpPr/>
          <p:nvPr/>
        </p:nvSpPr>
        <p:spPr bwMode="auto">
          <a:xfrm>
            <a:off x="26670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4" name="5-Point Star 123"/>
          <p:cNvSpPr/>
          <p:nvPr/>
        </p:nvSpPr>
        <p:spPr bwMode="auto">
          <a:xfrm>
            <a:off x="3657600" y="3505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5" name="5-Point Star 124"/>
          <p:cNvSpPr/>
          <p:nvPr/>
        </p:nvSpPr>
        <p:spPr bwMode="auto">
          <a:xfrm>
            <a:off x="2819400" y="99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6" name="5-Point Star 125"/>
          <p:cNvSpPr/>
          <p:nvPr/>
        </p:nvSpPr>
        <p:spPr bwMode="auto">
          <a:xfrm>
            <a:off x="2590800" y="1752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7" name="5-Point Star 126"/>
          <p:cNvSpPr/>
          <p:nvPr/>
        </p:nvSpPr>
        <p:spPr bwMode="auto">
          <a:xfrm>
            <a:off x="6096000" y="3810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8" name="5-Point Star 127"/>
          <p:cNvSpPr/>
          <p:nvPr/>
        </p:nvSpPr>
        <p:spPr bwMode="auto">
          <a:xfrm>
            <a:off x="22098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9" name="5-Point Star 128"/>
          <p:cNvSpPr/>
          <p:nvPr/>
        </p:nvSpPr>
        <p:spPr bwMode="auto">
          <a:xfrm>
            <a:off x="5867400" y="3352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0" name="5-Point Star 129"/>
          <p:cNvSpPr/>
          <p:nvPr/>
        </p:nvSpPr>
        <p:spPr bwMode="auto">
          <a:xfrm>
            <a:off x="3276600" y="2514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1" name="5-Point Star 130"/>
          <p:cNvSpPr/>
          <p:nvPr/>
        </p:nvSpPr>
        <p:spPr bwMode="auto">
          <a:xfrm>
            <a:off x="6019800" y="571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2" name="5-Point Star 131"/>
          <p:cNvSpPr/>
          <p:nvPr/>
        </p:nvSpPr>
        <p:spPr bwMode="auto">
          <a:xfrm>
            <a:off x="3200400" y="167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3" name="5-Point Star 132"/>
          <p:cNvSpPr/>
          <p:nvPr/>
        </p:nvSpPr>
        <p:spPr bwMode="auto">
          <a:xfrm>
            <a:off x="3657600" y="4724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4" name="5-Point Star 133"/>
          <p:cNvSpPr/>
          <p:nvPr/>
        </p:nvSpPr>
        <p:spPr bwMode="auto">
          <a:xfrm>
            <a:off x="5943600" y="3200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5" name="5-Point Star 134"/>
          <p:cNvSpPr/>
          <p:nvPr/>
        </p:nvSpPr>
        <p:spPr bwMode="auto">
          <a:xfrm>
            <a:off x="49530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6" name="5-Point Star 135"/>
          <p:cNvSpPr/>
          <p:nvPr/>
        </p:nvSpPr>
        <p:spPr bwMode="auto">
          <a:xfrm>
            <a:off x="3962400" y="480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7" name="5-Point Star 136"/>
          <p:cNvSpPr/>
          <p:nvPr/>
        </p:nvSpPr>
        <p:spPr bwMode="auto">
          <a:xfrm>
            <a:off x="3429000" y="53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8" name="5-Point Star 137"/>
          <p:cNvSpPr/>
          <p:nvPr/>
        </p:nvSpPr>
        <p:spPr bwMode="auto">
          <a:xfrm>
            <a:off x="50292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9" name="5-Point Star 138"/>
          <p:cNvSpPr/>
          <p:nvPr/>
        </p:nvSpPr>
        <p:spPr bwMode="auto">
          <a:xfrm>
            <a:off x="47244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0" name="5-Point Star 139"/>
          <p:cNvSpPr/>
          <p:nvPr/>
        </p:nvSpPr>
        <p:spPr bwMode="auto">
          <a:xfrm>
            <a:off x="2362200" y="762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1" name="5-Point Star 140"/>
          <p:cNvSpPr/>
          <p:nvPr/>
        </p:nvSpPr>
        <p:spPr bwMode="auto">
          <a:xfrm>
            <a:off x="5486400" y="2286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2596" name="Freeform 141"/>
          <p:cNvSpPr>
            <a:spLocks/>
          </p:cNvSpPr>
          <p:nvPr/>
        </p:nvSpPr>
        <p:spPr bwMode="auto">
          <a:xfrm>
            <a:off x="3810000" y="3124200"/>
            <a:ext cx="533400" cy="304800"/>
          </a:xfrm>
          <a:custGeom>
            <a:avLst/>
            <a:gdLst>
              <a:gd name="T0" fmla="*/ 12002 w 607422"/>
              <a:gd name="T1" fmla="*/ 1 h 522514"/>
              <a:gd name="T2" fmla="*/ 2873 w 607422"/>
              <a:gd name="T3" fmla="*/ 1 h 522514"/>
              <a:gd name="T4" fmla="*/ 845 w 607422"/>
              <a:gd name="T5" fmla="*/ 1 h 522514"/>
              <a:gd name="T6" fmla="*/ 7945 w 607422"/>
              <a:gd name="T7" fmla="*/ 1 h 522514"/>
              <a:gd name="T8" fmla="*/ 21637 w 607422"/>
              <a:gd name="T9" fmla="*/ 1 h 522514"/>
              <a:gd name="T10" fmla="*/ 19607 w 607422"/>
              <a:gd name="T11" fmla="*/ 1 h 522514"/>
              <a:gd name="T12" fmla="*/ 12002 w 607422"/>
              <a:gd name="T13" fmla="*/ 1 h 522514"/>
              <a:gd name="T14" fmla="*/ 0 60000 65536"/>
              <a:gd name="T15" fmla="*/ 0 60000 65536"/>
              <a:gd name="T16" fmla="*/ 0 60000 65536"/>
              <a:gd name="T17" fmla="*/ 0 60000 65536"/>
              <a:gd name="T18" fmla="*/ 0 60000 65536"/>
              <a:gd name="T19" fmla="*/ 0 60000 65536"/>
              <a:gd name="T20" fmla="*/ 0 60000 65536"/>
              <a:gd name="T21" fmla="*/ 0 w 607422"/>
              <a:gd name="T22" fmla="*/ 0 h 522514"/>
              <a:gd name="T23" fmla="*/ 607422 w 607422"/>
              <a:gd name="T24" fmla="*/ 522514 h 5225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7422" h="522514">
                <a:moveTo>
                  <a:pt x="309154" y="8708"/>
                </a:moveTo>
                <a:cubicBezTo>
                  <a:pt x="237308" y="0"/>
                  <a:pt x="121920" y="13063"/>
                  <a:pt x="74023" y="60960"/>
                </a:cubicBezTo>
                <a:cubicBezTo>
                  <a:pt x="26126" y="108857"/>
                  <a:pt x="0" y="222068"/>
                  <a:pt x="21771" y="296091"/>
                </a:cubicBezTo>
                <a:cubicBezTo>
                  <a:pt x="43542" y="370114"/>
                  <a:pt x="115388" y="487680"/>
                  <a:pt x="204651" y="505097"/>
                </a:cubicBezTo>
                <a:cubicBezTo>
                  <a:pt x="293914" y="522514"/>
                  <a:pt x="507274" y="465908"/>
                  <a:pt x="557348" y="400594"/>
                </a:cubicBezTo>
                <a:cubicBezTo>
                  <a:pt x="607422" y="335280"/>
                  <a:pt x="546463" y="178525"/>
                  <a:pt x="505097" y="113211"/>
                </a:cubicBezTo>
                <a:cubicBezTo>
                  <a:pt x="463731" y="47897"/>
                  <a:pt x="381000" y="17416"/>
                  <a:pt x="309154" y="8708"/>
                </a:cubicBezTo>
                <a:close/>
              </a:path>
            </a:pathLst>
          </a:custGeom>
          <a:noFill/>
          <a:ln w="57150" cap="sq" cmpd="sng" algn="ctr">
            <a:solidFill>
              <a:srgbClr val="FF0000"/>
            </a:solidFill>
            <a:prstDash val="solid"/>
            <a:round/>
            <a:headEnd type="none" w="sm" len="sm"/>
            <a:tailEnd type="none" w="sm" len="sm"/>
          </a:ln>
        </p:spPr>
        <p:txBody>
          <a:bodyPr/>
          <a:lstStyle/>
          <a:p>
            <a:endParaRPr lang="en-US"/>
          </a:p>
        </p:txBody>
      </p:sp>
      <p:sp>
        <p:nvSpPr>
          <p:cNvPr id="142" name="5-Point Star 141"/>
          <p:cNvSpPr/>
          <p:nvPr/>
        </p:nvSpPr>
        <p:spPr bwMode="auto">
          <a:xfrm>
            <a:off x="25908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3" name="5-Point Star 142"/>
          <p:cNvSpPr/>
          <p:nvPr/>
        </p:nvSpPr>
        <p:spPr bwMode="auto">
          <a:xfrm>
            <a:off x="6172200" y="5029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4" name="5-Point Star 143"/>
          <p:cNvSpPr/>
          <p:nvPr/>
        </p:nvSpPr>
        <p:spPr bwMode="auto">
          <a:xfrm>
            <a:off x="51054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5" name="5-Point Star 144"/>
          <p:cNvSpPr/>
          <p:nvPr/>
        </p:nvSpPr>
        <p:spPr bwMode="auto">
          <a:xfrm>
            <a:off x="1981200" y="609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0" descr="Georgia Cities and Roads.gif"/>
          <p:cNvPicPr>
            <a:picLocks noChangeAspect="1"/>
          </p:cNvPicPr>
          <p:nvPr/>
        </p:nvPicPr>
        <p:blipFill>
          <a:blip r:embed="rId3" cstate="print"/>
          <a:srcRect/>
          <a:stretch>
            <a:fillRect/>
          </a:stretch>
        </p:blipFill>
        <p:spPr bwMode="auto">
          <a:xfrm>
            <a:off x="1992313" y="533400"/>
            <a:ext cx="4949825" cy="5791200"/>
          </a:xfrm>
          <a:prstGeom prst="rect">
            <a:avLst/>
          </a:prstGeom>
          <a:noFill/>
          <a:ln w="9525">
            <a:noFill/>
            <a:miter lim="800000"/>
            <a:headEnd/>
            <a:tailEnd/>
          </a:ln>
        </p:spPr>
      </p:pic>
      <p:sp>
        <p:nvSpPr>
          <p:cNvPr id="11" name="5-Point Star 10"/>
          <p:cNvSpPr/>
          <p:nvPr/>
        </p:nvSpPr>
        <p:spPr bwMode="auto">
          <a:xfrm>
            <a:off x="3886200" y="3276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7" name="5-Point Star 16"/>
          <p:cNvSpPr/>
          <p:nvPr/>
        </p:nvSpPr>
        <p:spPr bwMode="auto">
          <a:xfrm>
            <a:off x="28956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8" name="5-Point Star 17"/>
          <p:cNvSpPr/>
          <p:nvPr/>
        </p:nvSpPr>
        <p:spPr bwMode="auto">
          <a:xfrm>
            <a:off x="30480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9" name="5-Point Star 18"/>
          <p:cNvSpPr/>
          <p:nvPr/>
        </p:nvSpPr>
        <p:spPr bwMode="auto">
          <a:xfrm>
            <a:off x="3886200" y="3276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1" name="5-Point Star 20"/>
          <p:cNvSpPr/>
          <p:nvPr/>
        </p:nvSpPr>
        <p:spPr bwMode="auto">
          <a:xfrm>
            <a:off x="30480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2" name="5-Point Star 21"/>
          <p:cNvSpPr/>
          <p:nvPr/>
        </p:nvSpPr>
        <p:spPr bwMode="auto">
          <a:xfrm>
            <a:off x="3200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3" name="5-Point Star 22"/>
          <p:cNvSpPr/>
          <p:nvPr/>
        </p:nvSpPr>
        <p:spPr bwMode="auto">
          <a:xfrm>
            <a:off x="30480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4" name="5-Point Star 23"/>
          <p:cNvSpPr/>
          <p:nvPr/>
        </p:nvSpPr>
        <p:spPr bwMode="auto">
          <a:xfrm>
            <a:off x="31242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5" name="5-Point Star 24"/>
          <p:cNvSpPr/>
          <p:nvPr/>
        </p:nvSpPr>
        <p:spPr bwMode="auto">
          <a:xfrm>
            <a:off x="3886200" y="1143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6" name="5-Point Star 25"/>
          <p:cNvSpPr/>
          <p:nvPr/>
        </p:nvSpPr>
        <p:spPr bwMode="auto">
          <a:xfrm>
            <a:off x="2514600" y="1371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7" name="5-Point Star 26"/>
          <p:cNvSpPr/>
          <p:nvPr/>
        </p:nvSpPr>
        <p:spPr bwMode="auto">
          <a:xfrm>
            <a:off x="5867400" y="510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8" name="5-Point Star 27"/>
          <p:cNvSpPr/>
          <p:nvPr/>
        </p:nvSpPr>
        <p:spPr bwMode="auto">
          <a:xfrm>
            <a:off x="3657600" y="3276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29" name="5-Point Star 28"/>
          <p:cNvSpPr/>
          <p:nvPr/>
        </p:nvSpPr>
        <p:spPr bwMode="auto">
          <a:xfrm>
            <a:off x="3810000" y="3352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1" name="5-Point Star 30"/>
          <p:cNvSpPr/>
          <p:nvPr/>
        </p:nvSpPr>
        <p:spPr bwMode="auto">
          <a:xfrm>
            <a:off x="2971800" y="129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2" name="5-Point Star 31"/>
          <p:cNvSpPr/>
          <p:nvPr/>
        </p:nvSpPr>
        <p:spPr bwMode="auto">
          <a:xfrm>
            <a:off x="21336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3" name="5-Point Star 32"/>
          <p:cNvSpPr/>
          <p:nvPr/>
        </p:nvSpPr>
        <p:spPr bwMode="auto">
          <a:xfrm>
            <a:off x="3124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4" name="5-Point Star 33"/>
          <p:cNvSpPr/>
          <p:nvPr/>
        </p:nvSpPr>
        <p:spPr bwMode="auto">
          <a:xfrm>
            <a:off x="28956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5" name="5-Point Star 34"/>
          <p:cNvSpPr/>
          <p:nvPr/>
        </p:nvSpPr>
        <p:spPr bwMode="auto">
          <a:xfrm>
            <a:off x="32004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6" name="5-Point Star 35"/>
          <p:cNvSpPr/>
          <p:nvPr/>
        </p:nvSpPr>
        <p:spPr bwMode="auto">
          <a:xfrm>
            <a:off x="30480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7" name="5-Point Star 36"/>
          <p:cNvSpPr/>
          <p:nvPr/>
        </p:nvSpPr>
        <p:spPr bwMode="auto">
          <a:xfrm>
            <a:off x="2743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8" name="5-Point Star 37"/>
          <p:cNvSpPr/>
          <p:nvPr/>
        </p:nvSpPr>
        <p:spPr bwMode="auto">
          <a:xfrm>
            <a:off x="28194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39" name="5-Point Star 38"/>
          <p:cNvSpPr/>
          <p:nvPr/>
        </p:nvSpPr>
        <p:spPr bwMode="auto">
          <a:xfrm>
            <a:off x="5181600" y="2133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0" name="5-Point Star 39"/>
          <p:cNvSpPr/>
          <p:nvPr/>
        </p:nvSpPr>
        <p:spPr bwMode="auto">
          <a:xfrm>
            <a:off x="2438400" y="3505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1" name="5-Point Star 40"/>
          <p:cNvSpPr/>
          <p:nvPr/>
        </p:nvSpPr>
        <p:spPr bwMode="auto">
          <a:xfrm>
            <a:off x="3200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2" name="5-Point Star 41"/>
          <p:cNvSpPr/>
          <p:nvPr/>
        </p:nvSpPr>
        <p:spPr bwMode="auto">
          <a:xfrm>
            <a:off x="29718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3" name="5-Point Star 42"/>
          <p:cNvSpPr/>
          <p:nvPr/>
        </p:nvSpPr>
        <p:spPr bwMode="auto">
          <a:xfrm>
            <a:off x="32766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4" name="5-Point Star 43"/>
          <p:cNvSpPr/>
          <p:nvPr/>
        </p:nvSpPr>
        <p:spPr bwMode="auto">
          <a:xfrm>
            <a:off x="2971800" y="2362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5" name="5-Point Star 44"/>
          <p:cNvSpPr/>
          <p:nvPr/>
        </p:nvSpPr>
        <p:spPr bwMode="auto">
          <a:xfrm>
            <a:off x="5943600" y="4267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6" name="5-Point Star 45"/>
          <p:cNvSpPr/>
          <p:nvPr/>
        </p:nvSpPr>
        <p:spPr bwMode="auto">
          <a:xfrm>
            <a:off x="32004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7" name="5-Point Star 46"/>
          <p:cNvSpPr/>
          <p:nvPr/>
        </p:nvSpPr>
        <p:spPr bwMode="auto">
          <a:xfrm>
            <a:off x="27432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8" name="5-Point Star 47"/>
          <p:cNvSpPr/>
          <p:nvPr/>
        </p:nvSpPr>
        <p:spPr bwMode="auto">
          <a:xfrm>
            <a:off x="6400800" y="3886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49" name="5-Point Star 48"/>
          <p:cNvSpPr/>
          <p:nvPr/>
        </p:nvSpPr>
        <p:spPr bwMode="auto">
          <a:xfrm>
            <a:off x="3352800" y="1676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0" name="5-Point Star 49"/>
          <p:cNvSpPr/>
          <p:nvPr/>
        </p:nvSpPr>
        <p:spPr bwMode="auto">
          <a:xfrm>
            <a:off x="3581400" y="1143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1" name="5-Point Star 50"/>
          <p:cNvSpPr/>
          <p:nvPr/>
        </p:nvSpPr>
        <p:spPr bwMode="auto">
          <a:xfrm>
            <a:off x="38100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2" name="5-Point Star 51"/>
          <p:cNvSpPr/>
          <p:nvPr/>
        </p:nvSpPr>
        <p:spPr bwMode="auto">
          <a:xfrm>
            <a:off x="3352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3" name="5-Point Star 52"/>
          <p:cNvSpPr/>
          <p:nvPr/>
        </p:nvSpPr>
        <p:spPr bwMode="auto">
          <a:xfrm>
            <a:off x="2590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4" name="5-Point Star 53"/>
          <p:cNvSpPr/>
          <p:nvPr/>
        </p:nvSpPr>
        <p:spPr bwMode="auto">
          <a:xfrm>
            <a:off x="33528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5" name="5-Point Star 54"/>
          <p:cNvSpPr/>
          <p:nvPr/>
        </p:nvSpPr>
        <p:spPr bwMode="auto">
          <a:xfrm>
            <a:off x="3505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56" name="5-Point Star 55"/>
          <p:cNvSpPr/>
          <p:nvPr/>
        </p:nvSpPr>
        <p:spPr bwMode="auto">
          <a:xfrm>
            <a:off x="27432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7" name="5-Point Star 56"/>
          <p:cNvSpPr/>
          <p:nvPr/>
        </p:nvSpPr>
        <p:spPr bwMode="auto">
          <a:xfrm>
            <a:off x="31242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8" name="5-Point Star 57"/>
          <p:cNvSpPr/>
          <p:nvPr/>
        </p:nvSpPr>
        <p:spPr bwMode="auto">
          <a:xfrm>
            <a:off x="32004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59" name="5-Point Star 58"/>
          <p:cNvSpPr/>
          <p:nvPr/>
        </p:nvSpPr>
        <p:spPr bwMode="auto">
          <a:xfrm>
            <a:off x="46482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0" name="5-Point Star 59"/>
          <p:cNvSpPr/>
          <p:nvPr/>
        </p:nvSpPr>
        <p:spPr bwMode="auto">
          <a:xfrm>
            <a:off x="2286000" y="533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1" name="5-Point Star 60"/>
          <p:cNvSpPr/>
          <p:nvPr/>
        </p:nvSpPr>
        <p:spPr bwMode="auto">
          <a:xfrm>
            <a:off x="3048000" y="2057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2" name="5-Point Star 61"/>
          <p:cNvSpPr/>
          <p:nvPr/>
        </p:nvSpPr>
        <p:spPr bwMode="auto">
          <a:xfrm>
            <a:off x="34290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63" name="5-Point Star 62"/>
          <p:cNvSpPr/>
          <p:nvPr/>
        </p:nvSpPr>
        <p:spPr bwMode="auto">
          <a:xfrm>
            <a:off x="29718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4" name="5-Point Star 63"/>
          <p:cNvSpPr/>
          <p:nvPr/>
        </p:nvSpPr>
        <p:spPr bwMode="auto">
          <a:xfrm>
            <a:off x="2895600" y="1447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5" name="5-Point Star 64"/>
          <p:cNvSpPr/>
          <p:nvPr/>
        </p:nvSpPr>
        <p:spPr bwMode="auto">
          <a:xfrm>
            <a:off x="6477000" y="4114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6" name="5-Point Star 65"/>
          <p:cNvSpPr/>
          <p:nvPr/>
        </p:nvSpPr>
        <p:spPr bwMode="auto">
          <a:xfrm>
            <a:off x="3581400" y="1905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67" name="5-Point Star 66"/>
          <p:cNvSpPr/>
          <p:nvPr/>
        </p:nvSpPr>
        <p:spPr bwMode="auto">
          <a:xfrm>
            <a:off x="2895600" y="1752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8" name="5-Point Star 67"/>
          <p:cNvSpPr/>
          <p:nvPr/>
        </p:nvSpPr>
        <p:spPr bwMode="auto">
          <a:xfrm>
            <a:off x="5715000" y="3581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9" name="5-Point Star 68"/>
          <p:cNvSpPr/>
          <p:nvPr/>
        </p:nvSpPr>
        <p:spPr bwMode="auto">
          <a:xfrm>
            <a:off x="32766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0" name="5-Point Star 69"/>
          <p:cNvSpPr/>
          <p:nvPr/>
        </p:nvSpPr>
        <p:spPr bwMode="auto">
          <a:xfrm>
            <a:off x="3429000" y="1524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1" name="5-Point Star 70"/>
          <p:cNvSpPr/>
          <p:nvPr/>
        </p:nvSpPr>
        <p:spPr bwMode="auto">
          <a:xfrm>
            <a:off x="2819400" y="22098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2" name="5-Point Star 71"/>
          <p:cNvSpPr/>
          <p:nvPr/>
        </p:nvSpPr>
        <p:spPr bwMode="auto">
          <a:xfrm>
            <a:off x="2743200" y="1295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3" name="5-Point Star 72"/>
          <p:cNvSpPr/>
          <p:nvPr/>
        </p:nvSpPr>
        <p:spPr bwMode="auto">
          <a:xfrm>
            <a:off x="3733800" y="1600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74" name="5-Point Star 73"/>
          <p:cNvSpPr/>
          <p:nvPr/>
        </p:nvSpPr>
        <p:spPr bwMode="auto">
          <a:xfrm>
            <a:off x="4038600" y="16764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dirty="0"/>
          </a:p>
        </p:txBody>
      </p:sp>
      <p:sp>
        <p:nvSpPr>
          <p:cNvPr id="75" name="5-Point Star 74"/>
          <p:cNvSpPr/>
          <p:nvPr/>
        </p:nvSpPr>
        <p:spPr bwMode="auto">
          <a:xfrm>
            <a:off x="2590800" y="1981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6" name="5-Point Star 75"/>
          <p:cNvSpPr/>
          <p:nvPr/>
        </p:nvSpPr>
        <p:spPr bwMode="auto">
          <a:xfrm>
            <a:off x="3352800" y="464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7" name="5-Point Star 76"/>
          <p:cNvSpPr/>
          <p:nvPr/>
        </p:nvSpPr>
        <p:spPr bwMode="auto">
          <a:xfrm>
            <a:off x="3276600" y="4038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8" name="5-Point Star 77"/>
          <p:cNvSpPr/>
          <p:nvPr/>
        </p:nvSpPr>
        <p:spPr bwMode="auto">
          <a:xfrm>
            <a:off x="38100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79" name="5-Point Star 78"/>
          <p:cNvSpPr/>
          <p:nvPr/>
        </p:nvSpPr>
        <p:spPr bwMode="auto">
          <a:xfrm>
            <a:off x="3276600" y="190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0" name="5-Point Star 79"/>
          <p:cNvSpPr/>
          <p:nvPr/>
        </p:nvSpPr>
        <p:spPr bwMode="auto">
          <a:xfrm>
            <a:off x="2895600" y="548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1" name="5-Point Star 80"/>
          <p:cNvSpPr/>
          <p:nvPr/>
        </p:nvSpPr>
        <p:spPr bwMode="auto">
          <a:xfrm>
            <a:off x="3886200" y="1600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2" name="5-Point Star 81"/>
          <p:cNvSpPr/>
          <p:nvPr/>
        </p:nvSpPr>
        <p:spPr bwMode="auto">
          <a:xfrm>
            <a:off x="4191000" y="2971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3" name="5-Point Star 82"/>
          <p:cNvSpPr/>
          <p:nvPr/>
        </p:nvSpPr>
        <p:spPr bwMode="auto">
          <a:xfrm>
            <a:off x="4038600" y="3733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4" name="5-Point Star 83"/>
          <p:cNvSpPr/>
          <p:nvPr/>
        </p:nvSpPr>
        <p:spPr bwMode="auto">
          <a:xfrm>
            <a:off x="5943600" y="3733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5" name="5-Point Star 84"/>
          <p:cNvSpPr/>
          <p:nvPr/>
        </p:nvSpPr>
        <p:spPr bwMode="auto">
          <a:xfrm>
            <a:off x="2209800" y="53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6" name="5-Point Star 85"/>
          <p:cNvSpPr/>
          <p:nvPr/>
        </p:nvSpPr>
        <p:spPr bwMode="auto">
          <a:xfrm>
            <a:off x="38862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7" name="5-Point Star 86"/>
          <p:cNvSpPr/>
          <p:nvPr/>
        </p:nvSpPr>
        <p:spPr bwMode="auto">
          <a:xfrm>
            <a:off x="2667000" y="1524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8" name="5-Point Star 87"/>
          <p:cNvSpPr/>
          <p:nvPr/>
        </p:nvSpPr>
        <p:spPr bwMode="auto">
          <a:xfrm>
            <a:off x="40386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89" name="5-Point Star 88"/>
          <p:cNvSpPr/>
          <p:nvPr/>
        </p:nvSpPr>
        <p:spPr bwMode="auto">
          <a:xfrm>
            <a:off x="3886200" y="99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0" name="5-Point Star 89"/>
          <p:cNvSpPr/>
          <p:nvPr/>
        </p:nvSpPr>
        <p:spPr bwMode="auto">
          <a:xfrm>
            <a:off x="2514600" y="68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1" name="5-Point Star 90"/>
          <p:cNvSpPr/>
          <p:nvPr/>
        </p:nvSpPr>
        <p:spPr bwMode="auto">
          <a:xfrm>
            <a:off x="32766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2" name="5-Point Star 91"/>
          <p:cNvSpPr/>
          <p:nvPr/>
        </p:nvSpPr>
        <p:spPr bwMode="auto">
          <a:xfrm>
            <a:off x="4419600" y="579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3" name="5-Point Star 92"/>
          <p:cNvSpPr/>
          <p:nvPr/>
        </p:nvSpPr>
        <p:spPr bwMode="auto">
          <a:xfrm>
            <a:off x="5181600" y="3505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4" name="5-Point Star 93"/>
          <p:cNvSpPr/>
          <p:nvPr/>
        </p:nvSpPr>
        <p:spPr bwMode="auto">
          <a:xfrm>
            <a:off x="33528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5" name="5-Point Star 94"/>
          <p:cNvSpPr/>
          <p:nvPr/>
        </p:nvSpPr>
        <p:spPr bwMode="auto">
          <a:xfrm>
            <a:off x="2819400" y="83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6" name="5-Point Star 95"/>
          <p:cNvSpPr/>
          <p:nvPr/>
        </p:nvSpPr>
        <p:spPr bwMode="auto">
          <a:xfrm>
            <a:off x="3581400" y="167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7" name="5-Point Star 96"/>
          <p:cNvSpPr/>
          <p:nvPr/>
        </p:nvSpPr>
        <p:spPr bwMode="auto">
          <a:xfrm>
            <a:off x="22098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8" name="5-Point Star 97"/>
          <p:cNvSpPr/>
          <p:nvPr/>
        </p:nvSpPr>
        <p:spPr bwMode="auto">
          <a:xfrm>
            <a:off x="2362200" y="3124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99" name="5-Point Star 98"/>
          <p:cNvSpPr/>
          <p:nvPr/>
        </p:nvSpPr>
        <p:spPr bwMode="auto">
          <a:xfrm>
            <a:off x="4495800" y="1143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0" name="5-Point Star 99"/>
          <p:cNvSpPr/>
          <p:nvPr/>
        </p:nvSpPr>
        <p:spPr bwMode="auto">
          <a:xfrm>
            <a:off x="3733800" y="762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1" name="5-Point Star 100"/>
          <p:cNvSpPr/>
          <p:nvPr/>
        </p:nvSpPr>
        <p:spPr bwMode="auto">
          <a:xfrm>
            <a:off x="6096000" y="434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2" name="5-Point Star 101"/>
          <p:cNvSpPr/>
          <p:nvPr/>
        </p:nvSpPr>
        <p:spPr bwMode="auto">
          <a:xfrm>
            <a:off x="4038600" y="3352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3" name="5-Point Star 102"/>
          <p:cNvSpPr/>
          <p:nvPr/>
        </p:nvSpPr>
        <p:spPr bwMode="auto">
          <a:xfrm>
            <a:off x="3048000" y="1066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4" name="5-Point Star 103"/>
          <p:cNvSpPr/>
          <p:nvPr/>
        </p:nvSpPr>
        <p:spPr bwMode="auto">
          <a:xfrm>
            <a:off x="3886200" y="1447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5" name="5-Point Star 104"/>
          <p:cNvSpPr/>
          <p:nvPr/>
        </p:nvSpPr>
        <p:spPr bwMode="auto">
          <a:xfrm>
            <a:off x="5638800" y="464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6" name="5-Point Star 105"/>
          <p:cNvSpPr/>
          <p:nvPr/>
        </p:nvSpPr>
        <p:spPr bwMode="auto">
          <a:xfrm>
            <a:off x="3352800" y="2133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7" name="5-Point Star 106"/>
          <p:cNvSpPr/>
          <p:nvPr/>
        </p:nvSpPr>
        <p:spPr bwMode="auto">
          <a:xfrm>
            <a:off x="5867400" y="5638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8" name="5-Point Star 107"/>
          <p:cNvSpPr/>
          <p:nvPr/>
        </p:nvSpPr>
        <p:spPr bwMode="auto">
          <a:xfrm>
            <a:off x="3429000" y="4495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09" name="5-Point Star 108"/>
          <p:cNvSpPr/>
          <p:nvPr/>
        </p:nvSpPr>
        <p:spPr bwMode="auto">
          <a:xfrm>
            <a:off x="5029200" y="2057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0" name="5-Point Star 109"/>
          <p:cNvSpPr/>
          <p:nvPr/>
        </p:nvSpPr>
        <p:spPr bwMode="auto">
          <a:xfrm>
            <a:off x="4038600" y="2133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1" name="5-Point Star 110"/>
          <p:cNvSpPr/>
          <p:nvPr/>
        </p:nvSpPr>
        <p:spPr bwMode="auto">
          <a:xfrm>
            <a:off x="33528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2" name="5-Point Star 111"/>
          <p:cNvSpPr/>
          <p:nvPr/>
        </p:nvSpPr>
        <p:spPr bwMode="auto">
          <a:xfrm>
            <a:off x="5410200" y="3581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3" name="5-Point Star 112"/>
          <p:cNvSpPr/>
          <p:nvPr/>
        </p:nvSpPr>
        <p:spPr bwMode="auto">
          <a:xfrm>
            <a:off x="4953000" y="2209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4" name="5-Point Star 113"/>
          <p:cNvSpPr/>
          <p:nvPr/>
        </p:nvSpPr>
        <p:spPr bwMode="auto">
          <a:xfrm>
            <a:off x="38100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5" name="5-Point Star 114"/>
          <p:cNvSpPr/>
          <p:nvPr/>
        </p:nvSpPr>
        <p:spPr bwMode="auto">
          <a:xfrm>
            <a:off x="3810000" y="2514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6" name="5-Point Star 115"/>
          <p:cNvSpPr/>
          <p:nvPr/>
        </p:nvSpPr>
        <p:spPr bwMode="auto">
          <a:xfrm>
            <a:off x="3886200" y="2209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7" name="5-Point Star 116"/>
          <p:cNvSpPr/>
          <p:nvPr/>
        </p:nvSpPr>
        <p:spPr bwMode="auto">
          <a:xfrm>
            <a:off x="37338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8" name="5-Point Star 117"/>
          <p:cNvSpPr/>
          <p:nvPr/>
        </p:nvSpPr>
        <p:spPr bwMode="auto">
          <a:xfrm>
            <a:off x="2590800" y="838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19" name="5-Point Star 118"/>
          <p:cNvSpPr/>
          <p:nvPr/>
        </p:nvSpPr>
        <p:spPr bwMode="auto">
          <a:xfrm>
            <a:off x="2590800" y="2438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0" name="5-Point Star 119"/>
          <p:cNvSpPr/>
          <p:nvPr/>
        </p:nvSpPr>
        <p:spPr bwMode="auto">
          <a:xfrm>
            <a:off x="4038600" y="1828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1" name="5-Point Star 120"/>
          <p:cNvSpPr/>
          <p:nvPr/>
        </p:nvSpPr>
        <p:spPr bwMode="auto">
          <a:xfrm>
            <a:off x="3657600" y="1447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2" name="5-Point Star 121"/>
          <p:cNvSpPr/>
          <p:nvPr/>
        </p:nvSpPr>
        <p:spPr bwMode="auto">
          <a:xfrm>
            <a:off x="2590800" y="190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3" name="5-Point Star 122"/>
          <p:cNvSpPr/>
          <p:nvPr/>
        </p:nvSpPr>
        <p:spPr bwMode="auto">
          <a:xfrm>
            <a:off x="26670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4" name="5-Point Star 123"/>
          <p:cNvSpPr/>
          <p:nvPr/>
        </p:nvSpPr>
        <p:spPr bwMode="auto">
          <a:xfrm>
            <a:off x="3657600" y="3505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5" name="5-Point Star 124"/>
          <p:cNvSpPr/>
          <p:nvPr/>
        </p:nvSpPr>
        <p:spPr bwMode="auto">
          <a:xfrm>
            <a:off x="2819400" y="99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6" name="5-Point Star 125"/>
          <p:cNvSpPr/>
          <p:nvPr/>
        </p:nvSpPr>
        <p:spPr bwMode="auto">
          <a:xfrm>
            <a:off x="2590800" y="1752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7" name="5-Point Star 126"/>
          <p:cNvSpPr/>
          <p:nvPr/>
        </p:nvSpPr>
        <p:spPr bwMode="auto">
          <a:xfrm>
            <a:off x="6096000" y="3810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8" name="5-Point Star 127"/>
          <p:cNvSpPr/>
          <p:nvPr/>
        </p:nvSpPr>
        <p:spPr bwMode="auto">
          <a:xfrm>
            <a:off x="2209800" y="1371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29" name="5-Point Star 128"/>
          <p:cNvSpPr/>
          <p:nvPr/>
        </p:nvSpPr>
        <p:spPr bwMode="auto">
          <a:xfrm>
            <a:off x="5867400" y="33528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0" name="5-Point Star 129"/>
          <p:cNvSpPr/>
          <p:nvPr/>
        </p:nvSpPr>
        <p:spPr bwMode="auto">
          <a:xfrm>
            <a:off x="3276600" y="2514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1" name="5-Point Star 130"/>
          <p:cNvSpPr/>
          <p:nvPr/>
        </p:nvSpPr>
        <p:spPr bwMode="auto">
          <a:xfrm>
            <a:off x="6019800" y="5715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2" name="5-Point Star 131"/>
          <p:cNvSpPr/>
          <p:nvPr/>
        </p:nvSpPr>
        <p:spPr bwMode="auto">
          <a:xfrm>
            <a:off x="3200400" y="1676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3" name="5-Point Star 132"/>
          <p:cNvSpPr/>
          <p:nvPr/>
        </p:nvSpPr>
        <p:spPr bwMode="auto">
          <a:xfrm>
            <a:off x="3657600" y="4724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4" name="5-Point Star 133"/>
          <p:cNvSpPr/>
          <p:nvPr/>
        </p:nvSpPr>
        <p:spPr bwMode="auto">
          <a:xfrm>
            <a:off x="5943600" y="3200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5" name="5-Point Star 134"/>
          <p:cNvSpPr/>
          <p:nvPr/>
        </p:nvSpPr>
        <p:spPr bwMode="auto">
          <a:xfrm>
            <a:off x="4953000" y="2362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6" name="5-Point Star 135"/>
          <p:cNvSpPr/>
          <p:nvPr/>
        </p:nvSpPr>
        <p:spPr bwMode="auto">
          <a:xfrm>
            <a:off x="3962400" y="48006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7" name="5-Point Star 136"/>
          <p:cNvSpPr/>
          <p:nvPr/>
        </p:nvSpPr>
        <p:spPr bwMode="auto">
          <a:xfrm>
            <a:off x="3429000" y="533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8" name="5-Point Star 137"/>
          <p:cNvSpPr/>
          <p:nvPr/>
        </p:nvSpPr>
        <p:spPr bwMode="auto">
          <a:xfrm>
            <a:off x="5029200" y="51054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39" name="5-Point Star 138"/>
          <p:cNvSpPr/>
          <p:nvPr/>
        </p:nvSpPr>
        <p:spPr bwMode="auto">
          <a:xfrm>
            <a:off x="4724400" y="1981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0" name="5-Point Star 139"/>
          <p:cNvSpPr/>
          <p:nvPr/>
        </p:nvSpPr>
        <p:spPr bwMode="auto">
          <a:xfrm>
            <a:off x="2362200" y="7620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1" name="5-Point Star 140"/>
          <p:cNvSpPr/>
          <p:nvPr/>
        </p:nvSpPr>
        <p:spPr bwMode="auto">
          <a:xfrm>
            <a:off x="5486400" y="22860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2" name="5-Point Star 141"/>
          <p:cNvSpPr/>
          <p:nvPr/>
        </p:nvSpPr>
        <p:spPr bwMode="auto">
          <a:xfrm>
            <a:off x="2590800" y="12192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3616" name="Freeform 141"/>
          <p:cNvSpPr>
            <a:spLocks/>
          </p:cNvSpPr>
          <p:nvPr/>
        </p:nvSpPr>
        <p:spPr bwMode="auto">
          <a:xfrm>
            <a:off x="3810000" y="3048000"/>
            <a:ext cx="533400" cy="304800"/>
          </a:xfrm>
          <a:custGeom>
            <a:avLst/>
            <a:gdLst>
              <a:gd name="T0" fmla="*/ 12002 w 607422"/>
              <a:gd name="T1" fmla="*/ 1 h 522514"/>
              <a:gd name="T2" fmla="*/ 2873 w 607422"/>
              <a:gd name="T3" fmla="*/ 1 h 522514"/>
              <a:gd name="T4" fmla="*/ 845 w 607422"/>
              <a:gd name="T5" fmla="*/ 1 h 522514"/>
              <a:gd name="T6" fmla="*/ 7945 w 607422"/>
              <a:gd name="T7" fmla="*/ 1 h 522514"/>
              <a:gd name="T8" fmla="*/ 21637 w 607422"/>
              <a:gd name="T9" fmla="*/ 1 h 522514"/>
              <a:gd name="T10" fmla="*/ 19607 w 607422"/>
              <a:gd name="T11" fmla="*/ 1 h 522514"/>
              <a:gd name="T12" fmla="*/ 12002 w 607422"/>
              <a:gd name="T13" fmla="*/ 1 h 522514"/>
              <a:gd name="T14" fmla="*/ 0 60000 65536"/>
              <a:gd name="T15" fmla="*/ 0 60000 65536"/>
              <a:gd name="T16" fmla="*/ 0 60000 65536"/>
              <a:gd name="T17" fmla="*/ 0 60000 65536"/>
              <a:gd name="T18" fmla="*/ 0 60000 65536"/>
              <a:gd name="T19" fmla="*/ 0 60000 65536"/>
              <a:gd name="T20" fmla="*/ 0 60000 65536"/>
              <a:gd name="T21" fmla="*/ 0 w 607422"/>
              <a:gd name="T22" fmla="*/ 0 h 522514"/>
              <a:gd name="T23" fmla="*/ 607422 w 607422"/>
              <a:gd name="T24" fmla="*/ 522514 h 5225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7422" h="522514">
                <a:moveTo>
                  <a:pt x="309154" y="8708"/>
                </a:moveTo>
                <a:cubicBezTo>
                  <a:pt x="237308" y="0"/>
                  <a:pt x="121920" y="13063"/>
                  <a:pt x="74023" y="60960"/>
                </a:cubicBezTo>
                <a:cubicBezTo>
                  <a:pt x="26126" y="108857"/>
                  <a:pt x="0" y="222068"/>
                  <a:pt x="21771" y="296091"/>
                </a:cubicBezTo>
                <a:cubicBezTo>
                  <a:pt x="43542" y="370114"/>
                  <a:pt x="115388" y="487680"/>
                  <a:pt x="204651" y="505097"/>
                </a:cubicBezTo>
                <a:cubicBezTo>
                  <a:pt x="293914" y="522514"/>
                  <a:pt x="507274" y="465908"/>
                  <a:pt x="557348" y="400594"/>
                </a:cubicBezTo>
                <a:cubicBezTo>
                  <a:pt x="607422" y="335280"/>
                  <a:pt x="546463" y="178525"/>
                  <a:pt x="505097" y="113211"/>
                </a:cubicBezTo>
                <a:cubicBezTo>
                  <a:pt x="463731" y="47897"/>
                  <a:pt x="381000" y="17416"/>
                  <a:pt x="309154" y="8708"/>
                </a:cubicBezTo>
                <a:close/>
              </a:path>
            </a:pathLst>
          </a:custGeom>
          <a:noFill/>
          <a:ln w="57150" cap="sq" cmpd="sng" algn="ctr">
            <a:solidFill>
              <a:srgbClr val="FF0000"/>
            </a:solidFill>
            <a:prstDash val="solid"/>
            <a:round/>
            <a:headEnd type="none" w="sm" len="sm"/>
            <a:tailEnd type="none" w="sm" len="sm"/>
          </a:ln>
        </p:spPr>
        <p:txBody>
          <a:bodyPr/>
          <a:lstStyle/>
          <a:p>
            <a:endParaRPr lang="en-US"/>
          </a:p>
        </p:txBody>
      </p:sp>
      <p:sp>
        <p:nvSpPr>
          <p:cNvPr id="143" name="5-Point Star 142"/>
          <p:cNvSpPr/>
          <p:nvPr/>
        </p:nvSpPr>
        <p:spPr bwMode="auto">
          <a:xfrm>
            <a:off x="6172200" y="5029200"/>
            <a:ext cx="228600" cy="228600"/>
          </a:xfrm>
          <a:prstGeom prst="star5">
            <a:avLst/>
          </a:prstGeom>
          <a:solidFill>
            <a:srgbClr val="7030A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144" name="5-Point Star 143"/>
          <p:cNvSpPr/>
          <p:nvPr/>
        </p:nvSpPr>
        <p:spPr bwMode="auto">
          <a:xfrm>
            <a:off x="2057400" y="609600"/>
            <a:ext cx="304800" cy="304800"/>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en-US"/>
          </a:p>
        </p:txBody>
      </p:sp>
      <p:sp>
        <p:nvSpPr>
          <p:cNvPr id="63619" name="TextBox 41"/>
          <p:cNvSpPr txBox="1">
            <a:spLocks noChangeArrowheads="1"/>
          </p:cNvSpPr>
          <p:nvPr/>
        </p:nvSpPr>
        <p:spPr bwMode="auto">
          <a:xfrm>
            <a:off x="304800" y="76200"/>
            <a:ext cx="8458200" cy="369888"/>
          </a:xfrm>
          <a:prstGeom prst="rect">
            <a:avLst/>
          </a:prstGeom>
          <a:noFill/>
          <a:ln w="9525">
            <a:noFill/>
            <a:miter lim="800000"/>
            <a:headEnd/>
            <a:tailEnd/>
          </a:ln>
        </p:spPr>
        <p:txBody>
          <a:bodyPr>
            <a:spAutoFit/>
          </a:bodyPr>
          <a:lstStyle/>
          <a:p>
            <a:r>
              <a:rPr lang="en-US"/>
              <a:t>Highway View</a:t>
            </a:r>
          </a:p>
        </p:txBody>
      </p:sp>
      <p:sp>
        <p:nvSpPr>
          <p:cNvPr id="63620" name="Line 2"/>
          <p:cNvSpPr>
            <a:spLocks noChangeShapeType="1"/>
          </p:cNvSpPr>
          <p:nvPr/>
        </p:nvSpPr>
        <p:spPr bwMode="auto">
          <a:xfrm>
            <a:off x="381000" y="369888"/>
            <a:ext cx="8458200" cy="0"/>
          </a:xfrm>
          <a:prstGeom prst="line">
            <a:avLst/>
          </a:prstGeom>
          <a:noFill/>
          <a:ln w="9525">
            <a:solidFill>
              <a:srgbClr val="FF0000"/>
            </a:solidFill>
            <a:round/>
            <a:headEnd/>
            <a:tailEnd/>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305800" cy="769441"/>
          </a:xfrm>
          <a:prstGeom prst="rect">
            <a:avLst/>
          </a:prstGeom>
          <a:noFill/>
        </p:spPr>
        <p:txBody>
          <a:bodyPr wrap="square" rtlCol="0">
            <a:spAutoFit/>
          </a:bodyPr>
          <a:lstStyle/>
          <a:p>
            <a:pPr algn="l"/>
            <a:r>
              <a:rPr lang="en-US" sz="4400" b="1" dirty="0" smtClean="0">
                <a:latin typeface="Century Gothic" pitchFamily="34" charset="0"/>
              </a:rPr>
              <a:t>The Start of a New Ordinance</a:t>
            </a:r>
            <a:endParaRPr lang="en-US" sz="4400" b="1" dirty="0">
              <a:latin typeface="Century Gothic" pitchFamily="34" charset="0"/>
            </a:endParaRPr>
          </a:p>
        </p:txBody>
      </p:sp>
      <p:sp>
        <p:nvSpPr>
          <p:cNvPr id="3" name="Line 2"/>
          <p:cNvSpPr>
            <a:spLocks noChangeShapeType="1"/>
          </p:cNvSpPr>
          <p:nvPr/>
        </p:nvSpPr>
        <p:spPr bwMode="auto">
          <a:xfrm>
            <a:off x="304800" y="1143000"/>
            <a:ext cx="8458200" cy="0"/>
          </a:xfrm>
          <a:prstGeom prst="line">
            <a:avLst/>
          </a:prstGeom>
          <a:noFill/>
          <a:ln w="9525">
            <a:solidFill>
              <a:srgbClr val="FF0000"/>
            </a:solidFill>
            <a:round/>
            <a:headEnd/>
            <a:tailEnd/>
          </a:ln>
        </p:spPr>
        <p:txBody>
          <a:bodyPr/>
          <a:lstStyle/>
          <a:p>
            <a:endParaRPr lang="en-US"/>
          </a:p>
        </p:txBody>
      </p:sp>
      <p:sp>
        <p:nvSpPr>
          <p:cNvPr id="4" name="TextBox 3"/>
          <p:cNvSpPr txBox="1"/>
          <p:nvPr/>
        </p:nvSpPr>
        <p:spPr>
          <a:xfrm>
            <a:off x="457200" y="1371600"/>
            <a:ext cx="8305800" cy="6186309"/>
          </a:xfrm>
          <a:prstGeom prst="rect">
            <a:avLst/>
          </a:prstGeom>
          <a:noFill/>
        </p:spPr>
        <p:txBody>
          <a:bodyPr wrap="square" rtlCol="0">
            <a:spAutoFit/>
          </a:bodyPr>
          <a:lstStyle/>
          <a:p>
            <a:pPr algn="l">
              <a:buFont typeface="Arial" pitchFamily="34" charset="0"/>
              <a:buChar char="•"/>
            </a:pPr>
            <a:r>
              <a:rPr lang="en-US" sz="2400" dirty="0" smtClean="0"/>
              <a:t>Re</a:t>
            </a:r>
            <a:r>
              <a:rPr lang="en-US" sz="2400" b="1" dirty="0" smtClean="0">
                <a:latin typeface="Century Gothic" pitchFamily="34" charset="0"/>
              </a:rPr>
              <a:t>searched ordinances in other cities and counties</a:t>
            </a:r>
          </a:p>
          <a:p>
            <a:pPr algn="l">
              <a:buFont typeface="Arial" pitchFamily="34" charset="0"/>
              <a:buChar char="•"/>
            </a:pPr>
            <a:r>
              <a:rPr lang="en-US" sz="2400" b="1" dirty="0" smtClean="0">
                <a:latin typeface="Century Gothic" pitchFamily="34" charset="0"/>
              </a:rPr>
              <a:t>With legal help drafted a new  ordinance</a:t>
            </a:r>
          </a:p>
          <a:p>
            <a:pPr algn="l">
              <a:buFont typeface="Arial" pitchFamily="34" charset="0"/>
              <a:buChar char="•"/>
            </a:pPr>
            <a:r>
              <a:rPr lang="en-US" sz="2400" b="1" dirty="0" smtClean="0">
                <a:latin typeface="Century Gothic" pitchFamily="34" charset="0"/>
              </a:rPr>
              <a:t>Brought to City Attorney</a:t>
            </a:r>
          </a:p>
          <a:p>
            <a:r>
              <a:rPr lang="en-US" sz="2400" b="1" dirty="0" smtClean="0">
                <a:solidFill>
                  <a:srgbClr val="FF0000"/>
                </a:solidFill>
                <a:latin typeface="Century Gothic" pitchFamily="34" charset="0"/>
              </a:rPr>
              <a:t>City Attorney refused to release the ordinance for discussion or vote</a:t>
            </a:r>
          </a:p>
          <a:p>
            <a:pPr algn="l">
              <a:buFont typeface="Arial" pitchFamily="34" charset="0"/>
              <a:buChar char="•"/>
            </a:pPr>
            <a:r>
              <a:rPr lang="en-US" sz="2400" b="1" dirty="0" smtClean="0">
                <a:latin typeface="Century Gothic" pitchFamily="34" charset="0"/>
              </a:rPr>
              <a:t>Met with 8 members of City council individually</a:t>
            </a:r>
          </a:p>
          <a:p>
            <a:pPr algn="l">
              <a:buFont typeface="Arial" pitchFamily="34" charset="0"/>
              <a:buChar char="•"/>
            </a:pPr>
            <a:r>
              <a:rPr lang="en-US" sz="2400" b="1" dirty="0" smtClean="0">
                <a:latin typeface="Century Gothic" pitchFamily="34" charset="0"/>
              </a:rPr>
              <a:t>Met with Secretary of State</a:t>
            </a:r>
          </a:p>
          <a:p>
            <a:pPr algn="l">
              <a:buFont typeface="Arial" pitchFamily="34" charset="0"/>
              <a:buChar char="•"/>
            </a:pPr>
            <a:r>
              <a:rPr lang="en-US" sz="2400" b="1" dirty="0" smtClean="0">
                <a:latin typeface="Century Gothic" pitchFamily="34" charset="0"/>
              </a:rPr>
              <a:t>Met with States Attorney</a:t>
            </a:r>
          </a:p>
          <a:p>
            <a:pPr algn="l">
              <a:buFont typeface="Arial" pitchFamily="34" charset="0"/>
              <a:buChar char="•"/>
            </a:pPr>
            <a:r>
              <a:rPr lang="en-US" sz="2400" b="1" dirty="0" smtClean="0">
                <a:latin typeface="Century Gothic" pitchFamily="34" charset="0"/>
              </a:rPr>
              <a:t>Met with County commissioners</a:t>
            </a:r>
          </a:p>
          <a:p>
            <a:pPr algn="l">
              <a:buFont typeface="Arial" pitchFamily="34" charset="0"/>
              <a:buChar char="•"/>
            </a:pPr>
            <a:r>
              <a:rPr lang="en-US" sz="2400" b="1" dirty="0" smtClean="0">
                <a:latin typeface="Century Gothic" pitchFamily="34" charset="0"/>
              </a:rPr>
              <a:t>Met with Senator Cecil </a:t>
            </a:r>
            <a:r>
              <a:rPr lang="en-US" sz="2400" b="1" dirty="0" err="1" smtClean="0">
                <a:latin typeface="Century Gothic" pitchFamily="34" charset="0"/>
              </a:rPr>
              <a:t>Staton</a:t>
            </a:r>
            <a:endParaRPr lang="en-US" sz="2400" b="1" dirty="0" smtClean="0">
              <a:latin typeface="Century Gothic" pitchFamily="34" charset="0"/>
            </a:endParaRPr>
          </a:p>
          <a:p>
            <a:pPr algn="l">
              <a:buFont typeface="Arial" pitchFamily="34" charset="0"/>
              <a:buChar char="•"/>
            </a:pPr>
            <a:endParaRPr lang="en-US" sz="2400" b="1" dirty="0" smtClean="0">
              <a:latin typeface="Century Gothic" pitchFamily="34" charset="0"/>
            </a:endParaRPr>
          </a:p>
          <a:p>
            <a:pPr>
              <a:buFont typeface="Arial" pitchFamily="34" charset="0"/>
              <a:buChar char="•"/>
            </a:pPr>
            <a:r>
              <a:rPr lang="en-US" sz="3600" b="1" dirty="0" smtClean="0">
                <a:latin typeface="Century Gothic" pitchFamily="34" charset="0"/>
              </a:rPr>
              <a:t>Talked to anyone who would listen</a:t>
            </a:r>
          </a:p>
          <a:p>
            <a:pPr>
              <a:buFont typeface="Arial" pitchFamily="34" charset="0"/>
              <a:buChar char="•"/>
            </a:pPr>
            <a:endParaRPr lang="en-US" sz="2400" b="1" dirty="0" smtClean="0">
              <a:latin typeface="Century Gothic" pitchFamily="34" charset="0"/>
            </a:endParaRPr>
          </a:p>
          <a:p>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183" y="381000"/>
            <a:ext cx="2082621" cy="769441"/>
          </a:xfrm>
          <a:prstGeom prst="rect">
            <a:avLst/>
          </a:prstGeom>
          <a:noFill/>
        </p:spPr>
        <p:txBody>
          <a:bodyPr wrap="none" rtlCol="0">
            <a:spAutoFit/>
          </a:bodyPr>
          <a:lstStyle/>
          <a:p>
            <a:r>
              <a:rPr lang="en-US" sz="4400" b="1" dirty="0" smtClean="0">
                <a:latin typeface="Century Gothic" pitchFamily="34" charset="0"/>
              </a:rPr>
              <a:t>Who is </a:t>
            </a:r>
            <a:endParaRPr lang="en-US" sz="4400" b="1" dirty="0">
              <a:latin typeface="Century Gothic" pitchFamily="34" charset="0"/>
            </a:endParaRPr>
          </a:p>
        </p:txBody>
      </p:sp>
      <p:sp>
        <p:nvSpPr>
          <p:cNvPr id="4" name="Line 2"/>
          <p:cNvSpPr>
            <a:spLocks noChangeShapeType="1"/>
          </p:cNvSpPr>
          <p:nvPr/>
        </p:nvSpPr>
        <p:spPr bwMode="auto">
          <a:xfrm>
            <a:off x="457200" y="1066800"/>
            <a:ext cx="8458200" cy="0"/>
          </a:xfrm>
          <a:prstGeom prst="line">
            <a:avLst/>
          </a:prstGeom>
          <a:noFill/>
          <a:ln w="9525">
            <a:solidFill>
              <a:srgbClr val="FF0000"/>
            </a:solidFill>
            <a:round/>
            <a:headEnd/>
            <a:tailEnd/>
          </a:ln>
        </p:spPr>
        <p:txBody>
          <a:bodyPr/>
          <a:lstStyle/>
          <a:p>
            <a:endParaRPr lang="en-US"/>
          </a:p>
        </p:txBody>
      </p:sp>
      <p:pic>
        <p:nvPicPr>
          <p:cNvPr id="2" name="Picture 1" descr="Picture1.png"/>
          <p:cNvPicPr>
            <a:picLocks noChangeAspect="1"/>
          </p:cNvPicPr>
          <p:nvPr/>
        </p:nvPicPr>
        <p:blipFill>
          <a:blip r:embed="rId2" cstate="print"/>
          <a:stretch>
            <a:fillRect/>
          </a:stretch>
        </p:blipFill>
        <p:spPr>
          <a:xfrm>
            <a:off x="2819400" y="609600"/>
            <a:ext cx="2779528" cy="1174329"/>
          </a:xfrm>
          <a:prstGeom prst="rect">
            <a:avLst/>
          </a:prstGeom>
        </p:spPr>
      </p:pic>
      <p:sp>
        <p:nvSpPr>
          <p:cNvPr id="6" name="TextBox 5"/>
          <p:cNvSpPr txBox="1"/>
          <p:nvPr/>
        </p:nvSpPr>
        <p:spPr>
          <a:xfrm>
            <a:off x="533400" y="2133600"/>
            <a:ext cx="8382000" cy="4031873"/>
          </a:xfrm>
          <a:prstGeom prst="rect">
            <a:avLst/>
          </a:prstGeom>
          <a:noFill/>
        </p:spPr>
        <p:txBody>
          <a:bodyPr wrap="square" rtlCol="0">
            <a:spAutoFit/>
          </a:bodyPr>
          <a:lstStyle/>
          <a:p>
            <a:pPr algn="l">
              <a:buFont typeface="Arial" pitchFamily="34" charset="0"/>
              <a:buChar char="•"/>
            </a:pPr>
            <a:r>
              <a:rPr lang="en-US" sz="3200" b="1" dirty="0" smtClean="0">
                <a:latin typeface="Century Gothic" pitchFamily="34" charset="0"/>
              </a:rPr>
              <a:t>8 Board members </a:t>
            </a:r>
          </a:p>
          <a:p>
            <a:pPr algn="l"/>
            <a:r>
              <a:rPr lang="en-US" sz="3200" b="1" dirty="0" smtClean="0">
                <a:latin typeface="Century Gothic" pitchFamily="34" charset="0"/>
              </a:rPr>
              <a:t>	Meet monthly</a:t>
            </a:r>
          </a:p>
          <a:p>
            <a:pPr algn="l"/>
            <a:endParaRPr lang="en-US" sz="3200" b="1" dirty="0" smtClean="0">
              <a:latin typeface="Century Gothic" pitchFamily="34" charset="0"/>
            </a:endParaRPr>
          </a:p>
          <a:p>
            <a:pPr algn="l">
              <a:buFont typeface="Arial" pitchFamily="34" charset="0"/>
              <a:buChar char="•"/>
            </a:pPr>
            <a:r>
              <a:rPr lang="en-US" sz="3200" b="1" dirty="0" smtClean="0">
                <a:latin typeface="Century Gothic" pitchFamily="34" charset="0"/>
              </a:rPr>
              <a:t>50 </a:t>
            </a:r>
            <a:r>
              <a:rPr lang="en-US" sz="3200" b="1" smtClean="0">
                <a:latin typeface="Century Gothic" pitchFamily="34" charset="0"/>
              </a:rPr>
              <a:t>general members</a:t>
            </a:r>
            <a:endParaRPr lang="en-US" sz="3200" b="1" dirty="0" smtClean="0">
              <a:latin typeface="Century Gothic" pitchFamily="34" charset="0"/>
            </a:endParaRPr>
          </a:p>
          <a:p>
            <a:pPr lvl="2" algn="l"/>
            <a:r>
              <a:rPr lang="en-US" sz="3200" b="1" dirty="0" smtClean="0">
                <a:latin typeface="Century Gothic" pitchFamily="34" charset="0"/>
              </a:rPr>
              <a:t>Meet monthly</a:t>
            </a:r>
          </a:p>
          <a:p>
            <a:pPr lvl="2" algn="l"/>
            <a:r>
              <a:rPr lang="en-US" sz="3200" b="1" dirty="0" smtClean="0">
                <a:latin typeface="Century Gothic" pitchFamily="34" charset="0"/>
              </a:rPr>
              <a:t>Regularly with Committee groups</a:t>
            </a:r>
          </a:p>
          <a:p>
            <a:pPr algn="l"/>
            <a:endParaRPr lang="en-US" sz="3200" b="1" dirty="0" smtClean="0">
              <a:latin typeface="Century Gothic" pitchFamily="34" charset="0"/>
            </a:endParaRPr>
          </a:p>
          <a:p>
            <a:pPr algn="l"/>
            <a:r>
              <a:rPr lang="en-US" sz="3200" b="1" dirty="0" smtClean="0">
                <a:latin typeface="Century Gothic" pitchFamily="34" charset="0"/>
              </a:rPr>
              <a:t>300 </a:t>
            </a:r>
            <a:r>
              <a:rPr lang="en-US" sz="3200" b="1" dirty="0" err="1" smtClean="0">
                <a:latin typeface="Century Gothic" pitchFamily="34" charset="0"/>
              </a:rPr>
              <a:t>Facebook</a:t>
            </a:r>
            <a:r>
              <a:rPr lang="en-US" sz="3200" b="1" dirty="0" smtClean="0">
                <a:latin typeface="Century Gothic" pitchFamily="34" charset="0"/>
              </a:rPr>
              <a:t> Members</a:t>
            </a:r>
            <a:endParaRPr lang="en-US" sz="3200" b="1" dirty="0">
              <a:latin typeface="Century Gothic"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41"/>
          <p:cNvSpPr txBox="1">
            <a:spLocks noChangeArrowheads="1"/>
          </p:cNvSpPr>
          <p:nvPr/>
        </p:nvSpPr>
        <p:spPr bwMode="auto">
          <a:xfrm>
            <a:off x="457200" y="87313"/>
            <a:ext cx="8458200" cy="369887"/>
          </a:xfrm>
          <a:prstGeom prst="rect">
            <a:avLst/>
          </a:prstGeom>
          <a:noFill/>
          <a:ln w="9525">
            <a:noFill/>
            <a:miter lim="800000"/>
            <a:headEnd/>
            <a:tailEnd/>
          </a:ln>
        </p:spPr>
        <p:txBody>
          <a:bodyPr>
            <a:spAutoFit/>
          </a:bodyPr>
          <a:lstStyle/>
          <a:p>
            <a:r>
              <a:rPr lang="en-US"/>
              <a:t>The State Law</a:t>
            </a:r>
          </a:p>
        </p:txBody>
      </p:sp>
      <p:sp>
        <p:nvSpPr>
          <p:cNvPr id="82947" name="Line 2"/>
          <p:cNvSpPr>
            <a:spLocks noChangeShapeType="1"/>
          </p:cNvSpPr>
          <p:nvPr/>
        </p:nvSpPr>
        <p:spPr bwMode="auto">
          <a:xfrm>
            <a:off x="457200" y="381000"/>
            <a:ext cx="8458200" cy="0"/>
          </a:xfrm>
          <a:prstGeom prst="line">
            <a:avLst/>
          </a:prstGeom>
          <a:noFill/>
          <a:ln w="9525">
            <a:solidFill>
              <a:srgbClr val="FF0000"/>
            </a:solidFill>
            <a:round/>
            <a:headEnd/>
            <a:tailEnd/>
          </a:ln>
        </p:spPr>
        <p:txBody>
          <a:bodyPr/>
          <a:lstStyle/>
          <a:p>
            <a:endParaRPr lang="en-US"/>
          </a:p>
        </p:txBody>
      </p:sp>
      <p:sp>
        <p:nvSpPr>
          <p:cNvPr id="82948" name="Oval 4"/>
          <p:cNvSpPr>
            <a:spLocks noChangeArrowheads="1"/>
          </p:cNvSpPr>
          <p:nvPr/>
        </p:nvSpPr>
        <p:spPr bwMode="auto">
          <a:xfrm>
            <a:off x="381000" y="1828800"/>
            <a:ext cx="3886200" cy="3505200"/>
          </a:xfrm>
          <a:prstGeom prst="ellipse">
            <a:avLst/>
          </a:prstGeom>
          <a:solidFill>
            <a:schemeClr val="accent1"/>
          </a:solidFill>
          <a:ln w="12700" cap="sq" algn="ctr">
            <a:solidFill>
              <a:schemeClr val="tx1"/>
            </a:solidFill>
            <a:round/>
            <a:headEnd type="none" w="sm" len="sm"/>
            <a:tailEnd type="none" w="sm" len="sm"/>
          </a:ln>
        </p:spPr>
        <p:txBody>
          <a:bodyPr/>
          <a:lstStyle/>
          <a:p>
            <a:endParaRPr lang="en-US"/>
          </a:p>
        </p:txBody>
      </p:sp>
      <p:sp>
        <p:nvSpPr>
          <p:cNvPr id="82949" name="TextBox 5"/>
          <p:cNvSpPr txBox="1">
            <a:spLocks noChangeArrowheads="1"/>
          </p:cNvSpPr>
          <p:nvPr/>
        </p:nvSpPr>
        <p:spPr bwMode="auto">
          <a:xfrm>
            <a:off x="685800" y="2133600"/>
            <a:ext cx="3352800" cy="2862263"/>
          </a:xfrm>
          <a:prstGeom prst="rect">
            <a:avLst/>
          </a:prstGeom>
          <a:noFill/>
          <a:ln w="9525">
            <a:noFill/>
            <a:miter lim="800000"/>
            <a:headEnd/>
            <a:tailEnd/>
          </a:ln>
        </p:spPr>
        <p:txBody>
          <a:bodyPr>
            <a:spAutoFit/>
          </a:bodyPr>
          <a:lstStyle/>
          <a:p>
            <a:r>
              <a:rPr lang="en-US" b="1"/>
              <a:t>“Licensed Massage Therapists”</a:t>
            </a:r>
          </a:p>
          <a:p>
            <a:endParaRPr lang="en-US"/>
          </a:p>
          <a:p>
            <a:r>
              <a:rPr lang="en-US"/>
              <a:t>Strict Licensing and Penalties</a:t>
            </a:r>
          </a:p>
          <a:p>
            <a:endParaRPr lang="en-US"/>
          </a:p>
          <a:p>
            <a:r>
              <a:rPr lang="en-US" i="1"/>
              <a:t>Only</a:t>
            </a:r>
            <a:r>
              <a:rPr lang="en-US"/>
              <a:t> State Can Revoke Licenses of Individual Therapists</a:t>
            </a:r>
          </a:p>
          <a:p>
            <a:endParaRPr lang="en-US"/>
          </a:p>
          <a:p>
            <a:r>
              <a:rPr lang="en-US"/>
              <a:t>“Massage Therapy” TM</a:t>
            </a:r>
          </a:p>
        </p:txBody>
      </p:sp>
      <p:sp>
        <p:nvSpPr>
          <p:cNvPr id="82950" name="Rectangle 6"/>
          <p:cNvSpPr>
            <a:spLocks noChangeArrowheads="1"/>
          </p:cNvSpPr>
          <p:nvPr/>
        </p:nvSpPr>
        <p:spPr bwMode="auto">
          <a:xfrm>
            <a:off x="1168400" y="1219200"/>
            <a:ext cx="2400300" cy="461963"/>
          </a:xfrm>
          <a:prstGeom prst="rect">
            <a:avLst/>
          </a:prstGeom>
          <a:noFill/>
          <a:ln w="9525">
            <a:noFill/>
            <a:miter lim="800000"/>
            <a:headEnd/>
            <a:tailEnd/>
          </a:ln>
        </p:spPr>
        <p:txBody>
          <a:bodyPr wrap="none">
            <a:spAutoFit/>
          </a:bodyPr>
          <a:lstStyle/>
          <a:p>
            <a:r>
              <a:rPr lang="en-US" b="1"/>
              <a:t>O.C.G.A. § </a:t>
            </a:r>
            <a:r>
              <a:rPr lang="en-US" sz="2400" b="1"/>
              <a:t>43-24A</a:t>
            </a:r>
          </a:p>
        </p:txBody>
      </p:sp>
      <p:sp>
        <p:nvSpPr>
          <p:cNvPr id="82951" name="Right Arrow 7"/>
          <p:cNvSpPr>
            <a:spLocks noChangeArrowheads="1"/>
          </p:cNvSpPr>
          <p:nvPr/>
        </p:nvSpPr>
        <p:spPr bwMode="auto">
          <a:xfrm>
            <a:off x="4432300" y="3249613"/>
            <a:ext cx="977900" cy="484187"/>
          </a:xfrm>
          <a:prstGeom prst="rightArrow">
            <a:avLst>
              <a:gd name="adj1" fmla="val 50000"/>
              <a:gd name="adj2" fmla="val 50024"/>
            </a:avLst>
          </a:prstGeom>
          <a:solidFill>
            <a:schemeClr val="accent1"/>
          </a:solidFill>
          <a:ln w="12700" cap="sq" algn="ctr">
            <a:solidFill>
              <a:schemeClr val="tx1"/>
            </a:solidFill>
            <a:round/>
            <a:headEnd type="none" w="sm" len="sm"/>
            <a:tailEnd type="none" w="sm" len="sm"/>
          </a:ln>
        </p:spPr>
        <p:txBody>
          <a:bodyPr/>
          <a:lstStyle/>
          <a:p>
            <a:endParaRPr lang="en-US"/>
          </a:p>
        </p:txBody>
      </p:sp>
      <p:sp>
        <p:nvSpPr>
          <p:cNvPr id="82952" name="Rectangle 8"/>
          <p:cNvSpPr>
            <a:spLocks noChangeArrowheads="1"/>
          </p:cNvSpPr>
          <p:nvPr/>
        </p:nvSpPr>
        <p:spPr bwMode="auto">
          <a:xfrm>
            <a:off x="4800600" y="1295400"/>
            <a:ext cx="4264025" cy="400050"/>
          </a:xfrm>
          <a:prstGeom prst="rect">
            <a:avLst/>
          </a:prstGeom>
          <a:noFill/>
          <a:ln w="9525">
            <a:noFill/>
            <a:miter lim="800000"/>
            <a:headEnd/>
            <a:tailEnd/>
          </a:ln>
        </p:spPr>
        <p:txBody>
          <a:bodyPr wrap="none">
            <a:spAutoFit/>
          </a:bodyPr>
          <a:lstStyle/>
          <a:p>
            <a:r>
              <a:rPr lang="en-US" sz="2000" b="1"/>
              <a:t>Not covered by O.C.G.A. § 43-24A</a:t>
            </a:r>
          </a:p>
        </p:txBody>
      </p:sp>
      <p:sp>
        <p:nvSpPr>
          <p:cNvPr id="82953" name="Rectangle 9"/>
          <p:cNvSpPr>
            <a:spLocks noChangeArrowheads="1"/>
          </p:cNvSpPr>
          <p:nvPr/>
        </p:nvSpPr>
        <p:spPr bwMode="auto">
          <a:xfrm>
            <a:off x="4797425" y="2252663"/>
            <a:ext cx="4416425" cy="2554287"/>
          </a:xfrm>
          <a:prstGeom prst="rect">
            <a:avLst/>
          </a:prstGeom>
          <a:noFill/>
          <a:ln w="9525">
            <a:noFill/>
            <a:miter lim="800000"/>
            <a:headEnd/>
            <a:tailEnd/>
          </a:ln>
        </p:spPr>
        <p:txBody>
          <a:bodyPr wrap="none">
            <a:spAutoFit/>
          </a:bodyPr>
          <a:lstStyle/>
          <a:p>
            <a:r>
              <a:rPr lang="en-US" sz="2000" b="1"/>
              <a:t>Business Establishment Licensing</a:t>
            </a:r>
          </a:p>
          <a:p>
            <a:endParaRPr lang="en-US" sz="2000" b="1"/>
          </a:p>
          <a:p>
            <a:r>
              <a:rPr lang="en-US" sz="2000" b="1"/>
              <a:t>Non-therapeutic Massage</a:t>
            </a:r>
          </a:p>
          <a:p>
            <a:r>
              <a:rPr lang="en-US" sz="2000" b="1"/>
              <a:t>Body Scrubs</a:t>
            </a:r>
          </a:p>
          <a:p>
            <a:r>
              <a:rPr lang="en-US" sz="2000" b="1"/>
              <a:t>Body Manipulation</a:t>
            </a:r>
          </a:p>
          <a:p>
            <a:r>
              <a:rPr lang="en-US" sz="2000" b="1"/>
              <a:t>Sauna Work</a:t>
            </a:r>
          </a:p>
          <a:p>
            <a:r>
              <a:rPr lang="en-US" sz="2000" b="1"/>
              <a:t>Spa Work</a:t>
            </a:r>
          </a:p>
          <a:p>
            <a:r>
              <a:rPr lang="en-US" sz="2000" b="1"/>
              <a:t>Asian Massage</a:t>
            </a:r>
          </a:p>
        </p:txBody>
      </p:sp>
      <p:sp>
        <p:nvSpPr>
          <p:cNvPr id="82954" name="Rectangle 1"/>
          <p:cNvSpPr>
            <a:spLocks noChangeArrowheads="1"/>
          </p:cNvSpPr>
          <p:nvPr/>
        </p:nvSpPr>
        <p:spPr bwMode="auto">
          <a:xfrm>
            <a:off x="254000" y="5600700"/>
            <a:ext cx="8813800" cy="800100"/>
          </a:xfrm>
          <a:prstGeom prst="rect">
            <a:avLst/>
          </a:prstGeom>
          <a:noFill/>
          <a:ln w="12700" cap="sq">
            <a:noFill/>
            <a:miter lim="800000"/>
            <a:headEnd type="none" w="sm" len="sm"/>
            <a:tailEnd type="none" w="sm" len="sm"/>
          </a:ln>
        </p:spPr>
        <p:txBody>
          <a:bodyPr anchor="ctr">
            <a:spAutoFit/>
          </a:bodyPr>
          <a:lstStyle/>
          <a:p>
            <a:r>
              <a:rPr lang="en-US" i="1">
                <a:ea typeface="Calibri" pitchFamily="34" charset="0"/>
                <a:cs typeface="Verdana" pitchFamily="34" charset="0"/>
              </a:rPr>
              <a:t>“This chapter </a:t>
            </a:r>
            <a:r>
              <a:rPr lang="en-US" b="1" i="1">
                <a:ea typeface="Calibri" pitchFamily="34" charset="0"/>
                <a:cs typeface="Verdana" pitchFamily="34" charset="0"/>
              </a:rPr>
              <a:t>shall not be construed to prohibit a county or municipality </a:t>
            </a:r>
            <a:r>
              <a:rPr lang="en-US" i="1">
                <a:ea typeface="Calibri" pitchFamily="34" charset="0"/>
                <a:cs typeface="Verdana" pitchFamily="34" charset="0"/>
              </a:rPr>
              <a:t>from enacting </a:t>
            </a:r>
            <a:r>
              <a:rPr lang="en-US" b="1" i="1">
                <a:ea typeface="Calibri" pitchFamily="34" charset="0"/>
                <a:cs typeface="Verdana" pitchFamily="34" charset="0"/>
              </a:rPr>
              <a:t>any regulation of persons not licensed pursuant to this chapter</a:t>
            </a:r>
            <a:r>
              <a:rPr lang="en-US" i="1">
                <a:ea typeface="Calibri" pitchFamily="34" charset="0"/>
                <a:cs typeface="Verdana" pitchFamily="34" charset="0"/>
              </a:rPr>
              <a:t>.”</a:t>
            </a:r>
            <a:endParaRPr lang="en-US" sz="2800" i="1">
              <a:ea typeface="Calibri" pitchFamily="34" charset="0"/>
              <a:cs typeface="Verdana"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41"/>
          <p:cNvSpPr txBox="1">
            <a:spLocks noChangeArrowheads="1"/>
          </p:cNvSpPr>
          <p:nvPr/>
        </p:nvSpPr>
        <p:spPr bwMode="auto">
          <a:xfrm>
            <a:off x="304800" y="76200"/>
            <a:ext cx="8458200" cy="369888"/>
          </a:xfrm>
          <a:prstGeom prst="rect">
            <a:avLst/>
          </a:prstGeom>
          <a:noFill/>
          <a:ln w="9525">
            <a:noFill/>
            <a:miter lim="800000"/>
            <a:headEnd/>
            <a:tailEnd/>
          </a:ln>
        </p:spPr>
        <p:txBody>
          <a:bodyPr>
            <a:spAutoFit/>
          </a:bodyPr>
          <a:lstStyle/>
          <a:p>
            <a:r>
              <a:rPr lang="en-US"/>
              <a:t>Business Licensing Saves Macon Money</a:t>
            </a:r>
          </a:p>
        </p:txBody>
      </p:sp>
      <p:sp>
        <p:nvSpPr>
          <p:cNvPr id="77827" name="Line 2"/>
          <p:cNvSpPr>
            <a:spLocks noChangeShapeType="1"/>
          </p:cNvSpPr>
          <p:nvPr/>
        </p:nvSpPr>
        <p:spPr bwMode="auto">
          <a:xfrm>
            <a:off x="381000" y="369888"/>
            <a:ext cx="8458200" cy="0"/>
          </a:xfrm>
          <a:prstGeom prst="line">
            <a:avLst/>
          </a:prstGeom>
          <a:noFill/>
          <a:ln w="9525">
            <a:solidFill>
              <a:srgbClr val="FF0000"/>
            </a:solidFill>
            <a:round/>
            <a:headEnd/>
            <a:tailEnd/>
          </a:ln>
        </p:spPr>
        <p:txBody>
          <a:bodyPr/>
          <a:lstStyle/>
          <a:p>
            <a:endParaRPr lang="en-US"/>
          </a:p>
        </p:txBody>
      </p:sp>
      <p:sp>
        <p:nvSpPr>
          <p:cNvPr id="77828" name="TextBox 144"/>
          <p:cNvSpPr txBox="1">
            <a:spLocks noChangeArrowheads="1"/>
          </p:cNvSpPr>
          <p:nvPr/>
        </p:nvSpPr>
        <p:spPr bwMode="auto">
          <a:xfrm>
            <a:off x="152400" y="2286000"/>
            <a:ext cx="4267200" cy="457200"/>
          </a:xfrm>
          <a:prstGeom prst="rect">
            <a:avLst/>
          </a:prstGeom>
          <a:noFill/>
          <a:ln w="9525">
            <a:noFill/>
            <a:miter lim="800000"/>
            <a:headEnd/>
            <a:tailEnd/>
          </a:ln>
        </p:spPr>
        <p:txBody>
          <a:bodyPr>
            <a:spAutoFit/>
          </a:bodyPr>
          <a:lstStyle/>
          <a:p>
            <a:r>
              <a:rPr lang="en-US" sz="2400" b="1"/>
              <a:t>Police raid</a:t>
            </a:r>
          </a:p>
        </p:txBody>
      </p:sp>
      <p:sp>
        <p:nvSpPr>
          <p:cNvPr id="77829" name="TextBox 144"/>
          <p:cNvSpPr txBox="1">
            <a:spLocks noChangeArrowheads="1"/>
          </p:cNvSpPr>
          <p:nvPr/>
        </p:nvSpPr>
        <p:spPr bwMode="auto">
          <a:xfrm>
            <a:off x="2514600" y="1066800"/>
            <a:ext cx="4267200" cy="457200"/>
          </a:xfrm>
          <a:prstGeom prst="rect">
            <a:avLst/>
          </a:prstGeom>
          <a:noFill/>
          <a:ln w="9525">
            <a:noFill/>
            <a:miter lim="800000"/>
            <a:headEnd/>
            <a:tailEnd/>
          </a:ln>
        </p:spPr>
        <p:txBody>
          <a:bodyPr>
            <a:spAutoFit/>
          </a:bodyPr>
          <a:lstStyle/>
          <a:p>
            <a:r>
              <a:rPr lang="en-US" sz="2400" b="1"/>
              <a:t>Regulatory Device</a:t>
            </a:r>
          </a:p>
        </p:txBody>
      </p:sp>
      <p:sp>
        <p:nvSpPr>
          <p:cNvPr id="77830" name="TextBox 144"/>
          <p:cNvSpPr txBox="1">
            <a:spLocks noChangeArrowheads="1"/>
          </p:cNvSpPr>
          <p:nvPr/>
        </p:nvSpPr>
        <p:spPr bwMode="auto">
          <a:xfrm>
            <a:off x="152400" y="2743200"/>
            <a:ext cx="4267200" cy="457200"/>
          </a:xfrm>
          <a:prstGeom prst="rect">
            <a:avLst/>
          </a:prstGeom>
          <a:noFill/>
          <a:ln w="9525">
            <a:noFill/>
            <a:miter lim="800000"/>
            <a:headEnd/>
            <a:tailEnd/>
          </a:ln>
        </p:spPr>
        <p:txBody>
          <a:bodyPr>
            <a:spAutoFit/>
          </a:bodyPr>
          <a:lstStyle/>
          <a:p>
            <a:r>
              <a:rPr lang="en-US" sz="2400" b="1"/>
              <a:t>Police raid</a:t>
            </a:r>
          </a:p>
        </p:txBody>
      </p:sp>
      <p:sp>
        <p:nvSpPr>
          <p:cNvPr id="77831" name="TextBox 144"/>
          <p:cNvSpPr txBox="1">
            <a:spLocks noChangeArrowheads="1"/>
          </p:cNvSpPr>
          <p:nvPr/>
        </p:nvSpPr>
        <p:spPr bwMode="auto">
          <a:xfrm>
            <a:off x="152400" y="3200400"/>
            <a:ext cx="4267200" cy="457200"/>
          </a:xfrm>
          <a:prstGeom prst="rect">
            <a:avLst/>
          </a:prstGeom>
          <a:noFill/>
          <a:ln w="9525">
            <a:noFill/>
            <a:miter lim="800000"/>
            <a:headEnd/>
            <a:tailEnd/>
          </a:ln>
        </p:spPr>
        <p:txBody>
          <a:bodyPr>
            <a:spAutoFit/>
          </a:bodyPr>
          <a:lstStyle/>
          <a:p>
            <a:r>
              <a:rPr lang="en-US" sz="2400" b="1"/>
              <a:t>Police raid</a:t>
            </a:r>
          </a:p>
        </p:txBody>
      </p:sp>
      <p:sp>
        <p:nvSpPr>
          <p:cNvPr id="77832" name="TextBox 144"/>
          <p:cNvSpPr txBox="1">
            <a:spLocks noChangeArrowheads="1"/>
          </p:cNvSpPr>
          <p:nvPr/>
        </p:nvSpPr>
        <p:spPr bwMode="auto">
          <a:xfrm>
            <a:off x="152400" y="3657600"/>
            <a:ext cx="4267200" cy="457200"/>
          </a:xfrm>
          <a:prstGeom prst="rect">
            <a:avLst/>
          </a:prstGeom>
          <a:noFill/>
          <a:ln w="9525">
            <a:noFill/>
            <a:miter lim="800000"/>
            <a:headEnd/>
            <a:tailEnd/>
          </a:ln>
        </p:spPr>
        <p:txBody>
          <a:bodyPr>
            <a:spAutoFit/>
          </a:bodyPr>
          <a:lstStyle/>
          <a:p>
            <a:r>
              <a:rPr lang="en-US" sz="2400" b="1"/>
              <a:t>Police raid</a:t>
            </a:r>
          </a:p>
        </p:txBody>
      </p:sp>
      <p:sp>
        <p:nvSpPr>
          <p:cNvPr id="77833" name="TextBox 144"/>
          <p:cNvSpPr txBox="1">
            <a:spLocks noChangeArrowheads="1"/>
          </p:cNvSpPr>
          <p:nvPr/>
        </p:nvSpPr>
        <p:spPr bwMode="auto">
          <a:xfrm>
            <a:off x="152400" y="4114800"/>
            <a:ext cx="4267200" cy="457200"/>
          </a:xfrm>
          <a:prstGeom prst="rect">
            <a:avLst/>
          </a:prstGeom>
          <a:noFill/>
          <a:ln w="9525">
            <a:noFill/>
            <a:miter lim="800000"/>
            <a:headEnd/>
            <a:tailEnd/>
          </a:ln>
        </p:spPr>
        <p:txBody>
          <a:bodyPr>
            <a:spAutoFit/>
          </a:bodyPr>
          <a:lstStyle/>
          <a:p>
            <a:r>
              <a:rPr lang="en-US" sz="2400" b="1"/>
              <a:t>Police raid</a:t>
            </a:r>
          </a:p>
        </p:txBody>
      </p:sp>
      <p:sp>
        <p:nvSpPr>
          <p:cNvPr id="77834" name="TextBox 144"/>
          <p:cNvSpPr txBox="1">
            <a:spLocks noChangeArrowheads="1"/>
          </p:cNvSpPr>
          <p:nvPr/>
        </p:nvSpPr>
        <p:spPr bwMode="auto">
          <a:xfrm>
            <a:off x="152400" y="4495800"/>
            <a:ext cx="4267200" cy="646113"/>
          </a:xfrm>
          <a:prstGeom prst="rect">
            <a:avLst/>
          </a:prstGeom>
          <a:noFill/>
          <a:ln w="9525">
            <a:noFill/>
            <a:miter lim="800000"/>
            <a:headEnd/>
            <a:tailEnd/>
          </a:ln>
        </p:spPr>
        <p:txBody>
          <a:bodyPr>
            <a:spAutoFit/>
          </a:bodyPr>
          <a:lstStyle/>
          <a:p>
            <a:r>
              <a:rPr lang="en-US" sz="3600" b="1">
                <a:solidFill>
                  <a:srgbClr val="92D050"/>
                </a:solidFill>
              </a:rPr>
              <a:t>$$$$$$$$$</a:t>
            </a:r>
          </a:p>
        </p:txBody>
      </p:sp>
      <p:sp>
        <p:nvSpPr>
          <p:cNvPr id="77835" name="Down Arrow 12"/>
          <p:cNvSpPr>
            <a:spLocks noChangeArrowheads="1"/>
          </p:cNvSpPr>
          <p:nvPr/>
        </p:nvSpPr>
        <p:spPr bwMode="auto">
          <a:xfrm rot="2071114">
            <a:off x="2590800" y="1752600"/>
            <a:ext cx="609600" cy="457200"/>
          </a:xfrm>
          <a:prstGeom prst="downArrow">
            <a:avLst>
              <a:gd name="adj1" fmla="val 50000"/>
              <a:gd name="adj2" fmla="val 50000"/>
            </a:avLst>
          </a:prstGeom>
          <a:solidFill>
            <a:schemeClr val="accent1"/>
          </a:solidFill>
          <a:ln w="12700" cap="sq" algn="ctr">
            <a:solidFill>
              <a:schemeClr val="tx1"/>
            </a:solidFill>
            <a:round/>
            <a:headEnd type="none" w="sm" len="sm"/>
            <a:tailEnd type="none" w="sm" len="sm"/>
          </a:ln>
        </p:spPr>
        <p:txBody>
          <a:bodyPr/>
          <a:lstStyle/>
          <a:p>
            <a:endParaRPr lang="en-US"/>
          </a:p>
        </p:txBody>
      </p:sp>
      <p:sp>
        <p:nvSpPr>
          <p:cNvPr id="77836" name="Down Arrow 13"/>
          <p:cNvSpPr>
            <a:spLocks noChangeArrowheads="1"/>
          </p:cNvSpPr>
          <p:nvPr/>
        </p:nvSpPr>
        <p:spPr bwMode="auto">
          <a:xfrm>
            <a:off x="4267200" y="1752600"/>
            <a:ext cx="609600" cy="457200"/>
          </a:xfrm>
          <a:prstGeom prst="downArrow">
            <a:avLst>
              <a:gd name="adj1" fmla="val 50000"/>
              <a:gd name="adj2" fmla="val 50000"/>
            </a:avLst>
          </a:prstGeom>
          <a:solidFill>
            <a:schemeClr val="accent1"/>
          </a:solidFill>
          <a:ln w="12700" cap="sq" algn="ctr">
            <a:solidFill>
              <a:schemeClr val="tx1"/>
            </a:solidFill>
            <a:round/>
            <a:headEnd type="none" w="sm" len="sm"/>
            <a:tailEnd type="none" w="sm" len="sm"/>
          </a:ln>
        </p:spPr>
        <p:txBody>
          <a:bodyPr/>
          <a:lstStyle/>
          <a:p>
            <a:endParaRPr lang="en-US"/>
          </a:p>
        </p:txBody>
      </p:sp>
      <p:sp>
        <p:nvSpPr>
          <p:cNvPr id="77837" name="TextBox 144"/>
          <p:cNvSpPr txBox="1">
            <a:spLocks noChangeArrowheads="1"/>
          </p:cNvSpPr>
          <p:nvPr/>
        </p:nvSpPr>
        <p:spPr bwMode="auto">
          <a:xfrm>
            <a:off x="3505200" y="2286000"/>
            <a:ext cx="2209800" cy="457200"/>
          </a:xfrm>
          <a:prstGeom prst="rect">
            <a:avLst/>
          </a:prstGeom>
          <a:noFill/>
          <a:ln w="9525">
            <a:noFill/>
            <a:miter lim="800000"/>
            <a:headEnd/>
            <a:tailEnd/>
          </a:ln>
        </p:spPr>
        <p:txBody>
          <a:bodyPr>
            <a:spAutoFit/>
          </a:bodyPr>
          <a:lstStyle/>
          <a:p>
            <a:r>
              <a:rPr lang="en-US" sz="2400" b="1"/>
              <a:t>Inspection</a:t>
            </a:r>
          </a:p>
        </p:txBody>
      </p:sp>
      <p:sp>
        <p:nvSpPr>
          <p:cNvPr id="77838" name="Down Arrow 15"/>
          <p:cNvSpPr>
            <a:spLocks noChangeArrowheads="1"/>
          </p:cNvSpPr>
          <p:nvPr/>
        </p:nvSpPr>
        <p:spPr bwMode="auto">
          <a:xfrm>
            <a:off x="1981200" y="5105400"/>
            <a:ext cx="609600" cy="457200"/>
          </a:xfrm>
          <a:prstGeom prst="downArrow">
            <a:avLst>
              <a:gd name="adj1" fmla="val 50000"/>
              <a:gd name="adj2" fmla="val 50000"/>
            </a:avLst>
          </a:prstGeom>
          <a:solidFill>
            <a:schemeClr val="accent1"/>
          </a:solidFill>
          <a:ln w="12700" cap="sq" algn="ctr">
            <a:solidFill>
              <a:schemeClr val="tx1"/>
            </a:solidFill>
            <a:round/>
            <a:headEnd type="none" w="sm" len="sm"/>
            <a:tailEnd type="none" w="sm" len="sm"/>
          </a:ln>
        </p:spPr>
        <p:txBody>
          <a:bodyPr/>
          <a:lstStyle/>
          <a:p>
            <a:endParaRPr lang="en-US"/>
          </a:p>
        </p:txBody>
      </p:sp>
      <p:sp>
        <p:nvSpPr>
          <p:cNvPr id="77839" name="Down Arrow 17"/>
          <p:cNvSpPr>
            <a:spLocks noChangeArrowheads="1"/>
          </p:cNvSpPr>
          <p:nvPr/>
        </p:nvSpPr>
        <p:spPr bwMode="auto">
          <a:xfrm>
            <a:off x="4267200" y="2971800"/>
            <a:ext cx="609600" cy="457200"/>
          </a:xfrm>
          <a:prstGeom prst="downArrow">
            <a:avLst>
              <a:gd name="adj1" fmla="val 50000"/>
              <a:gd name="adj2" fmla="val 50000"/>
            </a:avLst>
          </a:prstGeom>
          <a:solidFill>
            <a:schemeClr val="accent1"/>
          </a:solidFill>
          <a:ln w="12700" cap="sq" algn="ctr">
            <a:solidFill>
              <a:schemeClr val="tx1"/>
            </a:solidFill>
            <a:round/>
            <a:headEnd type="none" w="sm" len="sm"/>
            <a:tailEnd type="none" w="sm" len="sm"/>
          </a:ln>
        </p:spPr>
        <p:txBody>
          <a:bodyPr/>
          <a:lstStyle/>
          <a:p>
            <a:endParaRPr lang="en-US"/>
          </a:p>
        </p:txBody>
      </p:sp>
      <p:sp>
        <p:nvSpPr>
          <p:cNvPr id="77840" name="TextBox 144"/>
          <p:cNvSpPr txBox="1">
            <a:spLocks noChangeArrowheads="1"/>
          </p:cNvSpPr>
          <p:nvPr/>
        </p:nvSpPr>
        <p:spPr bwMode="auto">
          <a:xfrm>
            <a:off x="3581400" y="3505200"/>
            <a:ext cx="2209800" cy="457200"/>
          </a:xfrm>
          <a:prstGeom prst="rect">
            <a:avLst/>
          </a:prstGeom>
          <a:noFill/>
          <a:ln w="9525">
            <a:noFill/>
            <a:miter lim="800000"/>
            <a:headEnd/>
            <a:tailEnd/>
          </a:ln>
        </p:spPr>
        <p:txBody>
          <a:bodyPr>
            <a:spAutoFit/>
          </a:bodyPr>
          <a:lstStyle/>
          <a:p>
            <a:r>
              <a:rPr lang="en-US" sz="2400" b="1"/>
              <a:t>Revocation</a:t>
            </a:r>
          </a:p>
        </p:txBody>
      </p:sp>
      <p:sp>
        <p:nvSpPr>
          <p:cNvPr id="77841" name="TextBox 144"/>
          <p:cNvSpPr txBox="1">
            <a:spLocks noChangeArrowheads="1"/>
          </p:cNvSpPr>
          <p:nvPr/>
        </p:nvSpPr>
        <p:spPr bwMode="auto">
          <a:xfrm>
            <a:off x="4419600" y="4495800"/>
            <a:ext cx="381000" cy="646113"/>
          </a:xfrm>
          <a:prstGeom prst="rect">
            <a:avLst/>
          </a:prstGeom>
          <a:noFill/>
          <a:ln w="9525">
            <a:noFill/>
            <a:miter lim="800000"/>
            <a:headEnd/>
            <a:tailEnd/>
          </a:ln>
        </p:spPr>
        <p:txBody>
          <a:bodyPr>
            <a:spAutoFit/>
          </a:bodyPr>
          <a:lstStyle/>
          <a:p>
            <a:r>
              <a:rPr lang="en-US" sz="3600" b="1">
                <a:solidFill>
                  <a:srgbClr val="92D050"/>
                </a:solidFill>
              </a:rPr>
              <a:t>$</a:t>
            </a:r>
          </a:p>
        </p:txBody>
      </p:sp>
      <p:sp>
        <p:nvSpPr>
          <p:cNvPr id="77842" name="Down Arrow 20"/>
          <p:cNvSpPr>
            <a:spLocks noChangeArrowheads="1"/>
          </p:cNvSpPr>
          <p:nvPr/>
        </p:nvSpPr>
        <p:spPr bwMode="auto">
          <a:xfrm rot="-1650701">
            <a:off x="6183313" y="1752600"/>
            <a:ext cx="609600" cy="457200"/>
          </a:xfrm>
          <a:prstGeom prst="downArrow">
            <a:avLst>
              <a:gd name="adj1" fmla="val 50000"/>
              <a:gd name="adj2" fmla="val 50000"/>
            </a:avLst>
          </a:prstGeom>
          <a:solidFill>
            <a:schemeClr val="accent1"/>
          </a:solidFill>
          <a:ln w="12700" cap="sq" algn="ctr">
            <a:solidFill>
              <a:schemeClr val="tx1"/>
            </a:solidFill>
            <a:round/>
            <a:headEnd type="none" w="sm" len="sm"/>
            <a:tailEnd type="none" w="sm" len="sm"/>
          </a:ln>
        </p:spPr>
        <p:txBody>
          <a:bodyPr/>
          <a:lstStyle/>
          <a:p>
            <a:endParaRPr lang="en-US"/>
          </a:p>
        </p:txBody>
      </p:sp>
      <p:sp>
        <p:nvSpPr>
          <p:cNvPr id="77843" name="TextBox 144"/>
          <p:cNvSpPr txBox="1">
            <a:spLocks noChangeArrowheads="1"/>
          </p:cNvSpPr>
          <p:nvPr/>
        </p:nvSpPr>
        <p:spPr bwMode="auto">
          <a:xfrm>
            <a:off x="5791200" y="2286000"/>
            <a:ext cx="2209800" cy="457200"/>
          </a:xfrm>
          <a:prstGeom prst="rect">
            <a:avLst/>
          </a:prstGeom>
          <a:noFill/>
          <a:ln w="9525">
            <a:noFill/>
            <a:miter lim="800000"/>
            <a:headEnd/>
            <a:tailEnd/>
          </a:ln>
        </p:spPr>
        <p:txBody>
          <a:bodyPr>
            <a:spAutoFit/>
          </a:bodyPr>
          <a:lstStyle/>
          <a:p>
            <a:r>
              <a:rPr lang="en-US" sz="2400" b="1"/>
              <a:t>Deterrence</a:t>
            </a:r>
          </a:p>
        </p:txBody>
      </p:sp>
      <p:sp>
        <p:nvSpPr>
          <p:cNvPr id="77844" name="Down Arrow 22"/>
          <p:cNvSpPr>
            <a:spLocks noChangeArrowheads="1"/>
          </p:cNvSpPr>
          <p:nvPr/>
        </p:nvSpPr>
        <p:spPr bwMode="auto">
          <a:xfrm>
            <a:off x="6477000" y="2971800"/>
            <a:ext cx="609600" cy="457200"/>
          </a:xfrm>
          <a:prstGeom prst="downArrow">
            <a:avLst>
              <a:gd name="adj1" fmla="val 50000"/>
              <a:gd name="adj2" fmla="val 50000"/>
            </a:avLst>
          </a:prstGeom>
          <a:solidFill>
            <a:schemeClr val="accent1"/>
          </a:solidFill>
          <a:ln w="12700" cap="sq" algn="ctr">
            <a:solidFill>
              <a:schemeClr val="tx1"/>
            </a:solidFill>
            <a:round/>
            <a:headEnd type="none" w="sm" len="sm"/>
            <a:tailEnd type="none" w="sm" len="sm"/>
          </a:ln>
        </p:spPr>
        <p:txBody>
          <a:bodyPr/>
          <a:lstStyle/>
          <a:p>
            <a:endParaRPr lang="en-US"/>
          </a:p>
        </p:txBody>
      </p:sp>
      <p:sp>
        <p:nvSpPr>
          <p:cNvPr id="77845" name="TextBox 144"/>
          <p:cNvSpPr txBox="1">
            <a:spLocks noChangeArrowheads="1"/>
          </p:cNvSpPr>
          <p:nvPr/>
        </p:nvSpPr>
        <p:spPr bwMode="auto">
          <a:xfrm>
            <a:off x="6629400" y="4535488"/>
            <a:ext cx="381000" cy="646112"/>
          </a:xfrm>
          <a:prstGeom prst="rect">
            <a:avLst/>
          </a:prstGeom>
          <a:noFill/>
          <a:ln w="9525">
            <a:noFill/>
            <a:miter lim="800000"/>
            <a:headEnd/>
            <a:tailEnd/>
          </a:ln>
        </p:spPr>
        <p:txBody>
          <a:bodyPr>
            <a:spAutoFit/>
          </a:bodyPr>
          <a:lstStyle/>
          <a:p>
            <a:r>
              <a:rPr lang="en-US" sz="3600" b="1">
                <a:solidFill>
                  <a:srgbClr val="92D050"/>
                </a:solidFill>
              </a:rPr>
              <a:t>$</a:t>
            </a:r>
          </a:p>
        </p:txBody>
      </p:sp>
      <p:sp>
        <p:nvSpPr>
          <p:cNvPr id="25" name="&quot;No&quot; Symbol 24"/>
          <p:cNvSpPr/>
          <p:nvPr/>
        </p:nvSpPr>
        <p:spPr bwMode="auto">
          <a:xfrm>
            <a:off x="6553200" y="4495800"/>
            <a:ext cx="549275" cy="639763"/>
          </a:xfrm>
          <a:prstGeom prst="noSmoking">
            <a:avLst/>
          </a:prstGeom>
          <a:solidFill>
            <a:srgbClr val="FF0000"/>
          </a:solidFill>
          <a:ln w="9525" cap="sq" cmpd="sng" algn="ctr">
            <a:solidFill>
              <a:schemeClr val="tx1"/>
            </a:solidFill>
            <a:prstDash val="solid"/>
            <a:round/>
            <a:headEnd type="none" w="sm" len="sm"/>
            <a:tailEnd type="none" w="sm" len="sm"/>
          </a:ln>
          <a:effectLst/>
        </p:spPr>
        <p:txBody>
          <a:bodyPr/>
          <a:lstStyle/>
          <a:p>
            <a:pP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7847" name="TextBox 144"/>
          <p:cNvSpPr txBox="1">
            <a:spLocks noChangeArrowheads="1"/>
          </p:cNvSpPr>
          <p:nvPr/>
        </p:nvSpPr>
        <p:spPr bwMode="auto">
          <a:xfrm>
            <a:off x="152400" y="5562600"/>
            <a:ext cx="4267200" cy="457200"/>
          </a:xfrm>
          <a:prstGeom prst="rect">
            <a:avLst/>
          </a:prstGeom>
          <a:noFill/>
          <a:ln w="9525">
            <a:noFill/>
            <a:miter lim="800000"/>
            <a:headEnd/>
            <a:tailEnd/>
          </a:ln>
        </p:spPr>
        <p:txBody>
          <a:bodyPr>
            <a:spAutoFit/>
          </a:bodyPr>
          <a:lstStyle/>
          <a:p>
            <a:r>
              <a:rPr lang="en-US" sz="2400"/>
              <a:t>Criminal Activity Continues</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143001"/>
            <a:ext cx="6324600" cy="5847755"/>
          </a:xfrm>
          <a:prstGeom prst="rect">
            <a:avLst/>
          </a:prstGeom>
        </p:spPr>
        <p:txBody>
          <a:bodyPr wrap="square">
            <a:spAutoFit/>
          </a:bodyPr>
          <a:lstStyle/>
          <a:p>
            <a:pPr>
              <a:buFont typeface="Arial" pitchFamily="34" charset="0"/>
              <a:buChar char="•"/>
            </a:pPr>
            <a:r>
              <a:rPr lang="en-US" sz="3200" b="1" dirty="0" smtClean="0">
                <a:latin typeface="Century Gothic" pitchFamily="34" charset="0"/>
              </a:rPr>
              <a:t>March 17</a:t>
            </a:r>
            <a:r>
              <a:rPr lang="en-US" sz="3200" b="1" baseline="30000" dirty="0" smtClean="0">
                <a:latin typeface="Century Gothic" pitchFamily="34" charset="0"/>
              </a:rPr>
              <a:t>th</a:t>
            </a:r>
            <a:r>
              <a:rPr lang="en-US" sz="3200" b="1" dirty="0" smtClean="0">
                <a:latin typeface="Century Gothic" pitchFamily="34" charset="0"/>
              </a:rPr>
              <a:t>  an amendment to allow cities to adopt their own ordinances passes in the </a:t>
            </a:r>
          </a:p>
          <a:p>
            <a:r>
              <a:rPr lang="en-US" sz="3200" b="1" dirty="0" smtClean="0">
                <a:latin typeface="Century Gothic" pitchFamily="34" charset="0"/>
              </a:rPr>
              <a:t>State House unanimously</a:t>
            </a:r>
          </a:p>
          <a:p>
            <a:pPr>
              <a:buFont typeface="Arial" pitchFamily="34" charset="0"/>
              <a:buChar char="•"/>
            </a:pPr>
            <a:endParaRPr lang="en-US" sz="3200" b="1" dirty="0" smtClean="0">
              <a:latin typeface="Century Gothic" pitchFamily="34" charset="0"/>
            </a:endParaRPr>
          </a:p>
          <a:p>
            <a:pPr>
              <a:buFont typeface="Arial" pitchFamily="34" charset="0"/>
              <a:buChar char="•"/>
            </a:pPr>
            <a:r>
              <a:rPr lang="en-US" sz="3200" b="1" dirty="0" smtClean="0">
                <a:latin typeface="Century Gothic" pitchFamily="34" charset="0"/>
              </a:rPr>
              <a:t>City Council Vote set for </a:t>
            </a:r>
          </a:p>
          <a:p>
            <a:pPr>
              <a:buFont typeface="Arial" pitchFamily="34" charset="0"/>
              <a:buChar char="•"/>
            </a:pPr>
            <a:r>
              <a:rPr lang="en-US" sz="3200" b="1" dirty="0" smtClean="0">
                <a:latin typeface="Century Gothic" pitchFamily="34" charset="0"/>
              </a:rPr>
              <a:t>April 5</a:t>
            </a:r>
            <a:r>
              <a:rPr lang="en-US" sz="3200" b="1" baseline="30000" dirty="0" smtClean="0">
                <a:latin typeface="Century Gothic" pitchFamily="34" charset="0"/>
              </a:rPr>
              <a:t>th</a:t>
            </a:r>
            <a:r>
              <a:rPr lang="en-US" sz="3200" b="1" dirty="0" smtClean="0">
                <a:latin typeface="Century Gothic" pitchFamily="34" charset="0"/>
              </a:rPr>
              <a:t> and 6</a:t>
            </a:r>
            <a:r>
              <a:rPr lang="en-US" sz="3200" b="1" baseline="30000" dirty="0" smtClean="0">
                <a:latin typeface="Century Gothic" pitchFamily="34" charset="0"/>
              </a:rPr>
              <a:t>th</a:t>
            </a:r>
            <a:r>
              <a:rPr lang="en-US" sz="3200" b="1" dirty="0" smtClean="0">
                <a:latin typeface="Century Gothic" pitchFamily="34" charset="0"/>
              </a:rPr>
              <a:t> </a:t>
            </a:r>
          </a:p>
          <a:p>
            <a:pPr>
              <a:buFont typeface="Arial" pitchFamily="34" charset="0"/>
              <a:buChar char="•"/>
            </a:pPr>
            <a:endParaRPr lang="en-US" sz="3200" dirty="0" smtClean="0"/>
          </a:p>
          <a:p>
            <a:pPr>
              <a:buFont typeface="Arial" pitchFamily="34" charset="0"/>
              <a:buChar char="•"/>
            </a:pPr>
            <a:r>
              <a:rPr lang="en-US" sz="3200" b="1" dirty="0" smtClean="0"/>
              <a:t>May 2010 City Ordinance Passed</a:t>
            </a:r>
          </a:p>
          <a:p>
            <a:pPr>
              <a:buFont typeface="Arial" pitchFamily="34" charset="0"/>
              <a:buChar char="•"/>
            </a:pPr>
            <a:r>
              <a:rPr lang="en-US" sz="3600" b="1" dirty="0" smtClean="0">
                <a:solidFill>
                  <a:srgbClr val="FF0000"/>
                </a:solidFill>
              </a:rPr>
              <a:t>AUGUST 2008-MAY 2010</a:t>
            </a:r>
          </a:p>
          <a:p>
            <a:pPr>
              <a:buFont typeface="Arial" pitchFamily="34" charset="0"/>
              <a:buChar char="•"/>
            </a:pPr>
            <a:endParaRPr lang="en-US" dirty="0" smtClean="0"/>
          </a:p>
        </p:txBody>
      </p:sp>
      <p:sp>
        <p:nvSpPr>
          <p:cNvPr id="3" name="TextBox 2"/>
          <p:cNvSpPr txBox="1"/>
          <p:nvPr/>
        </p:nvSpPr>
        <p:spPr>
          <a:xfrm>
            <a:off x="381000" y="381000"/>
            <a:ext cx="7848600" cy="769441"/>
          </a:xfrm>
          <a:prstGeom prst="rect">
            <a:avLst/>
          </a:prstGeom>
          <a:noFill/>
        </p:spPr>
        <p:txBody>
          <a:bodyPr wrap="square" rtlCol="0">
            <a:spAutoFit/>
          </a:bodyPr>
          <a:lstStyle/>
          <a:p>
            <a:pPr algn="l"/>
            <a:r>
              <a:rPr lang="en-US" sz="4400" b="1" dirty="0" smtClean="0">
                <a:latin typeface="Century Gothic" pitchFamily="34" charset="0"/>
              </a:rPr>
              <a:t>The Life of  An Ordinance</a:t>
            </a:r>
            <a:endParaRPr lang="en-US" sz="4400" b="1" dirty="0">
              <a:latin typeface="Century Gothic" pitchFamily="34" charset="0"/>
            </a:endParaRPr>
          </a:p>
        </p:txBody>
      </p:sp>
      <p:sp>
        <p:nvSpPr>
          <p:cNvPr id="4" name="Line 2"/>
          <p:cNvSpPr>
            <a:spLocks noChangeShapeType="1"/>
          </p:cNvSpPr>
          <p:nvPr/>
        </p:nvSpPr>
        <p:spPr bwMode="auto">
          <a:xfrm>
            <a:off x="228600" y="1066800"/>
            <a:ext cx="8458200" cy="0"/>
          </a:xfrm>
          <a:prstGeom prst="line">
            <a:avLst/>
          </a:prstGeom>
          <a:noFill/>
          <a:ln w="9525">
            <a:solidFill>
              <a:srgbClr val="FF0000"/>
            </a:solidFill>
            <a:round/>
            <a:headEnd/>
            <a:tailEnd/>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845" y="304800"/>
            <a:ext cx="6183103" cy="769441"/>
          </a:xfrm>
          <a:prstGeom prst="rect">
            <a:avLst/>
          </a:prstGeom>
          <a:noFill/>
        </p:spPr>
        <p:txBody>
          <a:bodyPr wrap="none" rtlCol="0">
            <a:spAutoFit/>
          </a:bodyPr>
          <a:lstStyle/>
          <a:p>
            <a:r>
              <a:rPr lang="en-US" sz="4400" b="1" dirty="0" smtClean="0">
                <a:latin typeface="Century Gothic" pitchFamily="34" charset="0"/>
              </a:rPr>
              <a:t>News Media Attention</a:t>
            </a:r>
            <a:endParaRPr lang="en-US" sz="4400" b="1" dirty="0">
              <a:latin typeface="Century Gothic" pitchFamily="34" charset="0"/>
            </a:endParaRPr>
          </a:p>
        </p:txBody>
      </p:sp>
      <p:sp>
        <p:nvSpPr>
          <p:cNvPr id="3" name="Line 2"/>
          <p:cNvSpPr>
            <a:spLocks noChangeShapeType="1"/>
          </p:cNvSpPr>
          <p:nvPr/>
        </p:nvSpPr>
        <p:spPr bwMode="auto">
          <a:xfrm>
            <a:off x="228600" y="990600"/>
            <a:ext cx="8458200" cy="0"/>
          </a:xfrm>
          <a:prstGeom prst="line">
            <a:avLst/>
          </a:prstGeom>
          <a:noFill/>
          <a:ln w="9525">
            <a:solidFill>
              <a:srgbClr val="FF0000"/>
            </a:solidFill>
            <a:round/>
            <a:headEnd/>
            <a:tailEnd/>
          </a:ln>
        </p:spPr>
        <p:txBody>
          <a:bodyPr/>
          <a:lstStyle/>
          <a:p>
            <a:endParaRPr lang="en-US"/>
          </a:p>
        </p:txBody>
      </p:sp>
      <p:sp>
        <p:nvSpPr>
          <p:cNvPr id="4" name="TextBox 3"/>
          <p:cNvSpPr txBox="1"/>
          <p:nvPr/>
        </p:nvSpPr>
        <p:spPr>
          <a:xfrm>
            <a:off x="228600" y="1371600"/>
            <a:ext cx="8610600" cy="3785652"/>
          </a:xfrm>
          <a:prstGeom prst="rect">
            <a:avLst/>
          </a:prstGeom>
          <a:noFill/>
        </p:spPr>
        <p:txBody>
          <a:bodyPr wrap="square" rtlCol="0">
            <a:spAutoFit/>
          </a:bodyPr>
          <a:lstStyle/>
          <a:p>
            <a:pPr algn="l">
              <a:buFont typeface="Arial" pitchFamily="34" charset="0"/>
              <a:buChar char="•"/>
            </a:pPr>
            <a:r>
              <a:rPr lang="en-US" sz="4000" dirty="0" smtClean="0"/>
              <a:t>Three Radio shows</a:t>
            </a:r>
          </a:p>
          <a:p>
            <a:pPr algn="l"/>
            <a:endParaRPr lang="en-US" sz="4000" dirty="0" smtClean="0"/>
          </a:p>
          <a:p>
            <a:pPr algn="l">
              <a:buFont typeface="Arial" pitchFamily="34" charset="0"/>
              <a:buChar char="•"/>
            </a:pPr>
            <a:r>
              <a:rPr lang="en-US" sz="4000" dirty="0" smtClean="0"/>
              <a:t>Four TV spots</a:t>
            </a:r>
          </a:p>
          <a:p>
            <a:pPr algn="l"/>
            <a:endParaRPr lang="en-US" sz="4000" dirty="0" smtClean="0"/>
          </a:p>
          <a:p>
            <a:pPr algn="l">
              <a:buFont typeface="Arial" pitchFamily="34" charset="0"/>
              <a:buChar char="•"/>
            </a:pPr>
            <a:r>
              <a:rPr lang="en-US" sz="4000" dirty="0" smtClean="0"/>
              <a:t>15 articles or editorials in </a:t>
            </a:r>
          </a:p>
          <a:p>
            <a:r>
              <a:rPr lang="en-US" sz="4000" dirty="0" smtClean="0">
                <a:solidFill>
                  <a:srgbClr val="FF0000"/>
                </a:solidFill>
              </a:rPr>
              <a:t>The Macon Telegraph</a:t>
            </a:r>
            <a:endParaRPr lang="en-US" sz="40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Line 2"/>
          <p:cNvSpPr>
            <a:spLocks noChangeShapeType="1"/>
          </p:cNvSpPr>
          <p:nvPr/>
        </p:nvSpPr>
        <p:spPr bwMode="auto">
          <a:xfrm>
            <a:off x="457200" y="1295400"/>
            <a:ext cx="8458200" cy="0"/>
          </a:xfrm>
          <a:prstGeom prst="line">
            <a:avLst/>
          </a:prstGeom>
          <a:noFill/>
          <a:ln w="9525">
            <a:solidFill>
              <a:srgbClr val="FF0000"/>
            </a:solidFill>
            <a:round/>
            <a:headEnd/>
            <a:tailEnd/>
          </a:ln>
        </p:spPr>
        <p:txBody>
          <a:bodyPr/>
          <a:lstStyle/>
          <a:p>
            <a:endParaRPr lang="en-US"/>
          </a:p>
        </p:txBody>
      </p:sp>
      <p:sp>
        <p:nvSpPr>
          <p:cNvPr id="78851" name="Rectangle 3"/>
          <p:cNvSpPr>
            <a:spLocks noGrp="1" noChangeArrowheads="1"/>
          </p:cNvSpPr>
          <p:nvPr>
            <p:ph type="title"/>
          </p:nvPr>
        </p:nvSpPr>
        <p:spPr>
          <a:xfrm>
            <a:off x="457200" y="457200"/>
            <a:ext cx="8229600" cy="1143000"/>
          </a:xfrm>
        </p:spPr>
        <p:txBody>
          <a:bodyPr/>
          <a:lstStyle/>
          <a:p>
            <a:pPr algn="l" eaLnBrk="1" hangingPunct="1"/>
            <a:r>
              <a:rPr lang="en-US" b="1" dirty="0" smtClean="0">
                <a:latin typeface="Century Gothic" pitchFamily="34" charset="0"/>
              </a:rPr>
              <a:t>What can I do?</a:t>
            </a:r>
          </a:p>
        </p:txBody>
      </p:sp>
      <p:sp>
        <p:nvSpPr>
          <p:cNvPr id="78852" name="Rectangle 4"/>
          <p:cNvSpPr>
            <a:spLocks noGrp="1" noChangeArrowheads="1"/>
          </p:cNvSpPr>
          <p:nvPr>
            <p:ph type="body" idx="1"/>
          </p:nvPr>
        </p:nvSpPr>
        <p:spPr>
          <a:xfrm>
            <a:off x="304800" y="1752600"/>
            <a:ext cx="8686800" cy="4191000"/>
          </a:xfrm>
        </p:spPr>
        <p:txBody>
          <a:bodyPr/>
          <a:lstStyle/>
          <a:p>
            <a:pPr eaLnBrk="1" hangingPunct="1"/>
            <a:r>
              <a:rPr lang="en-US" smtClean="0">
                <a:latin typeface="Lucida Bright" pitchFamily="18" charset="0"/>
              </a:rPr>
              <a:t>Know the signs of human trafficking</a:t>
            </a:r>
          </a:p>
          <a:p>
            <a:pPr eaLnBrk="1" hangingPunct="1"/>
            <a:r>
              <a:rPr lang="en-US" smtClean="0">
                <a:latin typeface="Lucida Bright" pitchFamily="18" charset="0"/>
              </a:rPr>
              <a:t>Join Middle Georgia ALERT  </a:t>
            </a:r>
            <a:r>
              <a:rPr lang="en-US" sz="2000" smtClean="0">
                <a:latin typeface="Lucida Bright" pitchFamily="18" charset="0"/>
              </a:rPr>
              <a:t>(www.mgalert.org)</a:t>
            </a:r>
          </a:p>
          <a:p>
            <a:pPr eaLnBrk="1" hangingPunct="1"/>
            <a:r>
              <a:rPr lang="en-US" smtClean="0">
                <a:latin typeface="Lucida Bright" pitchFamily="18" charset="0"/>
              </a:rPr>
              <a:t>Stay informed of legislative action</a:t>
            </a:r>
          </a:p>
          <a:p>
            <a:pPr eaLnBrk="1" hangingPunct="1"/>
            <a:r>
              <a:rPr lang="en-US" smtClean="0">
                <a:latin typeface="Lucida Bright" pitchFamily="18" charset="0"/>
              </a:rPr>
              <a:t>Advocate: write mayor, council members, commissioners, newspaper</a:t>
            </a:r>
          </a:p>
          <a:p>
            <a:pPr eaLnBrk="1" hangingPunct="1"/>
            <a:r>
              <a:rPr lang="en-US" smtClean="0">
                <a:latin typeface="Lucida Bright" pitchFamily="18" charset="0"/>
              </a:rPr>
              <a:t>Question “victimless crime” culture</a:t>
            </a:r>
          </a:p>
          <a:p>
            <a:pPr eaLnBrk="1" hangingPunct="1"/>
            <a:r>
              <a:rPr lang="en-US" smtClean="0">
                <a:latin typeface="Lucida Bright" pitchFamily="18" charset="0"/>
              </a:rPr>
              <a:t>Give this presentation at your church or civic club, or ask us to present</a:t>
            </a:r>
          </a:p>
          <a:p>
            <a:pPr eaLnBrk="1" hangingPunct="1"/>
            <a:endParaRPr lang="en-US" smtClean="0">
              <a:latin typeface="Lucida Bright" pitchFamily="18" charset="0"/>
            </a:endParaRPr>
          </a:p>
          <a:p>
            <a:pPr eaLnBrk="1" hangingPunct="1">
              <a:buFontTx/>
              <a:buNone/>
            </a:pPr>
            <a:endParaRPr lang="en-US" smtClean="0">
              <a:latin typeface="Lucida Bright" pitchFamily="18" charset="0"/>
            </a:endParaRPr>
          </a:p>
          <a:p>
            <a:pPr eaLnBrk="1" hangingPunct="1"/>
            <a:endParaRPr lang="en-US" smtClean="0">
              <a:latin typeface="Lucida Bright" pitchFamily="18" charset="0"/>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l"/>
            <a:r>
              <a:rPr lang="en-US" b="1" dirty="0" smtClean="0">
                <a:latin typeface="Century Gothic" pitchFamily="34" charset="0"/>
              </a:rPr>
              <a:t/>
            </a:r>
            <a:br>
              <a:rPr lang="en-US" b="1" dirty="0" smtClean="0">
                <a:latin typeface="Century Gothic" pitchFamily="34" charset="0"/>
              </a:rPr>
            </a:br>
            <a:r>
              <a:rPr lang="en-US" b="1" dirty="0" smtClean="0">
                <a:latin typeface="Century Gothic" pitchFamily="34" charset="0"/>
              </a:rPr>
              <a:t>The Power of Prayer</a:t>
            </a:r>
            <a:endParaRPr lang="en-US" b="1" dirty="0">
              <a:latin typeface="Century Gothic" pitchFamily="34" charset="0"/>
            </a:endParaRPr>
          </a:p>
        </p:txBody>
      </p:sp>
      <p:sp>
        <p:nvSpPr>
          <p:cNvPr id="3" name="Content Placeholder 2"/>
          <p:cNvSpPr>
            <a:spLocks noGrp="1"/>
          </p:cNvSpPr>
          <p:nvPr>
            <p:ph idx="1"/>
          </p:nvPr>
        </p:nvSpPr>
        <p:spPr/>
        <p:txBody>
          <a:bodyPr/>
          <a:lstStyle/>
          <a:p>
            <a:r>
              <a:rPr lang="en-US" dirty="0" smtClean="0">
                <a:latin typeface="Century Gothic" pitchFamily="34" charset="0"/>
              </a:rPr>
              <a:t>Interfaith Alliance of Macon:  IAM </a:t>
            </a:r>
          </a:p>
          <a:p>
            <a:r>
              <a:rPr lang="en-US" dirty="0" smtClean="0">
                <a:latin typeface="Century Gothic" pitchFamily="34" charset="0"/>
              </a:rPr>
              <a:t>The Last Shall be First:  </a:t>
            </a:r>
          </a:p>
          <a:p>
            <a:pPr>
              <a:buNone/>
            </a:pPr>
            <a:r>
              <a:rPr lang="en-US" dirty="0" smtClean="0">
                <a:latin typeface="Century Gothic" pitchFamily="34" charset="0"/>
              </a:rPr>
              <a:t>		End Modern Day Slavery In Georgia</a:t>
            </a:r>
          </a:p>
          <a:p>
            <a:r>
              <a:rPr lang="en-US" dirty="0" smtClean="0">
                <a:latin typeface="Century Gothic" pitchFamily="34" charset="0"/>
              </a:rPr>
              <a:t>Meet You at 3:00</a:t>
            </a:r>
          </a:p>
          <a:p>
            <a:r>
              <a:rPr lang="en-US" dirty="0" smtClean="0">
                <a:latin typeface="Century Gothic" pitchFamily="34" charset="0"/>
              </a:rPr>
              <a:t>Drive By Praying</a:t>
            </a:r>
          </a:p>
          <a:p>
            <a:r>
              <a:rPr lang="en-US" dirty="0" smtClean="0">
                <a:latin typeface="Century Gothic" pitchFamily="34" charset="0"/>
              </a:rPr>
              <a:t>Use Psalm Reflections Guides </a:t>
            </a:r>
          </a:p>
          <a:p>
            <a:r>
              <a:rPr lang="en-US" dirty="0" smtClean="0">
                <a:latin typeface="Century Gothic" pitchFamily="34" charset="0"/>
              </a:rPr>
              <a:t>Bless These Hands Fair Trade Festival</a:t>
            </a:r>
            <a:endParaRPr lang="en-US" dirty="0">
              <a:latin typeface="Century Gothic" pitchFamily="34" charset="0"/>
            </a:endParaRPr>
          </a:p>
        </p:txBody>
      </p:sp>
      <p:sp>
        <p:nvSpPr>
          <p:cNvPr id="4" name="Line 2"/>
          <p:cNvSpPr>
            <a:spLocks noChangeShapeType="1"/>
          </p:cNvSpPr>
          <p:nvPr/>
        </p:nvSpPr>
        <p:spPr bwMode="auto">
          <a:xfrm>
            <a:off x="457200" y="1219200"/>
            <a:ext cx="8458200" cy="0"/>
          </a:xfrm>
          <a:prstGeom prst="line">
            <a:avLst/>
          </a:prstGeom>
          <a:noFill/>
          <a:ln w="9525">
            <a:solidFill>
              <a:srgbClr val="FF0000"/>
            </a:solidFill>
            <a:round/>
            <a:headEnd/>
            <a:tailEnd/>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p:cNvPicPr>
            <a:picLocks noChangeAspect="1" noChangeArrowheads="1"/>
          </p:cNvPicPr>
          <p:nvPr/>
        </p:nvPicPr>
        <p:blipFill>
          <a:blip r:embed="rId3" cstate="print"/>
          <a:srcRect/>
          <a:stretch>
            <a:fillRect/>
          </a:stretch>
        </p:blipFill>
        <p:spPr bwMode="auto">
          <a:xfrm>
            <a:off x="1600200" y="2057400"/>
            <a:ext cx="6010275" cy="2535238"/>
          </a:xfrm>
          <a:prstGeom prst="rect">
            <a:avLst/>
          </a:prstGeom>
          <a:noFill/>
          <a:ln w="12700" cap="sq">
            <a:noFill/>
            <a:miter lim="800000"/>
            <a:headEnd type="none" w="sm" len="sm"/>
            <a:tailEnd type="none" w="sm" len="sm"/>
          </a:ln>
        </p:spPr>
      </p:pic>
      <p:sp>
        <p:nvSpPr>
          <p:cNvPr id="79875" name="TextBox 4"/>
          <p:cNvSpPr txBox="1">
            <a:spLocks noChangeArrowheads="1"/>
          </p:cNvSpPr>
          <p:nvPr/>
        </p:nvSpPr>
        <p:spPr bwMode="auto">
          <a:xfrm>
            <a:off x="3581400" y="4887913"/>
            <a:ext cx="2047875" cy="369887"/>
          </a:xfrm>
          <a:prstGeom prst="rect">
            <a:avLst/>
          </a:prstGeom>
          <a:noFill/>
          <a:ln w="9525">
            <a:noFill/>
            <a:miter lim="800000"/>
            <a:headEnd/>
            <a:tailEnd/>
          </a:ln>
        </p:spPr>
        <p:txBody>
          <a:bodyPr wrap="none">
            <a:spAutoFit/>
          </a:bodyPr>
          <a:lstStyle/>
          <a:p>
            <a:r>
              <a:rPr lang="en-US" b="1"/>
              <a:t>www.mgalert.org</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19200"/>
            <a:ext cx="7391400" cy="2062103"/>
          </a:xfrm>
          <a:prstGeom prst="rect">
            <a:avLst/>
          </a:prstGeom>
          <a:noFill/>
        </p:spPr>
        <p:txBody>
          <a:bodyPr wrap="square" rtlCol="0">
            <a:spAutoFit/>
          </a:bodyPr>
          <a:lstStyle/>
          <a:p>
            <a:pPr>
              <a:buFont typeface="Arial" pitchFamily="34" charset="0"/>
              <a:buChar char="•"/>
            </a:pPr>
            <a:r>
              <a:rPr lang="en-US" sz="3200" dirty="0" smtClean="0"/>
              <a:t>Educate ourselves:  </a:t>
            </a:r>
            <a:r>
              <a:rPr lang="en-US" sz="3200" dirty="0" err="1" smtClean="0"/>
              <a:t>Tapestri</a:t>
            </a:r>
            <a:r>
              <a:rPr lang="en-US" sz="3200" dirty="0" smtClean="0"/>
              <a:t> and Polaris Project</a:t>
            </a:r>
          </a:p>
          <a:p>
            <a:pPr>
              <a:buFont typeface="Arial" pitchFamily="34" charset="0"/>
              <a:buChar char="•"/>
            </a:pPr>
            <a:r>
              <a:rPr lang="en-US" sz="3200" dirty="0" smtClean="0"/>
              <a:t>Train and challenge law enforcement</a:t>
            </a:r>
          </a:p>
          <a:p>
            <a:pPr>
              <a:buFont typeface="Arial" pitchFamily="34" charset="0"/>
              <a:buChar char="•"/>
            </a:pPr>
            <a:r>
              <a:rPr lang="en-US" sz="3200" dirty="0" smtClean="0"/>
              <a:t>Gain the attention of city officials</a:t>
            </a:r>
            <a:endParaRPr lang="en-US" sz="3200" dirty="0"/>
          </a:p>
        </p:txBody>
      </p:sp>
      <p:sp>
        <p:nvSpPr>
          <p:cNvPr id="3" name="Line 2"/>
          <p:cNvSpPr>
            <a:spLocks noChangeShapeType="1"/>
          </p:cNvSpPr>
          <p:nvPr/>
        </p:nvSpPr>
        <p:spPr bwMode="auto">
          <a:xfrm>
            <a:off x="381000" y="990600"/>
            <a:ext cx="8458200" cy="0"/>
          </a:xfrm>
          <a:prstGeom prst="line">
            <a:avLst/>
          </a:prstGeom>
          <a:noFill/>
          <a:ln w="9525">
            <a:solidFill>
              <a:srgbClr val="FF0000"/>
            </a:solidFill>
            <a:round/>
            <a:headEnd/>
            <a:tailEnd/>
          </a:ln>
        </p:spPr>
        <p:txBody>
          <a:bodyPr/>
          <a:lstStyle/>
          <a:p>
            <a:endParaRPr lang="en-US"/>
          </a:p>
        </p:txBody>
      </p:sp>
      <p:sp>
        <p:nvSpPr>
          <p:cNvPr id="4" name="TextBox 3"/>
          <p:cNvSpPr txBox="1"/>
          <p:nvPr/>
        </p:nvSpPr>
        <p:spPr>
          <a:xfrm>
            <a:off x="304800" y="228600"/>
            <a:ext cx="6324600" cy="646331"/>
          </a:xfrm>
          <a:prstGeom prst="rect">
            <a:avLst/>
          </a:prstGeom>
          <a:noFill/>
        </p:spPr>
        <p:txBody>
          <a:bodyPr wrap="square" rtlCol="0">
            <a:spAutoFit/>
          </a:bodyPr>
          <a:lstStyle/>
          <a:p>
            <a:r>
              <a:rPr lang="en-US" sz="3600" b="1" dirty="0" smtClean="0">
                <a:latin typeface="Century Gothic" pitchFamily="34" charset="0"/>
              </a:rPr>
              <a:t>Our Goals and New Friends</a:t>
            </a:r>
            <a:endParaRPr lang="en-US" sz="3600" b="1" dirty="0">
              <a:latin typeface="Century Gothic" pitchFamily="34" charset="0"/>
            </a:endParaRPr>
          </a:p>
        </p:txBody>
      </p:sp>
      <p:sp>
        <p:nvSpPr>
          <p:cNvPr id="5" name="TextBox 4"/>
          <p:cNvSpPr txBox="1"/>
          <p:nvPr/>
        </p:nvSpPr>
        <p:spPr>
          <a:xfrm>
            <a:off x="648645" y="3962400"/>
            <a:ext cx="7542450" cy="1938992"/>
          </a:xfrm>
          <a:prstGeom prst="rect">
            <a:avLst/>
          </a:prstGeom>
          <a:noFill/>
        </p:spPr>
        <p:txBody>
          <a:bodyPr wrap="none" rtlCol="0">
            <a:spAutoFit/>
          </a:bodyPr>
          <a:lstStyle/>
          <a:p>
            <a:r>
              <a:rPr lang="en-US" sz="2400" dirty="0" smtClean="0"/>
              <a:t>We quickly learned that  we would have:</a:t>
            </a:r>
          </a:p>
          <a:p>
            <a:endParaRPr lang="en-US" sz="2400" dirty="0" smtClean="0"/>
          </a:p>
          <a:p>
            <a:r>
              <a:rPr lang="en-US" sz="2400" dirty="0" smtClean="0"/>
              <a:t> to work with folks we might otherwise not appreciate.</a:t>
            </a:r>
          </a:p>
          <a:p>
            <a:endParaRPr lang="en-US" sz="2400" dirty="0" smtClean="0"/>
          </a:p>
          <a:p>
            <a:r>
              <a:rPr lang="en-US" sz="2400" dirty="0" smtClean="0"/>
              <a:t>put  ourselves under a scrutiny we did not expect.</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3783408" cy="769441"/>
          </a:xfrm>
          <a:prstGeom prst="rect">
            <a:avLst/>
          </a:prstGeom>
          <a:noFill/>
        </p:spPr>
        <p:txBody>
          <a:bodyPr wrap="none" rtlCol="0">
            <a:spAutoFit/>
          </a:bodyPr>
          <a:lstStyle/>
          <a:p>
            <a:r>
              <a:rPr lang="en-US" sz="4400" b="1" dirty="0" smtClean="0">
                <a:latin typeface="Century Gothic" pitchFamily="34" charset="0"/>
              </a:rPr>
              <a:t>Presentations</a:t>
            </a:r>
            <a:endParaRPr lang="en-US" sz="4400" b="1" dirty="0">
              <a:latin typeface="Century Gothic" pitchFamily="34" charset="0"/>
            </a:endParaRPr>
          </a:p>
        </p:txBody>
      </p:sp>
      <p:sp>
        <p:nvSpPr>
          <p:cNvPr id="3" name="Line 2"/>
          <p:cNvSpPr>
            <a:spLocks noChangeShapeType="1"/>
          </p:cNvSpPr>
          <p:nvPr/>
        </p:nvSpPr>
        <p:spPr bwMode="auto">
          <a:xfrm>
            <a:off x="381000" y="990600"/>
            <a:ext cx="8458200" cy="0"/>
          </a:xfrm>
          <a:prstGeom prst="line">
            <a:avLst/>
          </a:prstGeom>
          <a:noFill/>
          <a:ln w="9525">
            <a:solidFill>
              <a:srgbClr val="FF0000"/>
            </a:solidFill>
            <a:round/>
            <a:headEnd/>
            <a:tailEnd/>
          </a:ln>
        </p:spPr>
        <p:txBody>
          <a:bodyPr/>
          <a:lstStyle/>
          <a:p>
            <a:endParaRPr lang="en-US"/>
          </a:p>
        </p:txBody>
      </p:sp>
      <p:sp>
        <p:nvSpPr>
          <p:cNvPr id="4" name="TextBox 3"/>
          <p:cNvSpPr txBox="1"/>
          <p:nvPr/>
        </p:nvSpPr>
        <p:spPr>
          <a:xfrm>
            <a:off x="457200" y="1447800"/>
            <a:ext cx="8001000" cy="4955203"/>
          </a:xfrm>
          <a:prstGeom prst="rect">
            <a:avLst/>
          </a:prstGeom>
          <a:noFill/>
        </p:spPr>
        <p:txBody>
          <a:bodyPr wrap="square" rtlCol="0">
            <a:spAutoFit/>
          </a:bodyPr>
          <a:lstStyle/>
          <a:p>
            <a:r>
              <a:rPr lang="en-US" sz="4000" b="1" dirty="0" smtClean="0">
                <a:latin typeface="Century Gothic" pitchFamily="34" charset="0"/>
              </a:rPr>
              <a:t>Churches</a:t>
            </a:r>
          </a:p>
          <a:p>
            <a:r>
              <a:rPr lang="en-US" sz="4000" b="1" dirty="0" smtClean="0">
                <a:latin typeface="Century Gothic" pitchFamily="34" charset="0"/>
              </a:rPr>
              <a:t>Civic Groups</a:t>
            </a:r>
          </a:p>
          <a:p>
            <a:r>
              <a:rPr lang="en-US" sz="4000" b="1" dirty="0" smtClean="0">
                <a:latin typeface="Century Gothic" pitchFamily="34" charset="0"/>
              </a:rPr>
              <a:t>Social Service Agencies</a:t>
            </a:r>
          </a:p>
          <a:p>
            <a:r>
              <a:rPr lang="en-US" sz="4000" b="1" dirty="0" smtClean="0">
                <a:latin typeface="Century Gothic" pitchFamily="34" charset="0"/>
              </a:rPr>
              <a:t>Juvenile Justices</a:t>
            </a:r>
          </a:p>
          <a:p>
            <a:endParaRPr lang="en-US" sz="4000" b="1" dirty="0" smtClean="0">
              <a:latin typeface="Century Gothic" pitchFamily="34" charset="0"/>
            </a:endParaRPr>
          </a:p>
          <a:p>
            <a:r>
              <a:rPr lang="en-US" sz="4000" b="1" dirty="0" smtClean="0">
                <a:latin typeface="Century Gothic" pitchFamily="34" charset="0"/>
              </a:rPr>
              <a:t>80+ presentations</a:t>
            </a:r>
          </a:p>
          <a:p>
            <a:r>
              <a:rPr lang="en-US" sz="4000" b="1" dirty="0" smtClean="0">
                <a:latin typeface="Century Gothic" pitchFamily="34" charset="0"/>
              </a:rPr>
              <a:t>1200+ participants</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457200" y="1295400"/>
            <a:ext cx="8458200" cy="0"/>
          </a:xfrm>
          <a:prstGeom prst="line">
            <a:avLst/>
          </a:prstGeom>
          <a:noFill/>
          <a:ln w="9525">
            <a:solidFill>
              <a:srgbClr val="FF0000"/>
            </a:solidFill>
            <a:round/>
            <a:headEnd/>
            <a:tailEnd/>
          </a:ln>
        </p:spPr>
        <p:txBody>
          <a:bodyPr/>
          <a:lstStyle/>
          <a:p>
            <a:endParaRPr lang="en-US"/>
          </a:p>
        </p:txBody>
      </p:sp>
      <p:sp>
        <p:nvSpPr>
          <p:cNvPr id="13315" name="Rectangle 3"/>
          <p:cNvSpPr>
            <a:spLocks noGrp="1" noChangeArrowheads="1"/>
          </p:cNvSpPr>
          <p:nvPr>
            <p:ph type="title"/>
          </p:nvPr>
        </p:nvSpPr>
        <p:spPr>
          <a:xfrm>
            <a:off x="457200" y="457200"/>
            <a:ext cx="8458200" cy="1143000"/>
          </a:xfrm>
          <a:noFill/>
        </p:spPr>
        <p:txBody>
          <a:bodyPr lIns="92075" tIns="46038" rIns="92075" bIns="46038"/>
          <a:lstStyle/>
          <a:p>
            <a:pPr algn="l" eaLnBrk="1" hangingPunct="1"/>
            <a:r>
              <a:rPr lang="en-US" b="1" dirty="0" smtClean="0">
                <a:latin typeface="Century Gothic" pitchFamily="34" charset="0"/>
              </a:rPr>
              <a:t>What is sex trafficking?</a:t>
            </a:r>
          </a:p>
        </p:txBody>
      </p:sp>
      <p:sp>
        <p:nvSpPr>
          <p:cNvPr id="13316" name="Text Box 4"/>
          <p:cNvSpPr txBox="1">
            <a:spLocks noChangeArrowheads="1"/>
          </p:cNvSpPr>
          <p:nvPr/>
        </p:nvSpPr>
        <p:spPr bwMode="auto">
          <a:xfrm>
            <a:off x="381000" y="1812925"/>
            <a:ext cx="5562600" cy="3978275"/>
          </a:xfrm>
          <a:prstGeom prst="rect">
            <a:avLst/>
          </a:prstGeom>
          <a:noFill/>
          <a:ln w="12700" cap="sq">
            <a:noFill/>
            <a:miter lim="800000"/>
            <a:headEnd type="none" w="sm" len="sm"/>
            <a:tailEnd type="none" w="sm" len="sm"/>
          </a:ln>
        </p:spPr>
        <p:txBody>
          <a:bodyPr>
            <a:spAutoFit/>
          </a:bodyPr>
          <a:lstStyle/>
          <a:p>
            <a:pPr algn="l">
              <a:spcBef>
                <a:spcPct val="50000"/>
              </a:spcBef>
            </a:pPr>
            <a:r>
              <a:rPr lang="en-US" sz="3200">
                <a:latin typeface="Lucida Bright" pitchFamily="18" charset="0"/>
              </a:rPr>
              <a:t>“A commercial sex act induced by </a:t>
            </a:r>
            <a:r>
              <a:rPr lang="en-US" sz="3200">
                <a:solidFill>
                  <a:srgbClr val="FF0000"/>
                </a:solidFill>
                <a:latin typeface="Lucida Bright" pitchFamily="18" charset="0"/>
              </a:rPr>
              <a:t>force, fraud, or coercion</a:t>
            </a:r>
            <a:r>
              <a:rPr lang="en-US" sz="3200">
                <a:latin typeface="Lucida Bright" pitchFamily="18" charset="0"/>
              </a:rPr>
              <a:t>, or in which the person induced to perform such an act has </a:t>
            </a:r>
            <a:r>
              <a:rPr lang="en-US" sz="3200">
                <a:solidFill>
                  <a:srgbClr val="FF0000"/>
                </a:solidFill>
                <a:latin typeface="Lucida Bright" pitchFamily="18" charset="0"/>
              </a:rPr>
              <a:t>not attained 18 years of age</a:t>
            </a:r>
            <a:r>
              <a:rPr lang="en-US" sz="3200">
                <a:latin typeface="Lucida Bright" pitchFamily="18" charset="0"/>
              </a:rPr>
              <a:t>... </a:t>
            </a:r>
          </a:p>
          <a:p>
            <a:pPr algn="l">
              <a:spcBef>
                <a:spcPct val="50000"/>
              </a:spcBef>
            </a:pPr>
            <a:r>
              <a:rPr lang="en-US">
                <a:latin typeface="Lucida Bright" pitchFamily="18" charset="0"/>
              </a:rPr>
              <a:t>A victim need not be physically transported from one location to another in order for the crime to fall within these definitions."  </a:t>
            </a:r>
          </a:p>
        </p:txBody>
      </p:sp>
      <p:pic>
        <p:nvPicPr>
          <p:cNvPr id="13317" name="Picture 5" descr="Barcode girl2"/>
          <p:cNvPicPr>
            <a:picLocks noChangeAspect="1" noChangeArrowheads="1"/>
          </p:cNvPicPr>
          <p:nvPr/>
        </p:nvPicPr>
        <p:blipFill>
          <a:blip r:embed="rId3" cstate="print"/>
          <a:srcRect/>
          <a:stretch>
            <a:fillRect/>
          </a:stretch>
        </p:blipFill>
        <p:spPr bwMode="auto">
          <a:xfrm>
            <a:off x="6019800" y="2133600"/>
            <a:ext cx="2795588" cy="3429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457200" y="1295400"/>
            <a:ext cx="8458200" cy="0"/>
          </a:xfrm>
          <a:prstGeom prst="line">
            <a:avLst/>
          </a:prstGeom>
          <a:noFill/>
          <a:ln w="9525">
            <a:solidFill>
              <a:srgbClr val="FF0000"/>
            </a:solidFill>
            <a:round/>
            <a:headEnd/>
            <a:tailEnd/>
          </a:ln>
        </p:spPr>
        <p:txBody>
          <a:bodyPr/>
          <a:lstStyle/>
          <a:p>
            <a:endParaRPr lang="en-US"/>
          </a:p>
        </p:txBody>
      </p:sp>
      <p:sp>
        <p:nvSpPr>
          <p:cNvPr id="14339" name="Rectangle 3"/>
          <p:cNvSpPr>
            <a:spLocks noGrp="1" noChangeArrowheads="1"/>
          </p:cNvSpPr>
          <p:nvPr>
            <p:ph type="title"/>
          </p:nvPr>
        </p:nvSpPr>
        <p:spPr>
          <a:xfrm>
            <a:off x="457200" y="457200"/>
            <a:ext cx="8229600" cy="1143000"/>
          </a:xfrm>
        </p:spPr>
        <p:txBody>
          <a:bodyPr/>
          <a:lstStyle/>
          <a:p>
            <a:pPr algn="l" eaLnBrk="1" hangingPunct="1"/>
            <a:r>
              <a:rPr lang="en-US" b="1" smtClean="0">
                <a:latin typeface="Century Gothic" pitchFamily="34" charset="0"/>
              </a:rPr>
              <a:t>Size and Scope</a:t>
            </a:r>
          </a:p>
        </p:txBody>
      </p:sp>
      <p:sp>
        <p:nvSpPr>
          <p:cNvPr id="14340" name="Rectangle 4"/>
          <p:cNvSpPr>
            <a:spLocks noGrp="1" noChangeArrowheads="1"/>
          </p:cNvSpPr>
          <p:nvPr>
            <p:ph type="body" idx="1"/>
          </p:nvPr>
        </p:nvSpPr>
        <p:spPr>
          <a:xfrm>
            <a:off x="304800" y="1828800"/>
            <a:ext cx="8686800" cy="3048000"/>
          </a:xfrm>
        </p:spPr>
        <p:txBody>
          <a:bodyPr/>
          <a:lstStyle/>
          <a:p>
            <a:pPr eaLnBrk="1" hangingPunct="1"/>
            <a:r>
              <a:rPr lang="en-US" smtClean="0">
                <a:latin typeface="Lucida Bright" pitchFamily="18" charset="0"/>
              </a:rPr>
              <a:t>Second largest international crime</a:t>
            </a:r>
          </a:p>
          <a:p>
            <a:pPr eaLnBrk="1" hangingPunct="1"/>
            <a:r>
              <a:rPr lang="en-US" smtClean="0">
                <a:solidFill>
                  <a:srgbClr val="FF0000"/>
                </a:solidFill>
                <a:latin typeface="Lucida Bright" pitchFamily="18" charset="0"/>
              </a:rPr>
              <a:t>Fastest growing</a:t>
            </a:r>
            <a:r>
              <a:rPr lang="en-US" smtClean="0">
                <a:latin typeface="Lucida Bright" pitchFamily="18" charset="0"/>
              </a:rPr>
              <a:t> international crime</a:t>
            </a:r>
          </a:p>
          <a:p>
            <a:pPr eaLnBrk="1" hangingPunct="1"/>
            <a:r>
              <a:rPr lang="en-US" smtClean="0">
                <a:latin typeface="Lucida Bright" pitchFamily="18" charset="0"/>
              </a:rPr>
              <a:t>$32 billion a year industry</a:t>
            </a:r>
          </a:p>
          <a:p>
            <a:pPr eaLnBrk="1" hangingPunct="1"/>
            <a:r>
              <a:rPr lang="en-US" smtClean="0">
                <a:latin typeface="Lucida Bright" pitchFamily="18" charset="0"/>
              </a:rPr>
              <a:t>12.3 million trafficked every year</a:t>
            </a:r>
          </a:p>
          <a:p>
            <a:pPr eaLnBrk="1" hangingPunct="1">
              <a:buFontTx/>
              <a:buNone/>
            </a:pPr>
            <a:endParaRPr lang="en-US" smtClean="0">
              <a:latin typeface="Lucida Bright" pitchFamily="18" charset="0"/>
            </a:endParaRPr>
          </a:p>
          <a:p>
            <a:pPr eaLnBrk="1" hangingPunct="1"/>
            <a:endParaRPr lang="en-US" smtClean="0">
              <a:latin typeface="Lucida Bright" pitchFamily="18" charset="0"/>
            </a:endParaRPr>
          </a:p>
        </p:txBody>
      </p:sp>
      <p:sp>
        <p:nvSpPr>
          <p:cNvPr id="14341" name="Text Box 5"/>
          <p:cNvSpPr txBox="1">
            <a:spLocks noChangeArrowheads="1"/>
          </p:cNvSpPr>
          <p:nvPr/>
        </p:nvSpPr>
        <p:spPr bwMode="auto">
          <a:xfrm>
            <a:off x="1219200" y="4876800"/>
            <a:ext cx="6781800" cy="1463675"/>
          </a:xfrm>
          <a:prstGeom prst="rect">
            <a:avLst/>
          </a:prstGeom>
          <a:solidFill>
            <a:schemeClr val="bg1"/>
          </a:solidFill>
          <a:ln w="12700" cap="sq">
            <a:noFill/>
            <a:miter lim="800000"/>
            <a:headEnd type="none" w="sm" len="sm"/>
            <a:tailEnd type="none" w="sm" len="sm"/>
          </a:ln>
        </p:spPr>
        <p:txBody>
          <a:bodyPr>
            <a:spAutoFit/>
          </a:bodyPr>
          <a:lstStyle/>
          <a:p>
            <a:pPr>
              <a:spcBef>
                <a:spcPct val="50000"/>
              </a:spcBef>
            </a:pPr>
            <a:r>
              <a:rPr lang="en-US" sz="2000" i="1">
                <a:latin typeface="Century Gothic" pitchFamily="34" charset="0"/>
              </a:rPr>
              <a:t>"Trafficking in persons is a </a:t>
            </a:r>
            <a:r>
              <a:rPr lang="en-US" sz="2000" i="1">
                <a:solidFill>
                  <a:srgbClr val="FF0000"/>
                </a:solidFill>
                <a:latin typeface="Century Gothic" pitchFamily="34" charset="0"/>
              </a:rPr>
              <a:t>modern-day form of slavery</a:t>
            </a:r>
            <a:r>
              <a:rPr lang="en-US" sz="2000" i="1">
                <a:latin typeface="Century Gothic" pitchFamily="34" charset="0"/>
              </a:rPr>
              <a:t>, a new type of global slave trade.   Perpetrators...lure victims into involuntary servitude and sexual slavery” </a:t>
            </a:r>
          </a:p>
          <a:p>
            <a:pPr algn="r">
              <a:spcBef>
                <a:spcPct val="50000"/>
              </a:spcBef>
            </a:pPr>
            <a:r>
              <a:rPr lang="en-US" sz="2000" i="1">
                <a:latin typeface="Century Gothic" pitchFamily="34" charset="0"/>
              </a:rPr>
              <a:t>		</a:t>
            </a:r>
            <a:r>
              <a:rPr lang="en-US" sz="2000">
                <a:latin typeface="Century Gothic" pitchFamily="34" charset="0"/>
              </a:rPr>
              <a:t>– Secretary of State Condaleeza Rice</a:t>
            </a:r>
          </a:p>
        </p:txBody>
      </p:sp>
      <p:sp>
        <p:nvSpPr>
          <p:cNvPr id="14342" name="Text Box 6"/>
          <p:cNvSpPr txBox="1">
            <a:spLocks noChangeArrowheads="1"/>
          </p:cNvSpPr>
          <p:nvPr/>
        </p:nvSpPr>
        <p:spPr bwMode="auto">
          <a:xfrm>
            <a:off x="1143000" y="4800600"/>
            <a:ext cx="7162800" cy="1536700"/>
          </a:xfrm>
          <a:prstGeom prst="rect">
            <a:avLst/>
          </a:prstGeom>
          <a:solidFill>
            <a:schemeClr val="bg1"/>
          </a:solidFill>
          <a:ln w="12700" cap="sq">
            <a:solidFill>
              <a:schemeClr val="tx2"/>
            </a:solidFill>
            <a:miter lim="800000"/>
            <a:headEnd type="none" w="sm" len="sm"/>
            <a:tailEnd type="none" w="sm" len="sm"/>
          </a:ln>
        </p:spPr>
        <p:txBody>
          <a:bodyPr>
            <a:spAutoFit/>
          </a:bodyPr>
          <a:lstStyle/>
          <a:p>
            <a:pPr algn="l">
              <a:spcBef>
                <a:spcPct val="50000"/>
              </a:spcBef>
            </a:pPr>
            <a:r>
              <a:rPr lang="en-US" sz="2000" b="1">
                <a:latin typeface="Papyrus" pitchFamily="66" charset="0"/>
              </a:rPr>
              <a:t>"Trafficking in persons is a </a:t>
            </a:r>
            <a:r>
              <a:rPr lang="en-US" sz="2400" b="1">
                <a:solidFill>
                  <a:srgbClr val="FF0000"/>
                </a:solidFill>
                <a:latin typeface="Papyrus" pitchFamily="66" charset="0"/>
              </a:rPr>
              <a:t>modern-day form of slavery</a:t>
            </a:r>
            <a:r>
              <a:rPr lang="en-US" sz="2000" b="1">
                <a:latin typeface="Papyrus" pitchFamily="66" charset="0"/>
              </a:rPr>
              <a:t>, a new type of global slave trade.   Perpetrators. . . lure victims into involuntary servitude and sexual slavery” </a:t>
            </a:r>
          </a:p>
          <a:p>
            <a:pPr algn="l">
              <a:spcBef>
                <a:spcPct val="50000"/>
              </a:spcBef>
            </a:pPr>
            <a:r>
              <a:rPr lang="en-US" sz="2000">
                <a:latin typeface="Papyrus" pitchFamily="66" charset="0"/>
              </a:rPr>
              <a:t>		– Secretary of State Condaleeza Rice</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457200" y="1295400"/>
            <a:ext cx="8458200" cy="0"/>
          </a:xfrm>
          <a:prstGeom prst="line">
            <a:avLst/>
          </a:prstGeom>
          <a:noFill/>
          <a:ln w="9525">
            <a:solidFill>
              <a:srgbClr val="FF0000"/>
            </a:solidFill>
            <a:round/>
            <a:headEnd/>
            <a:tailEnd/>
          </a:ln>
        </p:spPr>
        <p:txBody>
          <a:bodyPr/>
          <a:lstStyle/>
          <a:p>
            <a:endParaRPr lang="en-US"/>
          </a:p>
        </p:txBody>
      </p:sp>
      <p:pic>
        <p:nvPicPr>
          <p:cNvPr id="15363" name="Picture 3" descr="Poor Chinese Girl 2"/>
          <p:cNvPicPr>
            <a:picLocks noChangeAspect="1" noChangeArrowheads="1"/>
          </p:cNvPicPr>
          <p:nvPr/>
        </p:nvPicPr>
        <p:blipFill>
          <a:blip r:embed="rId3" cstate="print"/>
          <a:srcRect/>
          <a:stretch>
            <a:fillRect/>
          </a:stretch>
        </p:blipFill>
        <p:spPr bwMode="auto">
          <a:xfrm>
            <a:off x="1676400" y="1812925"/>
            <a:ext cx="6096000" cy="4054475"/>
          </a:xfrm>
          <a:prstGeom prst="rect">
            <a:avLst/>
          </a:prstGeom>
          <a:noFill/>
          <a:ln w="9525">
            <a:noFill/>
            <a:miter lim="800000"/>
            <a:headEnd/>
            <a:tailEnd/>
          </a:ln>
        </p:spPr>
      </p:pic>
      <p:sp>
        <p:nvSpPr>
          <p:cNvPr id="15364" name="Text Box 4"/>
          <p:cNvSpPr txBox="1">
            <a:spLocks noChangeArrowheads="1"/>
          </p:cNvSpPr>
          <p:nvPr/>
        </p:nvSpPr>
        <p:spPr bwMode="auto">
          <a:xfrm>
            <a:off x="381000" y="609600"/>
            <a:ext cx="8534400" cy="762000"/>
          </a:xfrm>
          <a:prstGeom prst="rect">
            <a:avLst/>
          </a:prstGeom>
          <a:noFill/>
          <a:ln w="12700" cap="sq">
            <a:noFill/>
            <a:miter lim="800000"/>
            <a:headEnd type="none" w="sm" len="sm"/>
            <a:tailEnd type="none" w="sm" len="sm"/>
          </a:ln>
        </p:spPr>
        <p:txBody>
          <a:bodyPr>
            <a:spAutoFit/>
          </a:bodyPr>
          <a:lstStyle/>
          <a:p>
            <a:pPr algn="l">
              <a:spcBef>
                <a:spcPct val="50000"/>
              </a:spcBef>
            </a:pPr>
            <a:r>
              <a:rPr lang="en-US" sz="4400" b="1">
                <a:latin typeface="Century Gothic" pitchFamily="34" charset="0"/>
              </a:rPr>
              <a:t>International Sex Trafficking</a:t>
            </a:r>
            <a:endParaRPr lang="en-US" sz="4400">
              <a:latin typeface="Century Gothic" pitchFamily="34" charset="0"/>
            </a:endParaRPr>
          </a:p>
        </p:txBody>
      </p:sp>
      <p:sp>
        <p:nvSpPr>
          <p:cNvPr id="15365" name="Text Box 5"/>
          <p:cNvSpPr txBox="1">
            <a:spLocks noChangeArrowheads="1"/>
          </p:cNvSpPr>
          <p:nvPr/>
        </p:nvSpPr>
        <p:spPr bwMode="auto">
          <a:xfrm>
            <a:off x="0" y="6019800"/>
            <a:ext cx="9144000" cy="396875"/>
          </a:xfrm>
          <a:prstGeom prst="rect">
            <a:avLst/>
          </a:prstGeom>
          <a:noFill/>
          <a:ln w="12700" cap="sq">
            <a:noFill/>
            <a:miter lim="800000"/>
            <a:headEnd type="none" w="sm" len="sm"/>
            <a:tailEnd type="none" w="sm" len="sm"/>
          </a:ln>
        </p:spPr>
        <p:txBody>
          <a:bodyPr>
            <a:spAutoFit/>
          </a:bodyPr>
          <a:lstStyle/>
          <a:p>
            <a:pPr>
              <a:spcBef>
                <a:spcPct val="50000"/>
              </a:spcBef>
            </a:pPr>
            <a:r>
              <a:rPr lang="en-US" sz="2000" b="1">
                <a:solidFill>
                  <a:srgbClr val="FF0000"/>
                </a:solidFill>
                <a:latin typeface="Lucida Bright" pitchFamily="18" charset="0"/>
              </a:rPr>
              <a:t>Global Poverty:</a:t>
            </a:r>
            <a:r>
              <a:rPr lang="en-US" sz="2000">
                <a:solidFill>
                  <a:srgbClr val="FF0000"/>
                </a:solidFill>
                <a:latin typeface="Lucida Bright" pitchFamily="18" charset="0"/>
              </a:rPr>
              <a:t> </a:t>
            </a:r>
            <a:r>
              <a:rPr lang="en-US" sz="2000">
                <a:latin typeface="Lucida Bright" pitchFamily="18" charset="0"/>
              </a:rPr>
              <a:t>Southeast Asia, Eastern Europe, former Soviet Union</a:t>
            </a:r>
          </a:p>
        </p:txBody>
      </p:sp>
      <p:sp>
        <p:nvSpPr>
          <p:cNvPr id="15366" name="Rectangle 6"/>
          <p:cNvSpPr>
            <a:spLocks noChangeArrowheads="1"/>
          </p:cNvSpPr>
          <p:nvPr/>
        </p:nvSpPr>
        <p:spPr bwMode="auto">
          <a:xfrm>
            <a:off x="304800" y="1295400"/>
            <a:ext cx="2362200" cy="396875"/>
          </a:xfrm>
          <a:prstGeom prst="rect">
            <a:avLst/>
          </a:prstGeom>
          <a:noFill/>
          <a:ln w="12700" cap="sq">
            <a:noFill/>
            <a:miter lim="800000"/>
            <a:headEnd type="none" w="sm" len="sm"/>
            <a:tailEnd type="none" w="sm" len="sm"/>
          </a:ln>
        </p:spPr>
        <p:txBody>
          <a:bodyPr>
            <a:spAutoFit/>
          </a:bodyPr>
          <a:lstStyle/>
          <a:p>
            <a:r>
              <a:rPr lang="en-US" sz="2000" i="1">
                <a:latin typeface="Lucida Bright" pitchFamily="18" charset="0"/>
              </a:rPr>
              <a:t>Where it begins</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48522</TotalTime>
  <Words>4913</Words>
  <Application>Microsoft Office PowerPoint</Application>
  <PresentationFormat>On-screen Show (4:3)</PresentationFormat>
  <Paragraphs>598</Paragraphs>
  <Slides>46</Slides>
  <Notes>34</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Times New Roman</vt:lpstr>
      <vt:lpstr>Lucida Bright</vt:lpstr>
      <vt:lpstr>Century Gothic</vt:lpstr>
      <vt:lpstr>Papyrus</vt:lpstr>
      <vt:lpstr>Kozuka Mincho Pro H</vt:lpstr>
      <vt:lpstr>Trebuchet MS</vt:lpstr>
      <vt:lpstr>Wingdings</vt:lpstr>
      <vt:lpstr>Kozuka Mincho Pro EL</vt:lpstr>
      <vt:lpstr>Calibri</vt:lpstr>
      <vt:lpstr>Verdana</vt:lpstr>
      <vt:lpstr>Default Design</vt:lpstr>
      <vt:lpstr>Slide 1</vt:lpstr>
      <vt:lpstr>Slide 2</vt:lpstr>
      <vt:lpstr>Slide 3</vt:lpstr>
      <vt:lpstr>Slide 4</vt:lpstr>
      <vt:lpstr>Slide 5</vt:lpstr>
      <vt:lpstr>Slide 6</vt:lpstr>
      <vt:lpstr>What is sex trafficking?</vt:lpstr>
      <vt:lpstr>Size and Scope</vt:lpstr>
      <vt:lpstr>Slide 9</vt:lpstr>
      <vt:lpstr>Slide 10</vt:lpstr>
      <vt:lpstr>Slide 11</vt:lpstr>
      <vt:lpstr>Slide 12</vt:lpstr>
      <vt:lpstr>Slide 13</vt:lpstr>
      <vt:lpstr>Slide 14</vt:lpstr>
      <vt:lpstr>Slide 15</vt:lpstr>
      <vt:lpstr>Slide 16</vt:lpstr>
      <vt:lpstr>Mechanisms of Control</vt:lpstr>
      <vt:lpstr>    International Sex Trafficking in GA</vt:lpstr>
      <vt:lpstr>Slide 19</vt:lpstr>
      <vt:lpstr>Slide 20</vt:lpstr>
      <vt:lpstr>Slide 21</vt:lpstr>
      <vt:lpstr>Take Back the Sky</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What can I do?</vt:lpstr>
      <vt:lpstr> The Power of Prayer</vt:lpstr>
      <vt:lpstr>Slide 46</vt:lpstr>
    </vt:vector>
  </TitlesOfParts>
  <Company>Mercer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Trafficking Opposition Project (S.T.O.P. )</dc:title>
  <dc:creator>Chris  Fuller</dc:creator>
  <cp:lastModifiedBy>Sr. Elizabeth</cp:lastModifiedBy>
  <cp:revision>537</cp:revision>
  <dcterms:created xsi:type="dcterms:W3CDTF">2008-07-15T17:01:01Z</dcterms:created>
  <dcterms:modified xsi:type="dcterms:W3CDTF">2010-11-17T19:09:18Z</dcterms:modified>
</cp:coreProperties>
</file>