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Masters/slideMaster12.xml" ContentType="application/vnd.openxmlformats-officedocument.presentationml.slideMaster+xml"/>
  <Override PartName="/docProps/app.xml" ContentType="application/vnd.openxmlformats-officedocument.extended-properties+xml"/>
  <Override PartName="/ppt/slideMasters/slideMaster1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6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45.xml" ContentType="application/vnd.openxmlformats-officedocument.presentationml.slideLayout+xml"/>
  <Override PartName="/ppt/slideLayouts/slideLayout175.xml" ContentType="application/vnd.openxmlformats-officedocument.presentationml.slideLayout+xml"/>
  <Default Extension="png" ContentType="image/png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ppt/slideMasters/slideMaster9.xml" ContentType="application/vnd.openxmlformats-officedocument.presentationml.slideMaster+xml"/>
  <Default Extension="bin" ContentType="application/vnd.openxmlformats-officedocument.presentationml.printerSettings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5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16.xml" ContentType="application/vnd.openxmlformats-officedocument.theme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8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6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15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</p:sldMasterIdLst>
  <p:sldIdLst>
    <p:sldId id="256" r:id="rId18"/>
    <p:sldId id="257" r:id="rId19"/>
    <p:sldId id="258" r:id="rId20"/>
    <p:sldId id="273" r:id="rId21"/>
    <p:sldId id="260" r:id="rId22"/>
    <p:sldId id="276" r:id="rId23"/>
    <p:sldId id="277" r:id="rId24"/>
    <p:sldId id="263" r:id="rId25"/>
    <p:sldId id="265" r:id="rId26"/>
    <p:sldId id="267" r:id="rId27"/>
    <p:sldId id="268" r:id="rId28"/>
    <p:sldId id="270" r:id="rId29"/>
    <p:sldId id="271" r:id="rId30"/>
    <p:sldId id="275" r:id="rId31"/>
    <p:sldId id="278" r:id="rId3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5pPr>
    <a:lvl6pPr marL="2286000" algn="l" defTabSz="457200" rtl="0" eaLnBrk="1" latinLnBrk="0" hangingPunct="1"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6pPr>
    <a:lvl7pPr marL="2743200" algn="l" defTabSz="457200" rtl="0" eaLnBrk="1" latinLnBrk="0" hangingPunct="1"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7pPr>
    <a:lvl8pPr marL="3200400" algn="l" defTabSz="457200" rtl="0" eaLnBrk="1" latinLnBrk="0" hangingPunct="1"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8pPr>
    <a:lvl9pPr marL="3657600" algn="l" defTabSz="457200" rtl="0" eaLnBrk="1" latinLnBrk="0" hangingPunct="1">
      <a:defRPr sz="3800" kern="1200">
        <a:solidFill>
          <a:srgbClr val="46413B"/>
        </a:solidFill>
        <a:latin typeface="Hoefler Text" charset="0"/>
        <a:ea typeface="ヒラギノ明朝 ProN W3" charset="-128"/>
        <a:cs typeface="ヒラギノ明朝 ProN W3" charset="-128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248" autoAdjust="0"/>
    <p:restoredTop sz="94658" autoAdjust="0"/>
  </p:normalViewPr>
  <p:slideViewPr>
    <p:cSldViewPr>
      <p:cViewPr varScale="1">
        <p:scale>
          <a:sx n="46" d="100"/>
          <a:sy n="46" d="100"/>
        </p:scale>
        <p:origin x="-70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0" Type="http://schemas.openxmlformats.org/officeDocument/2006/relationships/slideMaster" Target="slideMasters/slideMaster10.xml"/><Relationship Id="rId32" Type="http://schemas.openxmlformats.org/officeDocument/2006/relationships/slide" Target="slides/slide15.xml"/><Relationship Id="rId37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9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10.xml"/><Relationship Id="rId14" Type="http://schemas.openxmlformats.org/officeDocument/2006/relationships/slideMaster" Target="slideMasters/slideMaster14.xml"/><Relationship Id="rId23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11.xml"/><Relationship Id="rId26" Type="http://schemas.openxmlformats.org/officeDocument/2006/relationships/slide" Target="slides/slide9.xml"/><Relationship Id="rId30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9" Type="http://schemas.openxmlformats.org/officeDocument/2006/relationships/slide" Target="slides/slide12.xml"/><Relationship Id="rId6" Type="http://schemas.openxmlformats.org/officeDocument/2006/relationships/slideMaster" Target="slideMasters/slideMaster6.xml"/><Relationship Id="rId16" Type="http://schemas.openxmlformats.org/officeDocument/2006/relationships/slideMaster" Target="slideMasters/slideMaster16.xml"/><Relationship Id="rId33" Type="http://schemas.openxmlformats.org/officeDocument/2006/relationships/printerSettings" Target="printerSettings/printerSettings1.bin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2209800"/>
            <a:ext cx="2730500" cy="412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209800"/>
            <a:ext cx="8039100" cy="412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78232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8232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6324600"/>
            <a:ext cx="2730500" cy="274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6324600"/>
            <a:ext cx="8039100" cy="274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4965700"/>
            <a:ext cx="26543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4965700"/>
            <a:ext cx="2654300" cy="179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7150" y="2247900"/>
            <a:ext cx="1365250" cy="450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2247900"/>
            <a:ext cx="3943350" cy="450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78232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8232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940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940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6324600"/>
            <a:ext cx="2730500" cy="274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6324600"/>
            <a:ext cx="8039100" cy="274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11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1511300"/>
            <a:ext cx="5384800" cy="673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511300"/>
            <a:ext cx="5384800" cy="673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851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85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940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94000"/>
            <a:ext cx="5384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11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6100" y="2794000"/>
            <a:ext cx="2527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50927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92700"/>
            <a:ext cx="5384800" cy="124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2900" y="533400"/>
            <a:ext cx="2730500" cy="797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1400" y="533400"/>
            <a:ext cx="8039100" cy="797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33400"/>
            <a:ext cx="2925762" cy="817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33400"/>
            <a:ext cx="8624888" cy="817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png"/><Relationship Id="rId20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19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7.png"/></Relationships>
</file>

<file path=ppt/slideMasters/_rels/slideMaster10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103.xml"/><Relationship Id="rId21" Type="http://schemas.openxmlformats.org/officeDocument/2006/relationships/image" Target="../media/image17.png"/><Relationship Id="rId22" Type="http://schemas.openxmlformats.org/officeDocument/2006/relationships/image" Target="../media/image19.png"/><Relationship Id="rId7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1.png"/><Relationship Id="rId12" Type="http://schemas.openxmlformats.org/officeDocument/2006/relationships/theme" Target="../theme/theme10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2.xml"/><Relationship Id="rId18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20" Type="http://schemas.openxmlformats.org/officeDocument/2006/relationships/image" Target="../media/image8.png"/><Relationship Id="rId4" Type="http://schemas.openxmlformats.org/officeDocument/2006/relationships/slideLayout" Target="../slideLayouts/slideLayout1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6" Type="http://schemas.openxmlformats.org/officeDocument/2006/relationships/image" Target="../media/image4.png"/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0.jpeg"/><Relationship Id="rId10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2" Type="http://schemas.openxmlformats.org/officeDocument/2006/relationships/theme" Target="../theme/theme11.xml"/><Relationship Id="rId17" Type="http://schemas.openxmlformats.org/officeDocument/2006/relationships/image" Target="../media/image5.png"/><Relationship Id="rId19" Type="http://schemas.openxmlformats.org/officeDocument/2006/relationships/image" Target="../media/image7.png"/><Relationship Id="rId2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3.xml"/><Relationship Id="rId18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20" Type="http://schemas.openxmlformats.org/officeDocument/2006/relationships/image" Target="../media/image8.png"/><Relationship Id="rId4" Type="http://schemas.openxmlformats.org/officeDocument/2006/relationships/slideLayout" Target="../slideLayouts/slideLayout125.xml"/><Relationship Id="rId21" Type="http://schemas.openxmlformats.org/officeDocument/2006/relationships/image" Target="../media/image9.png"/><Relationship Id="rId22" Type="http://schemas.openxmlformats.org/officeDocument/2006/relationships/image" Target="../media/image21.png"/><Relationship Id="rId7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6" Type="http://schemas.openxmlformats.org/officeDocument/2006/relationships/image" Target="../media/image4.png"/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0.jpeg"/><Relationship Id="rId10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2" Type="http://schemas.openxmlformats.org/officeDocument/2006/relationships/theme" Target="../theme/theme12.xml"/><Relationship Id="rId17" Type="http://schemas.openxmlformats.org/officeDocument/2006/relationships/image" Target="../media/image5.png"/><Relationship Id="rId19" Type="http://schemas.openxmlformats.org/officeDocument/2006/relationships/image" Target="../media/image7.png"/><Relationship Id="rId2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4.xml"/><Relationship Id="rId18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20" Type="http://schemas.openxmlformats.org/officeDocument/2006/relationships/image" Target="../media/image8.png"/><Relationship Id="rId4" Type="http://schemas.openxmlformats.org/officeDocument/2006/relationships/slideLayout" Target="../slideLayouts/slideLayout1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6" Type="http://schemas.openxmlformats.org/officeDocument/2006/relationships/image" Target="../media/image4.png"/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jpeg"/><Relationship Id="rId10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2" Type="http://schemas.openxmlformats.org/officeDocument/2006/relationships/theme" Target="../theme/theme13.xml"/><Relationship Id="rId17" Type="http://schemas.openxmlformats.org/officeDocument/2006/relationships/image" Target="../media/image5.png"/><Relationship Id="rId19" Type="http://schemas.openxmlformats.org/officeDocument/2006/relationships/image" Target="../media/image7.png"/><Relationship Id="rId2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5.xml"/><Relationship Id="rId18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20" Type="http://schemas.openxmlformats.org/officeDocument/2006/relationships/image" Target="../media/image8.png"/><Relationship Id="rId4" Type="http://schemas.openxmlformats.org/officeDocument/2006/relationships/slideLayout" Target="../slideLayouts/slideLayout147.xml"/><Relationship Id="rId21" Type="http://schemas.openxmlformats.org/officeDocument/2006/relationships/image" Target="../media/image9.png"/><Relationship Id="rId22" Type="http://schemas.openxmlformats.org/officeDocument/2006/relationships/image" Target="../media/image21.png"/><Relationship Id="rId7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6" Type="http://schemas.openxmlformats.org/officeDocument/2006/relationships/image" Target="../media/image4.png"/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jpeg"/><Relationship Id="rId10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2" Type="http://schemas.openxmlformats.org/officeDocument/2006/relationships/theme" Target="../theme/theme14.xml"/><Relationship Id="rId17" Type="http://schemas.openxmlformats.org/officeDocument/2006/relationships/image" Target="../media/image5.png"/><Relationship Id="rId19" Type="http://schemas.openxmlformats.org/officeDocument/2006/relationships/image" Target="../media/image7.png"/><Relationship Id="rId2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6.xml"/><Relationship Id="rId18" Type="http://schemas.openxmlformats.org/officeDocument/2006/relationships/image" Target="../media/image6.png"/></Relationships>
</file>

<file path=ppt/slideMasters/_rels/slideMaster1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158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1.png"/><Relationship Id="rId12" Type="http://schemas.openxmlformats.org/officeDocument/2006/relationships/theme" Target="../theme/theme15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7.xml"/><Relationship Id="rId18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1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1.png"/><Relationship Id="rId12" Type="http://schemas.openxmlformats.org/officeDocument/2006/relationships/theme" Target="../theme/theme16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8.xml"/><Relationship Id="rId18" Type="http://schemas.openxmlformats.org/officeDocument/2006/relationships/image" Target="../media/image14.png"/></Relationships>
</file>

<file path=ppt/slideMasters/_rels/slideMaster1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180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1.png"/><Relationship Id="rId12" Type="http://schemas.openxmlformats.org/officeDocument/2006/relationships/theme" Target="../theme/theme17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9.xml"/><Relationship Id="rId18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1.png"/><Relationship Id="rId20" Type="http://schemas.openxmlformats.org/officeDocument/2006/relationships/image" Target="../media/image17.png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6" Type="http://schemas.openxmlformats.org/officeDocument/2006/relationships/image" Target="../media/image13.png"/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2.png"/><Relationship Id="rId12" Type="http://schemas.openxmlformats.org/officeDocument/2006/relationships/theme" Target="../theme/theme2.xml"/><Relationship Id="rId17" Type="http://schemas.openxmlformats.org/officeDocument/2006/relationships/image" Target="../media/image14.png"/><Relationship Id="rId19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18" Type="http://schemas.openxmlformats.org/officeDocument/2006/relationships/image" Target="../media/image15.png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26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2" Type="http://schemas.openxmlformats.org/officeDocument/2006/relationships/theme" Target="../theme/theme3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18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37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1.png"/><Relationship Id="rId12" Type="http://schemas.openxmlformats.org/officeDocument/2006/relationships/theme" Target="../theme/theme4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Relationship Id="rId18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48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1.png"/><Relationship Id="rId12" Type="http://schemas.openxmlformats.org/officeDocument/2006/relationships/theme" Target="../theme/theme5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7.xml"/><Relationship Id="rId18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5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1.png"/><Relationship Id="rId12" Type="http://schemas.openxmlformats.org/officeDocument/2006/relationships/theme" Target="../theme/theme6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8.xml"/><Relationship Id="rId18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70.xml"/><Relationship Id="rId21" Type="http://schemas.openxmlformats.org/officeDocument/2006/relationships/image" Target="../media/image17.png"/><Relationship Id="rId22" Type="http://schemas.openxmlformats.org/officeDocument/2006/relationships/image" Target="../media/image19.png"/><Relationship Id="rId7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1.png"/><Relationship Id="rId12" Type="http://schemas.openxmlformats.org/officeDocument/2006/relationships/theme" Target="../theme/theme7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9.xml"/><Relationship Id="rId18" Type="http://schemas.openxmlformats.org/officeDocument/2006/relationships/image" Target="../media/image14.png"/></Relationships>
</file>

<file path=ppt/slideMasters/_rels/slideMaster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81.xml"/><Relationship Id="rId21" Type="http://schemas.openxmlformats.org/officeDocument/2006/relationships/image" Target="../media/image17.png"/><Relationship Id="rId22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1.png"/><Relationship Id="rId12" Type="http://schemas.openxmlformats.org/officeDocument/2006/relationships/theme" Target="../theme/theme8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0.xml"/><Relationship Id="rId18" Type="http://schemas.openxmlformats.org/officeDocument/2006/relationships/image" Target="../media/image14.png"/></Relationships>
</file>

<file path=ppt/slideMasters/_rels/slideMaster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0.png"/><Relationship Id="rId20" Type="http://schemas.openxmlformats.org/officeDocument/2006/relationships/image" Target="../media/image16.png"/><Relationship Id="rId4" Type="http://schemas.openxmlformats.org/officeDocument/2006/relationships/slideLayout" Target="../slideLayouts/slideLayout92.xml"/><Relationship Id="rId21" Type="http://schemas.openxmlformats.org/officeDocument/2006/relationships/image" Target="../media/image17.png"/><Relationship Id="rId22" Type="http://schemas.openxmlformats.org/officeDocument/2006/relationships/image" Target="../media/image19.png"/><Relationship Id="rId7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6" Type="http://schemas.openxmlformats.org/officeDocument/2006/relationships/image" Target="../media/image12.png"/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8.jpeg"/><Relationship Id="rId10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1.png"/><Relationship Id="rId12" Type="http://schemas.openxmlformats.org/officeDocument/2006/relationships/theme" Target="../theme/theme9.xml"/><Relationship Id="rId17" Type="http://schemas.openxmlformats.org/officeDocument/2006/relationships/image" Target="../media/image13.png"/><Relationship Id="rId19" Type="http://schemas.openxmlformats.org/officeDocument/2006/relationships/image" Target="../media/image15.png"/><Relationship Id="rId2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1.xml"/><Relationship Id="rId18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209800"/>
            <a:ext cx="10922000" cy="276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5092700"/>
            <a:ext cx="109220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10242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4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5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6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7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8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249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342900" y="355600"/>
            <a:ext cx="12319000" cy="9271000"/>
            <a:chOff x="0" y="0"/>
            <a:chExt cx="7760" cy="5840"/>
          </a:xfrm>
        </p:grpSpPr>
        <p:sp>
          <p:nvSpPr>
            <p:cNvPr id="10251" name="Rectangle 11"/>
            <p:cNvSpPr>
              <a:spLocks/>
            </p:cNvSpPr>
            <p:nvPr/>
          </p:nvSpPr>
          <p:spPr bwMode="auto">
            <a:xfrm>
              <a:off x="128" y="96"/>
              <a:ext cx="7504" cy="54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52" name="Picture 12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5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1266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68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69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70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71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72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273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959100"/>
            <a:ext cx="10922000" cy="383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2290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1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2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3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4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5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6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297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6324600"/>
            <a:ext cx="10922000" cy="151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7823200"/>
            <a:ext cx="109220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342900" y="850900"/>
            <a:ext cx="12319000" cy="5448300"/>
            <a:chOff x="0" y="0"/>
            <a:chExt cx="7760" cy="3432"/>
          </a:xfrm>
        </p:grpSpPr>
        <p:sp>
          <p:nvSpPr>
            <p:cNvPr id="12301" name="Rectangle 13"/>
            <p:cNvSpPr>
              <a:spLocks/>
            </p:cNvSpPr>
            <p:nvPr/>
          </p:nvSpPr>
          <p:spPr bwMode="auto">
            <a:xfrm>
              <a:off x="128" y="96"/>
              <a:ext cx="7504" cy="30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302" name="Picture 14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343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3314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5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6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7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8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9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20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21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2247900"/>
            <a:ext cx="5461000" cy="273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4965700"/>
            <a:ext cx="5461000" cy="179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495300" y="444500"/>
            <a:ext cx="12014200" cy="8877300"/>
            <a:chOff x="0" y="0"/>
            <a:chExt cx="7568" cy="5592"/>
          </a:xfrm>
        </p:grpSpPr>
        <p:pic>
          <p:nvPicPr>
            <p:cNvPr id="14338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0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1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2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408" y="160"/>
              <a:ext cx="160" cy="527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3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4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32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345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32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6324600"/>
            <a:ext cx="10922000" cy="151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7823200"/>
            <a:ext cx="10922000" cy="124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342900" y="850900"/>
            <a:ext cx="12319000" cy="5448300"/>
            <a:chOff x="0" y="0"/>
            <a:chExt cx="7760" cy="3432"/>
          </a:xfrm>
        </p:grpSpPr>
        <p:sp>
          <p:nvSpPr>
            <p:cNvPr id="14349" name="Rectangle 13"/>
            <p:cNvSpPr>
              <a:spLocks/>
            </p:cNvSpPr>
            <p:nvPr/>
          </p:nvSpPr>
          <p:spPr bwMode="auto">
            <a:xfrm>
              <a:off x="128" y="96"/>
              <a:ext cx="7504" cy="30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350" name="Picture 14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343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A47F52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15362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3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4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5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6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7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8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5369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94000"/>
            <a:ext cx="5207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87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88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89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90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91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92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393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1511300"/>
            <a:ext cx="10922000" cy="673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5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17410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3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4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6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7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74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94000"/>
            <a:ext cx="10922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2050" name="Picture 2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94000"/>
            <a:ext cx="10922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3074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79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80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081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794000"/>
            <a:ext cx="5207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4098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794000"/>
            <a:ext cx="52070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850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295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399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184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41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098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556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13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5122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8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5129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41400" y="533400"/>
            <a:ext cx="109220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6146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50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51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52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6153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7170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3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4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5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6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177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42900" y="355600"/>
            <a:ext cx="12319000" cy="9271000"/>
            <a:chOff x="0" y="0"/>
            <a:chExt cx="7760" cy="5840"/>
          </a:xfrm>
        </p:grpSpPr>
        <p:sp>
          <p:nvSpPr>
            <p:cNvPr id="7179" name="Rectangle 11"/>
            <p:cNvSpPr>
              <a:spLocks/>
            </p:cNvSpPr>
            <p:nvPr/>
          </p:nvSpPr>
          <p:spPr bwMode="auto">
            <a:xfrm>
              <a:off x="128" y="96"/>
              <a:ext cx="7504" cy="54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180" name="Picture 12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5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8194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5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6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342900" y="355600"/>
            <a:ext cx="12319000" cy="9271000"/>
            <a:chOff x="0" y="0"/>
            <a:chExt cx="7760" cy="5840"/>
          </a:xfrm>
        </p:grpSpPr>
        <p:sp>
          <p:nvSpPr>
            <p:cNvPr id="8203" name="Rectangle 11"/>
            <p:cNvSpPr>
              <a:spLocks/>
            </p:cNvSpPr>
            <p:nvPr/>
          </p:nvSpPr>
          <p:spPr bwMode="auto">
            <a:xfrm>
              <a:off x="128" y="96"/>
              <a:ext cx="7504" cy="54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204" name="Picture 12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5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495300" y="444500"/>
            <a:ext cx="12014200" cy="8890000"/>
            <a:chOff x="0" y="0"/>
            <a:chExt cx="7568" cy="5600"/>
          </a:xfrm>
        </p:grpSpPr>
        <p:pic>
          <p:nvPicPr>
            <p:cNvPr id="9218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08" y="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0" name="Picture 4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1" name="Picture 5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408" y="160"/>
              <a:ext cx="160" cy="52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2" name="Picture 6"/>
            <p:cNvPicPr>
              <a:picLocks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0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3" name="Picture 7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0" y="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4" name="Picture 8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0" y="5440"/>
              <a:ext cx="7248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225" name="Picture 9"/>
            <p:cNvPicPr>
              <a:picLocks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08" y="5440"/>
              <a:ext cx="160" cy="1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342900" y="355600"/>
            <a:ext cx="12319000" cy="9271000"/>
            <a:chOff x="0" y="0"/>
            <a:chExt cx="7760" cy="5840"/>
          </a:xfrm>
        </p:grpSpPr>
        <p:sp>
          <p:nvSpPr>
            <p:cNvPr id="9227" name="Rectangle 11"/>
            <p:cNvSpPr>
              <a:spLocks/>
            </p:cNvSpPr>
            <p:nvPr/>
          </p:nvSpPr>
          <p:spPr bwMode="auto">
            <a:xfrm>
              <a:off x="128" y="96"/>
              <a:ext cx="7504" cy="54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228" name="Picture 12"/>
            <p:cNvPicPr>
              <a:picLocks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0" y="0"/>
              <a:ext cx="7760" cy="584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+mj-lt"/>
          <a:ea typeface="+mj-ea"/>
          <a:cs typeface="+mj-cs"/>
          <a:sym typeface="Hoefler Text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rgbClr val="613D26"/>
          </a:solidFill>
          <a:latin typeface="Hoefler Text" charset="0"/>
          <a:ea typeface="ヒラギノ明朝 ProN W3" charset="-128"/>
          <a:cs typeface="ヒラギノ明朝 ProN W3" charset="-128"/>
          <a:sym typeface="Hoefler Text" charset="0"/>
        </a:defRPr>
      </a:lvl9pPr>
    </p:titleStyle>
    <p:bodyStyle>
      <a:lvl1pPr marL="457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1pPr>
      <a:lvl2pPr marL="901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2pPr>
      <a:lvl3pPr marL="1346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3pPr>
      <a:lvl4pPr marL="17907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4pPr>
      <a:lvl5pPr marL="22352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5pPr>
      <a:lvl6pPr marL="26924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6pPr>
      <a:lvl7pPr marL="31496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7pPr>
      <a:lvl8pPr marL="36068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8pPr>
      <a:lvl9pPr marL="4064000" indent="-457200" algn="l" rtl="0" fontAlgn="base">
        <a:spcBef>
          <a:spcPts val="3200"/>
        </a:spcBef>
        <a:spcAft>
          <a:spcPct val="0"/>
        </a:spcAft>
        <a:buSzPct val="80000"/>
        <a:buFont typeface="Zapf Dingbats" charset="2"/>
        <a:buChar char="❖"/>
        <a:defRPr sz="3200">
          <a:solidFill>
            <a:srgbClr val="45403A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1" Type="http://schemas.openxmlformats.org/officeDocument/2006/relationships/audio" Target="file://localhost/Users/monica_w/Documents/VincentU/maloney/Debussy=Claire_de_Lun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1" Type="http://schemas.openxmlformats.org/officeDocument/2006/relationships/audio" Target="file://localhost/Users/monica_w/Documents/VincentU/maloney/Debussy=Claire_de_Lune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10000" dirty="0">
                <a:solidFill>
                  <a:srgbClr val="FFFF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  <a:t>Systemic </a:t>
            </a:r>
            <a:r>
              <a:rPr lang="en-US" sz="10000" dirty="0" smtClean="0">
                <a:solidFill>
                  <a:srgbClr val="FFFF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  <a:t>Change and the Poor</a:t>
            </a:r>
            <a:endParaRPr lang="en-US" sz="10000" dirty="0">
              <a:solidFill>
                <a:srgbClr val="FFFF00"/>
              </a:solidFill>
              <a:latin typeface="Calisto MT" charset="0"/>
              <a:sym typeface="Calisto MT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400" y="5511800"/>
            <a:ext cx="10922000" cy="2413000"/>
          </a:xfrm>
          <a:ln/>
        </p:spPr>
        <p:txBody>
          <a:bodyPr/>
          <a:lstStyle/>
          <a:p>
            <a:r>
              <a:rPr lang="en-US" sz="5300" dirty="0" smtClean="0">
                <a:solidFill>
                  <a:srgbClr val="FF0000"/>
                </a:solidFill>
                <a:latin typeface="Calibri Bold" charset="0"/>
                <a:ea typeface="ヒラギノ角ゴ ProN W6" charset="-128"/>
                <a:cs typeface="ヒラギノ角ゴ ProN W6" charset="-128"/>
                <a:sym typeface="Calibri Bold" charset="0"/>
              </a:rPr>
              <a:t>A Contemporary Call</a:t>
            </a:r>
          </a:p>
          <a:p>
            <a:endParaRPr lang="en-US" sz="5300" dirty="0">
              <a:solidFill>
                <a:srgbClr val="CCB6B2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</p:txBody>
      </p:sp>
      <p:pic>
        <p:nvPicPr>
          <p:cNvPr id="4" name="Debussy=Claire_de_Lu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378575" y="475297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4700" y="0"/>
            <a:ext cx="15595600" cy="975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543300"/>
            <a:ext cx="10922000" cy="2209800"/>
          </a:xfrm>
          <a:ln/>
          <a:effectLst>
            <a:outerShdw blurRad="127000" dist="50799" dir="21239998" algn="ctr" rotWithShape="0">
              <a:schemeClr val="bg2">
                <a:alpha val="37999"/>
              </a:schemeClr>
            </a:outerShdw>
          </a:effectLst>
        </p:spPr>
        <p:txBody>
          <a:bodyPr/>
          <a:lstStyle/>
          <a:p>
            <a:r>
              <a:rPr lang="en-US" sz="6700" i="1" dirty="0">
                <a:solidFill>
                  <a:schemeClr val="bg2"/>
                </a:solidFill>
              </a:rPr>
              <a:t>II. The Notion of </a:t>
            </a:r>
            <a:br>
              <a:rPr lang="en-US" sz="6700" i="1" dirty="0">
                <a:solidFill>
                  <a:schemeClr val="bg2"/>
                </a:solidFill>
              </a:rPr>
            </a:br>
            <a:r>
              <a:rPr lang="en-US" sz="6700" i="1" dirty="0">
                <a:solidFill>
                  <a:schemeClr val="bg2"/>
                </a:solidFill>
              </a:rPr>
              <a:t>Systemic Change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400"/>
              <a:t>The Basic Idea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1313" indent="-341313">
              <a:buSzPct val="69000"/>
            </a:pPr>
            <a:r>
              <a:rPr lang="en-US" sz="3400" dirty="0">
                <a:solidFill>
                  <a:srgbClr val="4C4C4C"/>
                </a:solidFill>
              </a:rPr>
              <a:t>A system is a whole, a unified composite of things that work together </a:t>
            </a:r>
            <a:br>
              <a:rPr lang="en-US" sz="3400" dirty="0">
                <a:solidFill>
                  <a:srgbClr val="4C4C4C"/>
                </a:solidFill>
              </a:rPr>
            </a:br>
            <a:endParaRPr lang="en-US" sz="3400" dirty="0">
              <a:solidFill>
                <a:srgbClr val="4C4C4C"/>
              </a:solidFill>
            </a:endParaRPr>
          </a:p>
          <a:p>
            <a:pPr marL="341313" indent="-341313">
              <a:spcBef>
                <a:spcPts val="700"/>
              </a:spcBef>
              <a:buSzPct val="69000"/>
            </a:pPr>
            <a:r>
              <a:rPr lang="en-US" sz="3400" dirty="0">
                <a:solidFill>
                  <a:srgbClr val="4C4C4C"/>
                </a:solidFill>
              </a:rPr>
              <a:t>Today scientists focus continually on systems</a:t>
            </a:r>
          </a:p>
          <a:p>
            <a:pPr marL="741363" lvl="1" indent="-285750">
              <a:spcBef>
                <a:spcPts val="700"/>
              </a:spcBef>
              <a:buSzPct val="69000"/>
            </a:pPr>
            <a:r>
              <a:rPr lang="en-US" sz="3400" dirty="0">
                <a:solidFill>
                  <a:srgbClr val="4C4C4C"/>
                </a:solidFill>
              </a:rPr>
              <a:t>A star</a:t>
            </a:r>
          </a:p>
          <a:p>
            <a:pPr marL="741363" lvl="1" indent="-285750">
              <a:spcBef>
                <a:spcPts val="700"/>
              </a:spcBef>
              <a:buSzPct val="69000"/>
            </a:pPr>
            <a:r>
              <a:rPr lang="en-US" sz="3400" dirty="0">
                <a:solidFill>
                  <a:srgbClr val="4C4C4C"/>
                </a:solidFill>
              </a:rPr>
              <a:t>The </a:t>
            </a:r>
            <a:r>
              <a:rPr lang="en-US" sz="3400" dirty="0" smtClean="0">
                <a:solidFill>
                  <a:srgbClr val="4C4C4C"/>
                </a:solidFill>
              </a:rPr>
              <a:t>body</a:t>
            </a:r>
          </a:p>
          <a:p>
            <a:pPr marL="741363" lvl="1" indent="-285750">
              <a:spcBef>
                <a:spcPts val="700"/>
              </a:spcBef>
              <a:buSzPct val="69000"/>
            </a:pPr>
            <a:r>
              <a:rPr lang="en-US" sz="3400" dirty="0" smtClean="0">
                <a:solidFill>
                  <a:srgbClr val="4C4C4C"/>
                </a:solidFill>
              </a:rPr>
              <a:t>Society</a:t>
            </a:r>
            <a:endParaRPr lang="en-US" sz="3400" dirty="0">
              <a:solidFill>
                <a:srgbClr val="4C4C4C"/>
              </a:solidFill>
            </a:endParaRPr>
          </a:p>
          <a:p>
            <a:pPr marL="341313" indent="-341313">
              <a:spcBef>
                <a:spcPts val="700"/>
              </a:spcBef>
              <a:buSzPct val="69000"/>
            </a:pPr>
            <a:endParaRPr lang="en-US" sz="3400" dirty="0">
              <a:solidFill>
                <a:srgbClr val="4C4C4C"/>
              </a:solidFill>
            </a:endParaRPr>
          </a:p>
          <a:p>
            <a:pPr marL="341313" indent="-341313">
              <a:spcBef>
                <a:spcPts val="700"/>
              </a:spcBef>
              <a:buSzPct val="69000"/>
            </a:pPr>
            <a:r>
              <a:rPr lang="en-US" sz="3400" dirty="0">
                <a:solidFill>
                  <a:srgbClr val="4C4C4C"/>
                </a:solidFill>
              </a:rPr>
              <a:t>Systemic Change thinking affirms that “everything is connected to everything else.”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533400"/>
            <a:ext cx="11544300" cy="2209800"/>
          </a:xfrm>
          <a:ln/>
        </p:spPr>
        <p:txBody>
          <a:bodyPr/>
          <a:lstStyle/>
          <a:p>
            <a:r>
              <a:rPr lang="en-US" sz="5000"/>
              <a:t>An Illustration of how </a:t>
            </a:r>
            <a:br>
              <a:rPr lang="en-US" sz="5000"/>
            </a:br>
            <a:r>
              <a:rPr lang="en-US" sz="5000"/>
              <a:t>Systemic Change works</a:t>
            </a:r>
          </a:p>
        </p:txBody>
      </p:sp>
      <p:sp>
        <p:nvSpPr>
          <p:cNvPr id="30722" name="Oval 2"/>
          <p:cNvSpPr>
            <a:spLocks/>
          </p:cNvSpPr>
          <p:nvPr/>
        </p:nvSpPr>
        <p:spPr bwMode="auto">
          <a:xfrm>
            <a:off x="3911600" y="3517900"/>
            <a:ext cx="5181600" cy="4991100"/>
          </a:xfrm>
          <a:prstGeom prst="ellipse">
            <a:avLst/>
          </a:prstGeom>
          <a:noFill/>
          <a:ln w="25400" cap="flat">
            <a:solidFill>
              <a:srgbClr val="000000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AutoShape 3"/>
          <p:cNvSpPr>
            <a:spLocks/>
          </p:cNvSpPr>
          <p:nvPr/>
        </p:nvSpPr>
        <p:spPr bwMode="auto">
          <a:xfrm rot="7914863">
            <a:off x="8116888" y="4025900"/>
            <a:ext cx="330200" cy="355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5676900" y="3200400"/>
            <a:ext cx="1625600" cy="660400"/>
            <a:chOff x="0" y="0"/>
            <a:chExt cx="1024" cy="416"/>
          </a:xfrm>
        </p:grpSpPr>
        <p:sp>
          <p:nvSpPr>
            <p:cNvPr id="30725" name="AutoShape 5"/>
            <p:cNvSpPr>
              <a:spLocks/>
            </p:cNvSpPr>
            <p:nvPr/>
          </p:nvSpPr>
          <p:spPr bwMode="auto">
            <a:xfrm>
              <a:off x="16" y="8"/>
              <a:ext cx="1000" cy="400"/>
            </a:xfrm>
            <a:prstGeom prst="roundRect">
              <a:avLst>
                <a:gd name="adj" fmla="val 30000"/>
              </a:avLst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26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24" cy="4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8064500" y="4914900"/>
            <a:ext cx="1625600" cy="660400"/>
            <a:chOff x="0" y="0"/>
            <a:chExt cx="1024" cy="416"/>
          </a:xfrm>
        </p:grpSpPr>
        <p:sp>
          <p:nvSpPr>
            <p:cNvPr id="30728" name="AutoShape 8"/>
            <p:cNvSpPr>
              <a:spLocks/>
            </p:cNvSpPr>
            <p:nvPr/>
          </p:nvSpPr>
          <p:spPr bwMode="auto">
            <a:xfrm>
              <a:off x="16" y="8"/>
              <a:ext cx="1000" cy="400"/>
            </a:xfrm>
            <a:prstGeom prst="roundRect">
              <a:avLst>
                <a:gd name="adj" fmla="val 30000"/>
              </a:avLst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29" name="Picture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24" cy="4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7861300" y="7035800"/>
            <a:ext cx="1625600" cy="660400"/>
            <a:chOff x="0" y="0"/>
            <a:chExt cx="1024" cy="416"/>
          </a:xfrm>
        </p:grpSpPr>
        <p:sp>
          <p:nvSpPr>
            <p:cNvPr id="30731" name="AutoShape 11"/>
            <p:cNvSpPr>
              <a:spLocks/>
            </p:cNvSpPr>
            <p:nvPr/>
          </p:nvSpPr>
          <p:spPr bwMode="auto">
            <a:xfrm>
              <a:off x="16" y="8"/>
              <a:ext cx="1000" cy="400"/>
            </a:xfrm>
            <a:prstGeom prst="roundRect">
              <a:avLst>
                <a:gd name="adj" fmla="val 30000"/>
              </a:avLst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32" name="Picture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24" cy="4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3441700" y="7035800"/>
            <a:ext cx="1625600" cy="660400"/>
            <a:chOff x="0" y="0"/>
            <a:chExt cx="1024" cy="416"/>
          </a:xfrm>
        </p:grpSpPr>
        <p:sp>
          <p:nvSpPr>
            <p:cNvPr id="30734" name="AutoShape 14"/>
            <p:cNvSpPr>
              <a:spLocks/>
            </p:cNvSpPr>
            <p:nvPr/>
          </p:nvSpPr>
          <p:spPr bwMode="auto">
            <a:xfrm>
              <a:off x="16" y="8"/>
              <a:ext cx="1000" cy="400"/>
            </a:xfrm>
            <a:prstGeom prst="roundRect">
              <a:avLst>
                <a:gd name="adj" fmla="val 30000"/>
              </a:avLst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35" name="Pictur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24" cy="4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2959100" y="4914900"/>
            <a:ext cx="1968500" cy="660400"/>
            <a:chOff x="0" y="0"/>
            <a:chExt cx="1240" cy="416"/>
          </a:xfrm>
        </p:grpSpPr>
        <p:sp>
          <p:nvSpPr>
            <p:cNvPr id="30737" name="AutoShape 17"/>
            <p:cNvSpPr>
              <a:spLocks/>
            </p:cNvSpPr>
            <p:nvPr/>
          </p:nvSpPr>
          <p:spPr bwMode="auto">
            <a:xfrm>
              <a:off x="16" y="8"/>
              <a:ext cx="1216" cy="400"/>
            </a:xfrm>
            <a:prstGeom prst="roundRect">
              <a:avLst>
                <a:gd name="adj" fmla="val 30000"/>
              </a:avLst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38" name="Picture 1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40" cy="4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30739" name="AutoShape 19"/>
          <p:cNvSpPr>
            <a:spLocks/>
          </p:cNvSpPr>
          <p:nvPr/>
        </p:nvSpPr>
        <p:spPr bwMode="auto">
          <a:xfrm rot="-10385137">
            <a:off x="8913813" y="6091238"/>
            <a:ext cx="330200" cy="355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AutoShape 20"/>
          <p:cNvSpPr>
            <a:spLocks/>
          </p:cNvSpPr>
          <p:nvPr/>
        </p:nvSpPr>
        <p:spPr bwMode="auto">
          <a:xfrm rot="-5250626">
            <a:off x="6386513" y="8326438"/>
            <a:ext cx="330200" cy="355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1" name="AutoShape 21"/>
          <p:cNvSpPr>
            <a:spLocks/>
          </p:cNvSpPr>
          <p:nvPr/>
        </p:nvSpPr>
        <p:spPr bwMode="auto">
          <a:xfrm rot="-509488">
            <a:off x="3770313" y="6167438"/>
            <a:ext cx="330200" cy="355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2" name="AutoShape 22"/>
          <p:cNvSpPr>
            <a:spLocks/>
          </p:cNvSpPr>
          <p:nvPr/>
        </p:nvSpPr>
        <p:spPr bwMode="auto">
          <a:xfrm rot="2700000">
            <a:off x="4570413" y="4021138"/>
            <a:ext cx="330200" cy="355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3" name="Rectangle 23"/>
          <p:cNvSpPr>
            <a:spLocks/>
          </p:cNvSpPr>
          <p:nvPr/>
        </p:nvSpPr>
        <p:spPr bwMode="auto">
          <a:xfrm>
            <a:off x="6134100" y="3238500"/>
            <a:ext cx="723900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a typeface="Hoefler Text" charset="0"/>
                <a:cs typeface="Hoefler Text" charset="0"/>
              </a:rPr>
              <a:t>Job</a:t>
            </a:r>
          </a:p>
        </p:txBody>
      </p:sp>
      <p:sp>
        <p:nvSpPr>
          <p:cNvPr id="30744" name="Rectangle 24"/>
          <p:cNvSpPr>
            <a:spLocks/>
          </p:cNvSpPr>
          <p:nvPr/>
        </p:nvSpPr>
        <p:spPr bwMode="auto">
          <a:xfrm>
            <a:off x="8228013" y="4876800"/>
            <a:ext cx="1309687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a typeface="Hoefler Text" charset="0"/>
                <a:cs typeface="Hoefler Text" charset="0"/>
              </a:rPr>
              <a:t>Money</a:t>
            </a:r>
          </a:p>
        </p:txBody>
      </p:sp>
      <p:sp>
        <p:nvSpPr>
          <p:cNvPr id="30745" name="Rectangle 25"/>
          <p:cNvSpPr>
            <a:spLocks/>
          </p:cNvSpPr>
          <p:nvPr/>
        </p:nvSpPr>
        <p:spPr bwMode="auto">
          <a:xfrm>
            <a:off x="8183563" y="7073900"/>
            <a:ext cx="992187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a typeface="Hoefler Text" charset="0"/>
                <a:cs typeface="Hoefler Text" charset="0"/>
              </a:rPr>
              <a:t>Food</a:t>
            </a:r>
          </a:p>
        </p:txBody>
      </p:sp>
      <p:sp>
        <p:nvSpPr>
          <p:cNvPr id="30746" name="Rectangle 26"/>
          <p:cNvSpPr>
            <a:spLocks/>
          </p:cNvSpPr>
          <p:nvPr/>
        </p:nvSpPr>
        <p:spPr bwMode="auto">
          <a:xfrm>
            <a:off x="3608388" y="7073900"/>
            <a:ext cx="1303337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a typeface="Hoefler Text" charset="0"/>
                <a:cs typeface="Hoefler Text" charset="0"/>
              </a:rPr>
              <a:t>Health</a:t>
            </a:r>
          </a:p>
        </p:txBody>
      </p:sp>
      <p:sp>
        <p:nvSpPr>
          <p:cNvPr id="30747" name="Rectangle 27"/>
          <p:cNvSpPr>
            <a:spLocks/>
          </p:cNvSpPr>
          <p:nvPr/>
        </p:nvSpPr>
        <p:spPr bwMode="auto">
          <a:xfrm>
            <a:off x="3000375" y="4940300"/>
            <a:ext cx="1884363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1"/>
                </a:solidFill>
                <a:ea typeface="Hoefler Text" charset="0"/>
                <a:cs typeface="Hoefler Text" charset="0"/>
              </a:rPr>
              <a:t>Education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39" grpId="0" animBg="1"/>
      <p:bldP spid="30740" grpId="0" animBg="1"/>
      <p:bldP spid="30741" grpId="0" animBg="1"/>
      <p:bldP spid="30742" grpId="0" animBg="1"/>
      <p:bldP spid="30743" grpId="0"/>
      <p:bldP spid="30744" grpId="0"/>
      <p:bldP spid="30745" grpId="0"/>
      <p:bldP spid="30746" grpId="0"/>
      <p:bldP spid="307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41400" y="533400"/>
            <a:ext cx="10922000" cy="1524000"/>
          </a:xfrm>
          <a:ln/>
        </p:spPr>
        <p:txBody>
          <a:bodyPr/>
          <a:lstStyle/>
          <a:p>
            <a:r>
              <a:rPr lang="en-US" sz="5000"/>
              <a:t>Criteria of Systemic Change Projects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400" y="2463800"/>
            <a:ext cx="10922000" cy="5715000"/>
          </a:xfrm>
          <a:ln/>
        </p:spPr>
        <p:txBody>
          <a:bodyPr/>
          <a:lstStyle/>
          <a:p>
            <a:pPr marL="393700" indent="-393700">
              <a:buSzPct val="60000"/>
            </a:pPr>
            <a:r>
              <a:rPr lang="en-US" sz="3500" dirty="0"/>
              <a:t>Wide-ranging social impact on the life of the poor person </a:t>
            </a:r>
            <a:br>
              <a:rPr lang="en-US" sz="3500" dirty="0"/>
            </a:br>
            <a:endParaRPr lang="en-US" sz="3500" dirty="0"/>
          </a:p>
          <a:p>
            <a:pPr marL="393700" indent="-393700">
              <a:spcBef>
                <a:spcPts val="700"/>
              </a:spcBef>
              <a:buSzPct val="60000"/>
            </a:pPr>
            <a:r>
              <a:rPr lang="en-US" sz="3500" dirty="0"/>
              <a:t>Sustainability </a:t>
            </a:r>
            <a:br>
              <a:rPr lang="en-US" sz="3500" dirty="0"/>
            </a:br>
            <a:endParaRPr lang="en-US" sz="3500" dirty="0"/>
          </a:p>
          <a:p>
            <a:pPr marL="393700" indent="-393700">
              <a:spcBef>
                <a:spcPts val="700"/>
              </a:spcBef>
              <a:buSzPct val="60000"/>
            </a:pPr>
            <a:r>
              <a:rPr lang="en-US" sz="3500" dirty="0" err="1"/>
              <a:t>Replicability</a:t>
            </a:r>
            <a:r>
              <a:rPr lang="en-US" sz="3500" dirty="0"/>
              <a:t> </a:t>
            </a:r>
            <a:br>
              <a:rPr lang="en-US" sz="3500" dirty="0"/>
            </a:br>
            <a:endParaRPr lang="en-US" sz="3500" dirty="0"/>
          </a:p>
          <a:p>
            <a:pPr marL="393700" indent="-393700">
              <a:spcBef>
                <a:spcPts val="700"/>
              </a:spcBef>
              <a:buSzPct val="60000"/>
            </a:pPr>
            <a:r>
              <a:rPr lang="en-US" sz="3500" dirty="0"/>
              <a:t>Innovation 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6261100" y="3987800"/>
            <a:ext cx="4178300" cy="4521200"/>
            <a:chOff x="0" y="0"/>
            <a:chExt cx="2632" cy="2848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" y="56"/>
              <a:ext cx="2520" cy="273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1749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632" cy="284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l"/>
            <a:r>
              <a:rPr lang="en-US" sz="5000" dirty="0"/>
              <a:t>An important, fundamental </a:t>
            </a:r>
            <a:r>
              <a:rPr lang="en-US" sz="5000" dirty="0" smtClean="0"/>
              <a:t>distinction:</a:t>
            </a:r>
            <a:endParaRPr lang="en-US" sz="5000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813300"/>
            <a:ext cx="7543800" cy="3797300"/>
          </a:xfrm>
          <a:ln/>
        </p:spPr>
        <p:txBody>
          <a:bodyPr/>
          <a:lstStyle/>
          <a:p>
            <a:pPr marL="444500" indent="-444500">
              <a:buSzPct val="51000"/>
              <a:buFont typeface="Wingdings" charset="2"/>
              <a:buChar char="v"/>
              <a:tabLst>
                <a:tab pos="914400" algn="l"/>
                <a:tab pos="914400" algn="l"/>
              </a:tabLst>
            </a:pPr>
            <a:r>
              <a:rPr lang="en-US" sz="4500" dirty="0">
                <a:solidFill>
                  <a:srgbClr val="4C4C4C"/>
                </a:solidFill>
              </a:rPr>
              <a:t>not either/or options</a:t>
            </a:r>
          </a:p>
          <a:p>
            <a:pPr marL="444500" indent="-444500">
              <a:buSzPct val="51000"/>
              <a:buFont typeface="Wingdings" charset="2"/>
              <a:buChar char="v"/>
              <a:tabLst>
                <a:tab pos="914400" algn="l"/>
                <a:tab pos="914400" algn="l"/>
              </a:tabLst>
            </a:pPr>
            <a:r>
              <a:rPr lang="en-US" sz="4500" dirty="0">
                <a:solidFill>
                  <a:srgbClr val="4C4C4C"/>
                </a:solidFill>
              </a:rPr>
              <a:t>but both/and imperatives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200" y="2438400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Immediate assistance to the poor and systemic change projects are: </a:t>
            </a:r>
            <a:endParaRPr lang="en-US" sz="4400" dirty="0"/>
          </a:p>
        </p:txBody>
      </p:sp>
      <p:pic>
        <p:nvPicPr>
          <p:cNvPr id="1026" name="Picture 2" descr="C:\Documents and Settings\rmaloney\My Documents\My Pictures\St. Vincent de Paul\StVincent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6400" y="2882854"/>
            <a:ext cx="3886200" cy="4889546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10000" dirty="0">
                <a:solidFill>
                  <a:srgbClr val="FFFF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  <a:t>Systemic </a:t>
            </a:r>
            <a:r>
              <a:rPr lang="en-US" sz="10000" dirty="0" smtClean="0">
                <a:solidFill>
                  <a:srgbClr val="FFFF00"/>
                </a:solidFill>
                <a:latin typeface="Calisto MT" charset="0"/>
                <a:ea typeface="Calisto MT" charset="0"/>
                <a:cs typeface="Calisto MT" charset="0"/>
                <a:sym typeface="Calisto MT" charset="0"/>
              </a:rPr>
              <a:t>Change and the Poor</a:t>
            </a:r>
            <a:endParaRPr lang="en-US" sz="10000" dirty="0">
              <a:solidFill>
                <a:srgbClr val="FFFF00"/>
              </a:solidFill>
              <a:latin typeface="Calisto MT" charset="0"/>
              <a:sym typeface="Calisto MT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400" y="5511800"/>
            <a:ext cx="10922000" cy="2413000"/>
          </a:xfrm>
          <a:ln/>
        </p:spPr>
        <p:txBody>
          <a:bodyPr/>
          <a:lstStyle/>
          <a:p>
            <a:r>
              <a:rPr lang="en-US" sz="5300" dirty="0" smtClean="0">
                <a:solidFill>
                  <a:srgbClr val="FF0000"/>
                </a:solidFill>
                <a:latin typeface="Calibri Bold" charset="0"/>
                <a:ea typeface="ヒラギノ角ゴ ProN W6" charset="-128"/>
                <a:cs typeface="ヒラギノ角ゴ ProN W6" charset="-128"/>
                <a:sym typeface="Calibri Bold" charset="0"/>
              </a:rPr>
              <a:t>A Contemporary Call</a:t>
            </a:r>
          </a:p>
          <a:p>
            <a:endParaRPr lang="en-US" sz="5300" dirty="0">
              <a:solidFill>
                <a:srgbClr val="CCB6B2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</p:txBody>
      </p:sp>
      <p:pic>
        <p:nvPicPr>
          <p:cNvPr id="4" name="Debussy=Claire_de_Lu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378575" y="475297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041400" y="533400"/>
            <a:ext cx="6223000" cy="2209800"/>
          </a:xfrm>
          <a:ln/>
        </p:spPr>
        <p:txBody>
          <a:bodyPr/>
          <a:lstStyle/>
          <a:p>
            <a:pPr algn="l"/>
            <a:r>
              <a:rPr lang="en-US" sz="5400"/>
              <a:t>Three steps: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5000" y="3238500"/>
            <a:ext cx="7023100" cy="4826000"/>
          </a:xfrm>
          <a:ln/>
        </p:spPr>
        <p:txBody>
          <a:bodyPr lIns="0" tIns="0" rIns="0" bIns="0"/>
          <a:lstStyle/>
          <a:p>
            <a:pPr marL="600075" indent="-600075">
              <a:buSzPct val="99000"/>
              <a:buFontTx/>
              <a:buAutoNum type="arabicPeriod"/>
            </a:pPr>
            <a:r>
              <a:rPr lang="en-US" sz="3800" b="1" i="1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S</a:t>
            </a:r>
            <a:r>
              <a:rPr lang="en-US" sz="3800" b="1" i="1" dirty="0" smtClean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ome </a:t>
            </a:r>
            <a:r>
              <a:rPr lang="en-US" sz="3800" b="1" i="1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background</a:t>
            </a:r>
            <a:endParaRPr lang="en-US" sz="3800" b="1" i="1" dirty="0">
              <a:solidFill>
                <a:schemeClr val="bg2"/>
              </a:solidFill>
              <a:latin typeface="Times New Roman" charset="0"/>
              <a:sym typeface="Times New Roman" charset="0"/>
            </a:endParaRPr>
          </a:p>
          <a:p>
            <a:pPr marL="600075" indent="-600075">
              <a:spcBef>
                <a:spcPts val="4500"/>
              </a:spcBef>
              <a:buSzPct val="99000"/>
              <a:buFontTx/>
              <a:buAutoNum type="arabicPeriod"/>
            </a:pPr>
            <a:r>
              <a:rPr lang="en-US" sz="3800" b="1" i="1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</a:t>
            </a:r>
            <a:r>
              <a:rPr lang="en-US" sz="3800" b="1" i="1" dirty="0" smtClean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he </a:t>
            </a:r>
            <a:r>
              <a:rPr lang="en-US" sz="3800" b="1" i="1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notion of systemic change</a:t>
            </a:r>
            <a:endParaRPr lang="en-US" sz="3800" b="1" i="1" dirty="0">
              <a:solidFill>
                <a:schemeClr val="bg2"/>
              </a:solidFill>
              <a:latin typeface="Times New Roman" charset="0"/>
              <a:sym typeface="Times New Roman" charset="0"/>
            </a:endParaRPr>
          </a:p>
          <a:p>
            <a:pPr marL="600075" indent="-600075">
              <a:spcBef>
                <a:spcPts val="4500"/>
              </a:spcBef>
              <a:buSzPct val="99000"/>
              <a:buFontTx/>
              <a:buAutoNum type="arabicPeriod"/>
            </a:pPr>
            <a:r>
              <a:rPr lang="en-US" sz="3800" b="1" i="1" dirty="0" err="1" smtClean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Akamasoa</a:t>
            </a:r>
            <a:r>
              <a:rPr lang="en-US" sz="3800" b="1" i="1" dirty="0" smtClean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 – a systemic change project in Madagascar</a:t>
            </a:r>
            <a:endParaRPr lang="en-US" sz="3800" b="1" i="1" dirty="0">
              <a:solidFill>
                <a:schemeClr val="bg2"/>
              </a:solidFill>
              <a:latin typeface="Times New Roman" charset="0"/>
              <a:sym typeface="Times New Roman" charset="0"/>
            </a:endParaRPr>
          </a:p>
        </p:txBody>
      </p:sp>
      <p:pic>
        <p:nvPicPr>
          <p:cNvPr id="1026" name="Picture 2" descr="C:\Documents and Settings\rmaloney\My Documents\My Pictures\St. Vincent de Paul\Moutiers St. Jean, Vincent de Paul, surplice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0410" y="2667000"/>
            <a:ext cx="4715590" cy="5257800"/>
          </a:xfrm>
          <a:prstGeom prst="rect">
            <a:avLst/>
          </a:prstGeom>
          <a:noFill/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041400" y="533400"/>
            <a:ext cx="10922000" cy="1498600"/>
          </a:xfrm>
          <a:ln/>
        </p:spPr>
        <p:txBody>
          <a:bodyPr/>
          <a:lstStyle/>
          <a:p>
            <a:r>
              <a:rPr lang="en-US" sz="5400"/>
              <a:t>I. Background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965200" y="5892800"/>
            <a:ext cx="11061700" cy="170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57200" bIns="0" anchor="ctr">
            <a:prstTxWarp prst="textNoShape">
              <a:avLst/>
            </a:prstTxWarp>
          </a:bodyPr>
          <a:lstStyle/>
          <a:p>
            <a:r>
              <a:rPr lang="en-US" sz="4000" i="1" dirty="0">
                <a:solidFill>
                  <a:srgbClr val="4C4C4C"/>
                </a:solidFill>
                <a:ea typeface="Hoefler Text" charset="0"/>
                <a:cs typeface="Hoefler Text" charset="0"/>
              </a:rPr>
              <a:t>To help bring about systemic change through the </a:t>
            </a:r>
            <a:r>
              <a:rPr lang="en-US" sz="4000" i="1" dirty="0" smtClean="0">
                <a:solidFill>
                  <a:srgbClr val="4C4C4C"/>
                </a:solidFill>
                <a:ea typeface="Hoefler Text" charset="0"/>
                <a:cs typeface="Hoefler Text" charset="0"/>
              </a:rPr>
              <a:t>labors of those serving among the </a:t>
            </a:r>
            <a:r>
              <a:rPr lang="en-US" sz="4000" i="1" dirty="0">
                <a:solidFill>
                  <a:srgbClr val="4C4C4C"/>
                </a:solidFill>
                <a:ea typeface="Hoefler Text" charset="0"/>
                <a:cs typeface="Hoefler Text" charset="0"/>
              </a:rPr>
              <a:t>oppressed poor.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965200" y="3124200"/>
            <a:ext cx="11214100" cy="1270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tabLst>
                <a:tab pos="685800" algn="l"/>
              </a:tabLst>
            </a:pPr>
            <a:r>
              <a:rPr lang="en-US" dirty="0">
                <a:solidFill>
                  <a:srgbClr val="333333"/>
                </a:solidFill>
                <a:ea typeface="Hoefler Text" charset="0"/>
                <a:cs typeface="Hoefler Text" charset="0"/>
              </a:rPr>
              <a:t>The naming of a Commission for Promoting Systemic Change and its mandate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98500"/>
            <a:ext cx="11277600" cy="1498600"/>
          </a:xfrm>
          <a:ln/>
        </p:spPr>
        <p:txBody>
          <a:bodyPr/>
          <a:lstStyle/>
          <a:p>
            <a:pPr algn="l"/>
            <a:r>
              <a:rPr lang="en-US" sz="5000" dirty="0"/>
              <a:t>The members of the Commission: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2438400"/>
            <a:ext cx="4800600" cy="6248400"/>
          </a:xfrm>
          <a:ln/>
        </p:spPr>
        <p:txBody>
          <a:bodyPr/>
          <a:lstStyle/>
          <a:p>
            <a:pPr marL="320675" indent="-320675"/>
            <a:r>
              <a:rPr lang="en-US" sz="2400" b="1" dirty="0" smtClean="0"/>
              <a:t>Fr. Joseph Foley, C.M.</a:t>
            </a:r>
          </a:p>
          <a:p>
            <a:pPr marL="320675" indent="-320675"/>
            <a:r>
              <a:rPr lang="en-US" sz="2400" b="1" dirty="0" smtClean="0"/>
              <a:t>Mrs. Patricia Nava, AIC</a:t>
            </a:r>
          </a:p>
          <a:p>
            <a:pPr marL="320675" indent="-320675"/>
            <a:r>
              <a:rPr lang="en-US" sz="2400" b="1" dirty="0" err="1" smtClean="0"/>
              <a:t>Rosamaría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Casas</a:t>
            </a:r>
            <a:r>
              <a:rPr lang="en-US" sz="2400" b="1" dirty="0" smtClean="0"/>
              <a:t> (translator)</a:t>
            </a:r>
          </a:p>
          <a:p>
            <a:pPr marL="320675" indent="-320675"/>
            <a:r>
              <a:rPr lang="en-US" sz="2400" b="1" dirty="0" smtClean="0"/>
              <a:t>Sr. Ellen Flynn, D.C. </a:t>
            </a:r>
          </a:p>
          <a:p>
            <a:pPr marL="320675" indent="-320675"/>
            <a:r>
              <a:rPr lang="en-US" sz="2400" b="1" dirty="0" smtClean="0"/>
              <a:t>Fr. Robert Maloney, C.M. </a:t>
            </a:r>
          </a:p>
          <a:p>
            <a:pPr marL="320675" indent="-320675"/>
            <a:r>
              <a:rPr lang="en-US" sz="2400" b="1" dirty="0" smtClean="0"/>
              <a:t>Rev. </a:t>
            </a:r>
            <a:r>
              <a:rPr lang="en-US" sz="2400" b="1" dirty="0" err="1" smtClean="0"/>
              <a:t>Mr</a:t>
            </a:r>
            <a:r>
              <a:rPr lang="en-US" sz="2400" b="1" dirty="0" smtClean="0"/>
              <a:t> Gene </a:t>
            </a:r>
            <a:r>
              <a:rPr lang="en-US" sz="2400" b="1" smtClean="0"/>
              <a:t>Smith, SSVP</a:t>
            </a:r>
            <a:endParaRPr lang="en-US" sz="2400" b="1" dirty="0" smtClean="0"/>
          </a:p>
          <a:p>
            <a:pPr marL="320675" indent="-320675"/>
            <a:r>
              <a:rPr lang="en-US" sz="2400" b="1" dirty="0" smtClean="0"/>
              <a:t>Fr</a:t>
            </a:r>
            <a:r>
              <a:rPr lang="en-US" sz="2400" b="1" dirty="0"/>
              <a:t>. Norberto </a:t>
            </a:r>
            <a:r>
              <a:rPr lang="en-US" sz="2400" b="1" dirty="0" err="1"/>
              <a:t>Carcellar</a:t>
            </a:r>
            <a:r>
              <a:rPr lang="en-US" sz="2400" b="1" dirty="0"/>
              <a:t>, C.M.</a:t>
            </a:r>
          </a:p>
          <a:p>
            <a:pPr marL="320675" indent="-320675">
              <a:spcBef>
                <a:spcPts val="2200"/>
              </a:spcBef>
            </a:pPr>
            <a:r>
              <a:rPr lang="en-US" sz="2400" b="1" dirty="0" smtClean="0"/>
              <a:t>Fr</a:t>
            </a:r>
            <a:r>
              <a:rPr lang="en-US" sz="2400" b="1" dirty="0"/>
              <a:t>. Pedro </a:t>
            </a:r>
            <a:r>
              <a:rPr lang="en-US" sz="2400" b="1" dirty="0" err="1"/>
              <a:t>Opeka</a:t>
            </a:r>
            <a:r>
              <a:rPr lang="en-US" sz="2400" b="1" dirty="0"/>
              <a:t>, C.M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327650" y="2971800"/>
            <a:ext cx="7048500" cy="5067300"/>
            <a:chOff x="0" y="0"/>
            <a:chExt cx="4440" cy="3192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2"/>
            <a:srcRect l="15094" t="13583" r="12593" b="17735"/>
            <a:stretch>
              <a:fillRect/>
            </a:stretch>
          </p:blipFill>
          <p:spPr bwMode="auto">
            <a:xfrm>
              <a:off x="56" y="56"/>
              <a:ext cx="4323" cy="30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1509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440" cy="319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041400" y="711200"/>
            <a:ext cx="10922000" cy="2209800"/>
          </a:xfrm>
          <a:ln/>
        </p:spPr>
        <p:txBody>
          <a:bodyPr/>
          <a:lstStyle/>
          <a:p>
            <a:r>
              <a:rPr lang="en-US" sz="5000" dirty="0"/>
              <a:t>The Goals of the Commission for Promoting Systemic Change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400" y="3048000"/>
            <a:ext cx="10922000" cy="5715000"/>
          </a:xfrm>
          <a:ln/>
        </p:spPr>
        <p:txBody>
          <a:bodyPr/>
          <a:lstStyle/>
          <a:p>
            <a:pPr marL="320675" indent="-320675">
              <a:buClr>
                <a:srgbClr val="45403A"/>
              </a:buClr>
              <a:buSzPct val="68000"/>
            </a:pPr>
            <a:r>
              <a:rPr lang="en-US" sz="3600" dirty="0"/>
              <a:t>To study available material concerning Systemic Change</a:t>
            </a:r>
          </a:p>
          <a:p>
            <a:pPr marL="320675" indent="-320675">
              <a:spcBef>
                <a:spcPts val="2200"/>
              </a:spcBef>
              <a:buClr>
                <a:srgbClr val="45403A"/>
              </a:buClr>
              <a:buSzPct val="68000"/>
            </a:pPr>
            <a:r>
              <a:rPr lang="en-US" sz="3600" dirty="0"/>
              <a:t>To discuss </a:t>
            </a:r>
            <a:r>
              <a:rPr lang="en-US" sz="3600" dirty="0" smtClean="0"/>
              <a:t>their own </a:t>
            </a:r>
            <a:r>
              <a:rPr lang="en-US" sz="3600" dirty="0"/>
              <a:t>involvement in Systemic Change</a:t>
            </a:r>
          </a:p>
          <a:p>
            <a:pPr marL="320675" indent="-320675">
              <a:spcBef>
                <a:spcPts val="2200"/>
              </a:spcBef>
              <a:buClr>
                <a:srgbClr val="45403A"/>
              </a:buClr>
              <a:buSzPct val="68000"/>
            </a:pPr>
            <a:r>
              <a:rPr lang="en-US" sz="3600" dirty="0"/>
              <a:t>To formulate a series of effective strategies which would subsequently be shared with the members of the Vincentian Family</a:t>
            </a:r>
          </a:p>
          <a:p>
            <a:pPr marL="320675" indent="-320675">
              <a:spcBef>
                <a:spcPts val="2200"/>
              </a:spcBef>
              <a:buClr>
                <a:srgbClr val="45403A"/>
              </a:buClr>
              <a:buSzPct val="68000"/>
            </a:pPr>
            <a:r>
              <a:rPr lang="en-US" sz="3600" dirty="0"/>
              <a:t>To propose how the effective strategies might be best disseminated 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800" y="838200"/>
            <a:ext cx="1181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Methodology of the Commission for Promoting Systemic Change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8800" y="3195221"/>
            <a:ext cx="1188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l" eaLnBrk="1" hangingPunct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4800" dirty="0" smtClean="0"/>
              <a:t>At the beginning of the process, each of the members wrote a story, based on his or her own experience of systemic change.</a:t>
            </a:r>
          </a:p>
          <a:p>
            <a:pPr indent="-274320" algn="l" eaLnBrk="1" hangingPunct="1"/>
            <a:endParaRPr lang="en-US" sz="4800" b="1" dirty="0" smtClean="0"/>
          </a:p>
          <a:p>
            <a:pPr indent="-274320" algn="l" eaLnBrk="1" hangingPunct="1">
              <a:buFont typeface="Arial" pitchFamily="34" charset="0"/>
              <a:buChar char="•"/>
            </a:pPr>
            <a:r>
              <a:rPr lang="en-US" sz="4800" dirty="0" smtClean="0"/>
              <a:t> In each one of the stories, we identified strategies that were effective for bringing systemic change about.</a:t>
            </a:r>
            <a:r>
              <a:rPr lang="en-US" sz="4800" b="1" dirty="0" smtClean="0"/>
              <a:t> </a:t>
            </a:r>
            <a:endParaRPr lang="en-US" sz="4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600" y="3230463"/>
            <a:ext cx="12039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l">
              <a:buFont typeface="Arial" pitchFamily="34" charset="0"/>
              <a:buChar char="•"/>
            </a:pPr>
            <a:r>
              <a:rPr lang="en-US" sz="4400" dirty="0" smtClean="0"/>
              <a:t>We quickly saw the importance of self-sustaining programs, so that the poor themselves would be active participants from the beginning to the end. </a:t>
            </a:r>
          </a:p>
          <a:p>
            <a:pPr indent="-457200" algn="l"/>
            <a:endParaRPr lang="en-US" sz="4400" dirty="0" smtClean="0"/>
          </a:p>
          <a:p>
            <a:pPr indent="-457200" algn="l">
              <a:buFont typeface="Arial" pitchFamily="34" charset="0"/>
              <a:buChar char="•"/>
            </a:pPr>
            <a:r>
              <a:rPr lang="en-US" sz="4400" dirty="0" smtClean="0"/>
              <a:t> We emphasized the spirituality that lies behind a systemic change approach.</a:t>
            </a:r>
          </a:p>
          <a:p>
            <a:pPr algn="l"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58800" y="60960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Methodology of the Commission for Promoting Systemic Change </a:t>
            </a:r>
            <a:endParaRPr lang="en-US" sz="5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041400" y="533400"/>
            <a:ext cx="10922000" cy="1244600"/>
          </a:xfrm>
          <a:ln/>
        </p:spPr>
        <p:txBody>
          <a:bodyPr/>
          <a:lstStyle/>
          <a:p>
            <a:r>
              <a:rPr lang="en-US" sz="4500" dirty="0"/>
              <a:t>What We Have Done So Far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1612900"/>
            <a:ext cx="7378700" cy="7785100"/>
          </a:xfrm>
          <a:ln/>
        </p:spPr>
        <p:txBody>
          <a:bodyPr/>
          <a:lstStyle/>
          <a:p>
            <a:pPr marL="320675" indent="-320675">
              <a:buClr>
                <a:srgbClr val="45403A"/>
              </a:buClr>
            </a:pPr>
            <a:r>
              <a:rPr lang="en-US" sz="2700" b="1" dirty="0"/>
              <a:t>A book: Its title is </a:t>
            </a:r>
            <a:r>
              <a:rPr lang="en-US" sz="2700" b="1" i="1" dirty="0"/>
              <a:t>Seeds of Hope: Stories of  Systemic Change</a:t>
            </a:r>
            <a:endParaRPr lang="en-US" sz="2700" b="1" dirty="0"/>
          </a:p>
          <a:p>
            <a:pPr marL="320675" indent="-320675">
              <a:spcBef>
                <a:spcPts val="2200"/>
              </a:spcBef>
              <a:buClr>
                <a:srgbClr val="45403A"/>
              </a:buClr>
            </a:pPr>
            <a:r>
              <a:rPr lang="en-US" sz="2700" b="1" dirty="0"/>
              <a:t>A tool kit </a:t>
            </a:r>
          </a:p>
          <a:p>
            <a:pPr marL="320675" indent="-320675">
              <a:spcBef>
                <a:spcPts val="2200"/>
              </a:spcBef>
              <a:buClr>
                <a:srgbClr val="45403A"/>
              </a:buClr>
            </a:pPr>
            <a:r>
              <a:rPr lang="en-US" sz="2700" b="1" dirty="0"/>
              <a:t>The </a:t>
            </a:r>
            <a:r>
              <a:rPr lang="en-US" sz="2700" b="1" dirty="0" err="1"/>
              <a:t>Famvin</a:t>
            </a:r>
            <a:r>
              <a:rPr lang="en-US" sz="2700" b="1" dirty="0"/>
              <a:t> website </a:t>
            </a:r>
          </a:p>
          <a:p>
            <a:pPr marL="320675" indent="-320675">
              <a:spcBef>
                <a:spcPts val="2200"/>
              </a:spcBef>
              <a:buClr>
                <a:srgbClr val="45403A"/>
              </a:buClr>
            </a:pPr>
            <a:r>
              <a:rPr lang="en-US" sz="2700" b="1" dirty="0"/>
              <a:t>Start-up grants </a:t>
            </a:r>
          </a:p>
          <a:p>
            <a:pPr marL="320675" indent="-320675">
              <a:spcBef>
                <a:spcPts val="2200"/>
              </a:spcBef>
              <a:buClr>
                <a:srgbClr val="45403A"/>
              </a:buClr>
            </a:pPr>
            <a:r>
              <a:rPr lang="en-US" sz="2700" b="1" dirty="0"/>
              <a:t>6 continental workshops</a:t>
            </a:r>
          </a:p>
          <a:p>
            <a:pPr marL="596900" lvl="1" indent="-320675">
              <a:spcBef>
                <a:spcPts val="1400"/>
              </a:spcBef>
              <a:buClr>
                <a:srgbClr val="45403A"/>
              </a:buClr>
            </a:pPr>
            <a:r>
              <a:rPr lang="en-US" sz="2300" b="1" dirty="0"/>
              <a:t>Mexico - February 2009</a:t>
            </a:r>
          </a:p>
          <a:p>
            <a:pPr marL="596900" lvl="1" indent="-320675">
              <a:spcBef>
                <a:spcPts val="1400"/>
              </a:spcBef>
              <a:buClr>
                <a:srgbClr val="45403A"/>
              </a:buClr>
            </a:pPr>
            <a:r>
              <a:rPr lang="en-US" sz="2300" b="1" dirty="0"/>
              <a:t>Brazil - June 2009</a:t>
            </a:r>
          </a:p>
          <a:p>
            <a:pPr marL="596900" lvl="1" indent="-320675">
              <a:spcBef>
                <a:spcPts val="1400"/>
              </a:spcBef>
              <a:buClr>
                <a:srgbClr val="45403A"/>
              </a:buClr>
            </a:pPr>
            <a:r>
              <a:rPr lang="en-US" sz="2300" b="1" dirty="0"/>
              <a:t>Cameroon - July 2009</a:t>
            </a:r>
          </a:p>
          <a:p>
            <a:pPr marL="596900" lvl="1" indent="-320675">
              <a:spcBef>
                <a:spcPts val="1400"/>
              </a:spcBef>
              <a:buClr>
                <a:srgbClr val="45403A"/>
              </a:buClr>
            </a:pPr>
            <a:r>
              <a:rPr lang="en-US" sz="2300" b="1" dirty="0"/>
              <a:t>Bangkok - November 2009</a:t>
            </a:r>
          </a:p>
          <a:p>
            <a:pPr marL="596900" lvl="1" indent="-320675">
              <a:spcBef>
                <a:spcPts val="1400"/>
              </a:spcBef>
              <a:buClr>
                <a:srgbClr val="45403A"/>
              </a:buClr>
            </a:pPr>
            <a:r>
              <a:rPr lang="en-US" sz="2300" b="1" dirty="0"/>
              <a:t>USA - November 2010</a:t>
            </a:r>
          </a:p>
          <a:p>
            <a:pPr marL="596900" lvl="1" indent="-320675">
              <a:spcBef>
                <a:spcPts val="1400"/>
              </a:spcBef>
              <a:buClr>
                <a:srgbClr val="45403A"/>
              </a:buClr>
            </a:pPr>
            <a:r>
              <a:rPr lang="en-US" sz="2300" b="1" dirty="0"/>
              <a:t>Europe </a:t>
            </a:r>
            <a:r>
              <a:rPr lang="en-US" sz="2300" b="1" dirty="0" smtClean="0"/>
              <a:t>– dates for 3 workshops </a:t>
            </a:r>
            <a:r>
              <a:rPr lang="en-US" sz="2300" b="1" dirty="0"/>
              <a:t>to be fixed in 2011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7988300" y="2471738"/>
            <a:ext cx="4152900" cy="6350000"/>
            <a:chOff x="0" y="0"/>
            <a:chExt cx="2616" cy="3999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" y="56"/>
              <a:ext cx="2504" cy="388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5605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616" cy="40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1041400" y="533400"/>
            <a:ext cx="10922000" cy="1066800"/>
          </a:xfrm>
          <a:ln/>
        </p:spPr>
        <p:txBody>
          <a:bodyPr/>
          <a:lstStyle/>
          <a:p>
            <a:r>
              <a:rPr lang="en-US" sz="5000" dirty="0"/>
              <a:t>Book contents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9800" y="2057400"/>
            <a:ext cx="10922000" cy="6629400"/>
          </a:xfrm>
          <a:ln/>
        </p:spPr>
        <p:txBody>
          <a:bodyPr lIns="0" tIns="0" rIns="0" bIns="0"/>
          <a:lstStyle/>
          <a:p>
            <a:pPr marL="469900" indent="-469900">
              <a:buSzPct val="99000"/>
              <a:buFontTx/>
              <a:buAutoNum type="arabicPeriod"/>
            </a:pPr>
            <a:r>
              <a:rPr lang="en-US" sz="2000" b="1" dirty="0" err="1"/>
              <a:t>Akamasoa</a:t>
            </a:r>
            <a:r>
              <a:rPr lang="en-US" sz="2000" b="1" dirty="0"/>
              <a:t>, a Community of Good Friends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I Have a DREAM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Mission-Oriented Strategies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The Perfect Storm 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AIC Madagascar, a Story of Systemic Change within an Association 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Person-Oriented Strategies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The Story of the Passage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The Homeless Peoples’ Federation of the Philippines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Task-Oriented Strategies 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The Clancy </a:t>
            </a:r>
            <a:r>
              <a:rPr lang="en-US" sz="2000" b="1" dirty="0" err="1"/>
              <a:t>Nightshelter</a:t>
            </a:r>
            <a:endParaRPr lang="en-US" sz="2000" b="1" dirty="0"/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The Mindoro Project in the Philippines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Strategies Directed Toward Co-Responsibility, Networking and Political Action</a:t>
            </a:r>
          </a:p>
          <a:p>
            <a:pPr marL="469900" indent="-469900">
              <a:spcBef>
                <a:spcPts val="1500"/>
              </a:spcBef>
              <a:buSzPct val="99000"/>
              <a:buFontTx/>
              <a:buAutoNum type="arabicPeriod"/>
            </a:pPr>
            <a:r>
              <a:rPr lang="en-US" sz="2000" b="1" dirty="0"/>
              <a:t>The Vincentian Mission at the United Nations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1363554" y="8784220"/>
            <a:ext cx="1054314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ea typeface="Hoefler Text" charset="0"/>
                <a:cs typeface="Hoefler Text" charset="0"/>
              </a:rPr>
              <a:t>Epilogue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1320800" y="1600200"/>
            <a:ext cx="1060801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ea typeface="Hoefler Text" charset="0"/>
                <a:cs typeface="Hoefler Text" charset="0"/>
              </a:rPr>
              <a:t>Prologue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slow">
            <mp:flip/>
          </m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Choice>
    <mc:Fallback>
      <mc:AlternateContent>
        <mc:Choice Requires="mp">
          <p:transition spd="slow">
            <p:newsflash/>
          </p:transition>
        </mc:Choice>
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<p:transition spd="slow">
            <p:newsflash/>
          </p:transition>
        </mc:Fallback>
      </mc:AlternateContent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6627" grpId="0"/>
      <p:bldP spid="266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2C7C9"/>
      </a:accent3>
      <a:accent4>
        <a:srgbClr val="675C5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7 up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7 u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7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2C7C9"/>
      </a:accent3>
      <a:accent4>
        <a:srgbClr val="675C5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Horizontal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C2C7C9"/>
      </a:accent3>
      <a:accent4>
        <a:srgbClr val="675C59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2C7C9"/>
      </a:accent3>
      <a:accent4>
        <a:srgbClr val="675C5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Horizontal 3 Up">
  <a:themeElements>
    <a:clrScheme name="">
      <a:dk1>
        <a:srgbClr val="7A6D69"/>
      </a:dk1>
      <a:lt1>
        <a:srgbClr val="859296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C2C7C9"/>
      </a:accent3>
      <a:accent4>
        <a:srgbClr val="675C59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3 U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Horizontal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, Bullets &amp; Photo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ullets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- 2 Column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6413B"/>
      </a:dk1>
      <a:lt1>
        <a:srgbClr val="B9BEC4"/>
      </a:lt1>
      <a:dk2>
        <a:srgbClr val="000000"/>
      </a:dk2>
      <a:lt2>
        <a:srgbClr val="000000"/>
      </a:lt2>
      <a:accent1>
        <a:srgbClr val="FF0000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Left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Right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9DBDE"/>
      </a:accent3>
      <a:accent4>
        <a:srgbClr val="3A363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Big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3 up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5 up">
  <a:themeElements>
    <a:clrScheme name="">
      <a:dk1>
        <a:srgbClr val="46413B"/>
      </a:dk1>
      <a:lt1>
        <a:srgbClr val="B9BEC4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D9DBDE"/>
      </a:accent3>
      <a:accent4>
        <a:srgbClr val="3A3631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5 u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46413B"/>
            </a:solidFill>
            <a:effectLst/>
            <a:latin typeface="Hoefler Text" charset="0"/>
            <a:ea typeface="ヒラギノ明朝 ProN W3" charset="-128"/>
            <a:cs typeface="ヒラギノ明朝 ProN W3" charset="-128"/>
            <a:sym typeface="Hoefler Text" charset="0"/>
          </a:defRPr>
        </a:defPPr>
      </a:lstStyle>
    </a:lnDef>
  </a:objectDefaults>
  <a:extraClrSchemeLst>
    <a:extraClrScheme>
      <a:clrScheme name="Photo - 5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Pages>0</Pages>
  <Words>550</Words>
  <Characters>0</Characters>
  <Application>Microsoft Macintosh PowerPoint</Application>
  <PresentationFormat>Custom</PresentationFormat>
  <Lines>0</Lines>
  <Paragraphs>86</Paragraphs>
  <Slides>15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17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Title &amp; Subtitle</vt:lpstr>
      <vt:lpstr>Title &amp; Bullets</vt:lpstr>
      <vt:lpstr>Title &amp; Bullets - Left</vt:lpstr>
      <vt:lpstr>Title &amp; Bullets - Right</vt:lpstr>
      <vt:lpstr>Title - Top</vt:lpstr>
      <vt:lpstr>Blank</vt:lpstr>
      <vt:lpstr>Photo - Big</vt:lpstr>
      <vt:lpstr>Photo - 3 up</vt:lpstr>
      <vt:lpstr>Photo - 5 up</vt:lpstr>
      <vt:lpstr>Photo - 7 up</vt:lpstr>
      <vt:lpstr>Title - Center</vt:lpstr>
      <vt:lpstr>Photo - Horizontal</vt:lpstr>
      <vt:lpstr>Photo - Vertical</vt:lpstr>
      <vt:lpstr>Photo - Horizontal 3 Up</vt:lpstr>
      <vt:lpstr>Title, Bullets &amp; Photo</vt:lpstr>
      <vt:lpstr>Bullets</vt:lpstr>
      <vt:lpstr>Title &amp; Bullets - 2 Column</vt:lpstr>
      <vt:lpstr>Systemic Change and the Poor</vt:lpstr>
      <vt:lpstr>Three steps:</vt:lpstr>
      <vt:lpstr>I. Background</vt:lpstr>
      <vt:lpstr>The members of the Commission:</vt:lpstr>
      <vt:lpstr>The Goals of the Commission for Promoting Systemic Change </vt:lpstr>
      <vt:lpstr>Slide 6</vt:lpstr>
      <vt:lpstr>Slide 7</vt:lpstr>
      <vt:lpstr>What We Have Done So Far</vt:lpstr>
      <vt:lpstr>Book contents </vt:lpstr>
      <vt:lpstr>II. The Notion of  Systemic Change</vt:lpstr>
      <vt:lpstr>The Basic Idea</vt:lpstr>
      <vt:lpstr>An Illustration of how  Systemic Change works</vt:lpstr>
      <vt:lpstr>Criteria of Systemic Change Projects</vt:lpstr>
      <vt:lpstr>An important, fundamental distinction:</vt:lpstr>
      <vt:lpstr>Systemic Change and the Poor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Change</dc:title>
  <dc:subject/>
  <dc:creator/>
  <cp:keywords/>
  <dc:description/>
  <cp:lastModifiedBy>Monica Watson</cp:lastModifiedBy>
  <cp:revision>73</cp:revision>
  <dcterms:created xsi:type="dcterms:W3CDTF">2010-11-04T18:47:07Z</dcterms:created>
  <dcterms:modified xsi:type="dcterms:W3CDTF">2010-11-04T20:25:12Z</dcterms:modified>
</cp:coreProperties>
</file>