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6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6A9E3-3E4F-462A-8169-73581253B430}" type="datetimeFigureOut">
              <a:rPr lang="en-US" smtClean="0"/>
              <a:pPr/>
              <a:t>9/8/13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A19C1-8B57-4745-ADFC-D6B7B57B0038}" type="slidenum">
              <a:rPr lang="en-US" smtClean="0"/>
              <a:pPr/>
              <a:t>‹#›</a:t>
            </a:fld>
            <a:endParaRPr lang="en-US"/>
          </a:p>
        </p:txBody>
      </p:sp>
    </p:spTree>
    <p:extLst>
      <p:ext uri="{BB962C8B-B14F-4D97-AF65-F5344CB8AC3E}">
        <p14:creationId xmlns:p14="http://schemas.microsoft.com/office/powerpoint/2010/main" val="165121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19C1-8B57-4745-ADFC-D6B7B57B00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9590872-B9CC-4038-9C72-7FCDB3432111}" type="datetimeFigureOut">
              <a:rPr lang="es-PE" smtClean="0"/>
              <a:pPr/>
              <a:t>9/8/13</a:t>
            </a:fld>
            <a:endParaRPr lang="es-P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P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4C31FB2-60C2-4FC2-9313-AF8D0B3EAB1F}" type="slidenum">
              <a:rPr lang="es-PE" smtClean="0"/>
              <a:pPr/>
              <a:t>‹#›</a:t>
            </a:fld>
            <a:endParaRPr lang="es-P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9590872-B9CC-4038-9C72-7FCDB3432111}" type="datetimeFigureOut">
              <a:rPr lang="es-PE" smtClean="0"/>
              <a:pPr/>
              <a:t>9/8/13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9590872-B9CC-4038-9C72-7FCDB3432111}" type="datetimeFigureOut">
              <a:rPr lang="es-PE" smtClean="0"/>
              <a:pPr/>
              <a:t>9/8/13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590872-B9CC-4038-9C72-7FCDB3432111}" type="datetimeFigureOut">
              <a:rPr lang="es-PE" smtClean="0"/>
              <a:pPr/>
              <a:t>9/8/13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9590872-B9CC-4038-9C72-7FCDB3432111}" type="datetimeFigureOut">
              <a:rPr lang="es-PE" smtClean="0"/>
              <a:pPr/>
              <a:t>9/8/13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9590872-B9CC-4038-9C72-7FCDB3432111}" type="datetimeFigureOut">
              <a:rPr lang="es-PE" smtClean="0"/>
              <a:pPr/>
              <a:t>9/8/13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4C31FB2-60C2-4FC2-9313-AF8D0B3EAB1F}" type="slidenum">
              <a:rPr lang="es-PE" smtClean="0"/>
              <a:pPr/>
              <a:t>‹#›</a:t>
            </a:fld>
            <a:endParaRPr lang="es-PE"/>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9590872-B9CC-4038-9C72-7FCDB3432111}" type="datetimeFigureOut">
              <a:rPr lang="es-PE" smtClean="0"/>
              <a:pPr/>
              <a:t>9/8/13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9590872-B9CC-4038-9C72-7FCDB3432111}" type="datetimeFigureOut">
              <a:rPr lang="es-PE" smtClean="0"/>
              <a:pPr/>
              <a:t>9/8/13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90872-B9CC-4038-9C72-7FCDB3432111}" type="datetimeFigureOut">
              <a:rPr lang="es-PE" smtClean="0"/>
              <a:pPr/>
              <a:t>9/8/13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9590872-B9CC-4038-9C72-7FCDB3432111}" type="datetimeFigureOut">
              <a:rPr lang="es-PE" smtClean="0"/>
              <a:pPr/>
              <a:t>9/8/13</a:t>
            </a:fld>
            <a:endParaRPr lang="es-PE"/>
          </a:p>
        </p:txBody>
      </p:sp>
      <p:sp>
        <p:nvSpPr>
          <p:cNvPr id="7" name="Slide Number Placeholder 6"/>
          <p:cNvSpPr>
            <a:spLocks noGrp="1"/>
          </p:cNvSpPr>
          <p:nvPr>
            <p:ph type="sldNum" sz="quarter" idx="12"/>
          </p:nvPr>
        </p:nvSpPr>
        <p:spPr/>
        <p:txBody>
          <a:bodyPr/>
          <a:lstStyle/>
          <a:p>
            <a:fld id="{44C31FB2-60C2-4FC2-9313-AF8D0B3EAB1F}" type="slidenum">
              <a:rPr lang="es-PE" smtClean="0"/>
              <a:pPr/>
              <a:t>‹#›</a:t>
            </a:fld>
            <a:endParaRPr lang="es-P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P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9590872-B9CC-4038-9C72-7FCDB3432111}" type="datetimeFigureOut">
              <a:rPr lang="es-PE" smtClean="0"/>
              <a:pPr/>
              <a:t>9/8/13</a:t>
            </a:fld>
            <a:endParaRPr lang="es-P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PE"/>
          </a:p>
        </p:txBody>
      </p:sp>
      <p:sp>
        <p:nvSpPr>
          <p:cNvPr id="7" name="Slide Number Placeholder 6"/>
          <p:cNvSpPr>
            <a:spLocks noGrp="1"/>
          </p:cNvSpPr>
          <p:nvPr>
            <p:ph type="sldNum" sz="quarter" idx="12"/>
          </p:nvPr>
        </p:nvSpPr>
        <p:spPr/>
        <p:txBody>
          <a:bodyPr/>
          <a:lstStyle/>
          <a:p>
            <a:fld id="{44C31FB2-60C2-4FC2-9313-AF8D0B3EAB1F}" type="slidenum">
              <a:rPr lang="es-PE" smtClean="0"/>
              <a:pPr/>
              <a:t>‹#›</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9590872-B9CC-4038-9C72-7FCDB3432111}" type="datetimeFigureOut">
              <a:rPr lang="es-PE" smtClean="0"/>
              <a:pPr/>
              <a:t>9/8/13</a:t>
            </a:fld>
            <a:endParaRPr lang="es-P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P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4C31FB2-60C2-4FC2-9313-AF8D0B3EAB1F}" type="slidenum">
              <a:rPr lang="es-PE" smtClean="0"/>
              <a:pPr/>
              <a:t>‹#›</a:t>
            </a:fld>
            <a:endParaRPr lang="es-P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PE" sz="4000" b="1" dirty="0" smtClean="0"/>
              <a:t>FREDERIC OZANAM</a:t>
            </a:r>
            <a:endParaRPr lang="es-PE" sz="4000" b="1" dirty="0"/>
          </a:p>
        </p:txBody>
      </p:sp>
      <p:sp>
        <p:nvSpPr>
          <p:cNvPr id="3" name="2 Subtítulo"/>
          <p:cNvSpPr>
            <a:spLocks noGrp="1"/>
          </p:cNvSpPr>
          <p:nvPr>
            <p:ph type="subTitle" idx="1"/>
          </p:nvPr>
        </p:nvSpPr>
        <p:spPr/>
        <p:txBody>
          <a:bodyPr/>
          <a:lstStyle/>
          <a:p>
            <a:r>
              <a:rPr lang="es-PE" b="1" dirty="0" smtClean="0">
                <a:solidFill>
                  <a:schemeClr val="accent1">
                    <a:lumMod val="50000"/>
                  </a:schemeClr>
                </a:solidFill>
              </a:rPr>
              <a:t>A COMMITTED LAYMAN</a:t>
            </a:r>
            <a:endParaRPr lang="es-PE" b="1" dirty="0">
              <a:solidFill>
                <a:schemeClr val="accent1">
                  <a:lumMod val="50000"/>
                </a:schemeClr>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89" y="836712"/>
            <a:ext cx="3738222" cy="521481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44008" y="513882"/>
            <a:ext cx="3528392" cy="1569660"/>
          </a:xfrm>
          <a:prstGeom prst="rect">
            <a:avLst/>
          </a:prstGeom>
          <a:noFill/>
        </p:spPr>
        <p:txBody>
          <a:bodyPr wrap="square" rtlCol="0">
            <a:spAutoFit/>
          </a:bodyPr>
          <a:lstStyle/>
          <a:p>
            <a:pPr algn="ctr"/>
            <a:r>
              <a:rPr lang="en-US" sz="3200" b="1" dirty="0" smtClean="0">
                <a:solidFill>
                  <a:schemeClr val="bg2">
                    <a:lumMod val="20000"/>
                    <a:lumOff val="80000"/>
                  </a:schemeClr>
                </a:solidFill>
                <a:latin typeface="Century" pitchFamily="18" charset="0"/>
              </a:rPr>
              <a:t>200th</a:t>
            </a:r>
          </a:p>
          <a:p>
            <a:pPr algn="ctr"/>
            <a:r>
              <a:rPr lang="en-US" sz="3200" b="1" dirty="0" smtClean="0">
                <a:solidFill>
                  <a:schemeClr val="bg2">
                    <a:lumMod val="20000"/>
                    <a:lumOff val="80000"/>
                  </a:schemeClr>
                </a:solidFill>
                <a:latin typeface="Century" pitchFamily="18" charset="0"/>
              </a:rPr>
              <a:t>anniversary</a:t>
            </a:r>
          </a:p>
          <a:p>
            <a:pPr algn="ctr"/>
            <a:r>
              <a:rPr lang="en-US" sz="3200" b="1" dirty="0" smtClean="0">
                <a:solidFill>
                  <a:schemeClr val="bg2">
                    <a:lumMod val="20000"/>
                    <a:lumOff val="80000"/>
                  </a:schemeClr>
                </a:solidFill>
                <a:latin typeface="Century" pitchFamily="18" charset="0"/>
              </a:rPr>
              <a:t>of his birth</a:t>
            </a:r>
            <a:endParaRPr lang="en-US" sz="3200" b="1" dirty="0">
              <a:solidFill>
                <a:schemeClr val="bg2">
                  <a:lumMod val="20000"/>
                  <a:lumOff val="80000"/>
                </a:schemeClr>
              </a:solidFill>
              <a:latin typeface="Century" pitchFamily="18" charset="0"/>
            </a:endParaRPr>
          </a:p>
        </p:txBody>
      </p:sp>
    </p:spTree>
    <p:extLst>
      <p:ext uri="{BB962C8B-B14F-4D97-AF65-F5344CB8AC3E}">
        <p14:creationId xmlns:p14="http://schemas.microsoft.com/office/powerpoint/2010/main" val="9097708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96953"/>
            <a:ext cx="4084846" cy="30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87624" y="1052736"/>
            <a:ext cx="6777317" cy="936104"/>
          </a:xfrm>
        </p:spPr>
        <p:txBody>
          <a:bodyPr>
            <a:normAutofit/>
          </a:bodyPr>
          <a:lstStyle/>
          <a:p>
            <a:pPr marL="0" indent="0" algn="ctr">
              <a:buNone/>
            </a:pPr>
            <a:r>
              <a:rPr lang="en-US" sz="2000" b="1" dirty="0" smtClean="0"/>
              <a:t>He became a professor of literature at the Sorbonne and a tenured professor in 1844.</a:t>
            </a:r>
            <a:endParaRPr lang="en-US" sz="2000" b="1"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844824"/>
            <a:ext cx="428625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724128" y="31060"/>
            <a:ext cx="1295051" cy="584776"/>
          </a:xfrm>
          <a:prstGeom prst="rect">
            <a:avLst/>
          </a:prstGeom>
        </p:spPr>
        <p:txBody>
          <a:bodyPr wrap="square">
            <a:spAutoFit/>
          </a:bodyPr>
          <a:lstStyle/>
          <a:p>
            <a:pPr algn="ctr"/>
            <a:r>
              <a:rPr lang="es-PE" sz="3200" dirty="0">
                <a:solidFill>
                  <a:schemeClr val="bg1"/>
                </a:solidFill>
              </a:rPr>
              <a:t>1841</a:t>
            </a:r>
          </a:p>
        </p:txBody>
      </p:sp>
    </p:spTree>
    <p:extLst>
      <p:ext uri="{BB962C8B-B14F-4D97-AF65-F5344CB8AC3E}">
        <p14:creationId xmlns:p14="http://schemas.microsoft.com/office/powerpoint/2010/main" val="3353664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4581128"/>
            <a:ext cx="6777317" cy="1755557"/>
          </a:xfrm>
        </p:spPr>
        <p:txBody>
          <a:bodyPr/>
          <a:lstStyle/>
          <a:p>
            <a:pPr marL="0" indent="0" algn="ctr">
              <a:buNone/>
            </a:pPr>
            <a:r>
              <a:rPr lang="en-US" b="1" dirty="0" smtClean="0"/>
              <a:t>Illness limited his ability to teach, but he spent much time traveling and writing.</a:t>
            </a:r>
            <a:endParaRPr lang="en-US" b="1" dirty="0"/>
          </a:p>
        </p:txBody>
      </p:sp>
      <p:sp>
        <p:nvSpPr>
          <p:cNvPr id="4" name="3 Rectángulo"/>
          <p:cNvSpPr/>
          <p:nvPr/>
        </p:nvSpPr>
        <p:spPr>
          <a:xfrm>
            <a:off x="5724128" y="0"/>
            <a:ext cx="1247705" cy="584775"/>
          </a:xfrm>
          <a:prstGeom prst="rect">
            <a:avLst/>
          </a:prstGeom>
        </p:spPr>
        <p:txBody>
          <a:bodyPr wrap="square">
            <a:spAutoFit/>
          </a:bodyPr>
          <a:lstStyle/>
          <a:p>
            <a:pPr algn="ctr"/>
            <a:r>
              <a:rPr lang="es-PE" sz="3200" dirty="0">
                <a:solidFill>
                  <a:schemeClr val="bg1"/>
                </a:solidFill>
              </a:rPr>
              <a:t>1846</a:t>
            </a:r>
            <a:endParaRPr lang="es-PE" sz="2400" dirty="0">
              <a:solidFill>
                <a:schemeClr val="bg1"/>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391" y="1052736"/>
            <a:ext cx="2205346" cy="328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873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96752"/>
            <a:ext cx="7920880" cy="648073"/>
          </a:xfrm>
        </p:spPr>
        <p:txBody>
          <a:bodyPr>
            <a:noAutofit/>
          </a:bodyPr>
          <a:lstStyle/>
          <a:p>
            <a:pPr marL="0" indent="0" algn="ctr">
              <a:buNone/>
            </a:pPr>
            <a:r>
              <a:rPr lang="en-US" b="1" dirty="0" smtClean="0"/>
              <a:t>He became a candidate for the National Assembly.</a:t>
            </a:r>
            <a:endParaRPr lang="en-US" b="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132856"/>
            <a:ext cx="7056784" cy="419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724128" y="0"/>
            <a:ext cx="1296144" cy="584776"/>
          </a:xfrm>
          <a:prstGeom prst="rect">
            <a:avLst/>
          </a:prstGeom>
        </p:spPr>
        <p:txBody>
          <a:bodyPr wrap="square">
            <a:spAutoFit/>
          </a:bodyPr>
          <a:lstStyle/>
          <a:p>
            <a:pPr algn="ctr"/>
            <a:r>
              <a:rPr lang="es-PE" sz="3200" dirty="0">
                <a:solidFill>
                  <a:schemeClr val="bg1"/>
                </a:solidFill>
              </a:rPr>
              <a:t>1848</a:t>
            </a:r>
          </a:p>
        </p:txBody>
      </p:sp>
    </p:spTree>
    <p:extLst>
      <p:ext uri="{BB962C8B-B14F-4D97-AF65-F5344CB8AC3E}">
        <p14:creationId xmlns:p14="http://schemas.microsoft.com/office/powerpoint/2010/main" val="2468287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1353" y="4797152"/>
            <a:ext cx="6777317" cy="1179493"/>
          </a:xfrm>
        </p:spPr>
        <p:txBody>
          <a:bodyPr/>
          <a:lstStyle/>
          <a:p>
            <a:pPr marL="0" indent="0" algn="ctr">
              <a:buNone/>
            </a:pPr>
            <a:r>
              <a:rPr lang="en-US" b="1" dirty="0" smtClean="0"/>
              <a:t>Because of his health he retired from his teaching position at the Sorbonne.</a:t>
            </a:r>
            <a:endParaRPr lang="en-US" b="1" dirty="0"/>
          </a:p>
        </p:txBody>
      </p:sp>
      <p:sp>
        <p:nvSpPr>
          <p:cNvPr id="4" name="3 Rectángulo"/>
          <p:cNvSpPr/>
          <p:nvPr/>
        </p:nvSpPr>
        <p:spPr>
          <a:xfrm>
            <a:off x="5580112" y="0"/>
            <a:ext cx="1512168" cy="584776"/>
          </a:xfrm>
          <a:prstGeom prst="rect">
            <a:avLst/>
          </a:prstGeom>
        </p:spPr>
        <p:txBody>
          <a:bodyPr wrap="square">
            <a:spAutoFit/>
          </a:bodyPr>
          <a:lstStyle/>
          <a:p>
            <a:pPr algn="ctr"/>
            <a:r>
              <a:rPr lang="es-PE" sz="3200" dirty="0">
                <a:solidFill>
                  <a:schemeClr val="bg1"/>
                </a:solidFill>
              </a:rPr>
              <a:t>1852</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268760"/>
            <a:ext cx="2376264" cy="329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418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n-US" b="1" dirty="0" smtClean="0"/>
              <a:t>As we can see, he engaged in many various activities that revolved around the law: studies, teaching, writing, and action on behalf of the poor.</a:t>
            </a:r>
            <a:endParaRPr lang="en-US" b="1" dirty="0"/>
          </a:p>
        </p:txBody>
      </p:sp>
    </p:spTree>
    <p:extLst>
      <p:ext uri="{BB962C8B-B14F-4D97-AF65-F5344CB8AC3E}">
        <p14:creationId xmlns:p14="http://schemas.microsoft.com/office/powerpoint/2010/main" val="10437508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4653136"/>
            <a:ext cx="7509520" cy="1485384"/>
          </a:xfrm>
        </p:spPr>
        <p:txBody>
          <a:bodyPr/>
          <a:lstStyle/>
          <a:p>
            <a:pPr marL="0" indent="0" algn="ctr">
              <a:buNone/>
            </a:pPr>
            <a:r>
              <a:rPr lang="en-US" b="1" dirty="0" smtClean="0">
                <a:solidFill>
                  <a:schemeClr val="accent1">
                    <a:lumMod val="50000"/>
                  </a:schemeClr>
                </a:solidFill>
              </a:rPr>
              <a:t>Frederic’s adult activity encompassed a short period of time: 1822-1852.</a:t>
            </a:r>
            <a:endParaRPr lang="en-US" b="1" dirty="0">
              <a:solidFill>
                <a:schemeClr val="accent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813887"/>
            <a:ext cx="4546426" cy="346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786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0" y="2132856"/>
            <a:ext cx="3816424" cy="2592288"/>
          </a:xfrm>
        </p:spPr>
        <p:txBody>
          <a:bodyPr>
            <a:normAutofit/>
          </a:bodyPr>
          <a:lstStyle/>
          <a:p>
            <a:pPr marL="0" indent="0" algn="ctr">
              <a:buNone/>
            </a:pPr>
            <a:r>
              <a:rPr lang="en-US" sz="1800" b="1" dirty="0" smtClean="0">
                <a:solidFill>
                  <a:srgbClr val="FF0000"/>
                </a:solidFill>
              </a:rPr>
              <a:t> </a:t>
            </a:r>
            <a:r>
              <a:rPr lang="en-US" sz="1800" b="1" dirty="0" smtClean="0">
                <a:solidFill>
                  <a:schemeClr val="tx1"/>
                </a:solidFill>
              </a:rPr>
              <a:t>He studied at the Royal College in Lyons and even though he felt more attracted to the study of history than law, he oriented his studies toward law because he did not want to disobey his father who had a great influence on him.</a:t>
            </a:r>
            <a:endParaRPr lang="en-US" sz="18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196752"/>
            <a:ext cx="2857278"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700260" y="-27384"/>
            <a:ext cx="1464028" cy="584776"/>
          </a:xfrm>
          <a:prstGeom prst="rect">
            <a:avLst/>
          </a:prstGeom>
        </p:spPr>
        <p:txBody>
          <a:bodyPr wrap="square">
            <a:spAutoFit/>
          </a:bodyPr>
          <a:lstStyle/>
          <a:p>
            <a:pPr algn="ctr"/>
            <a:r>
              <a:rPr lang="es-PE" sz="3200" dirty="0" smtClean="0">
                <a:solidFill>
                  <a:schemeClr val="bg1"/>
                </a:solidFill>
              </a:rPr>
              <a:t>1822</a:t>
            </a:r>
            <a:endParaRPr lang="es-PE" sz="3200" dirty="0">
              <a:solidFill>
                <a:schemeClr val="bg1"/>
              </a:solidFill>
            </a:endParaRPr>
          </a:p>
        </p:txBody>
      </p:sp>
    </p:spTree>
    <p:extLst>
      <p:ext uri="{BB962C8B-B14F-4D97-AF65-F5344CB8AC3E}">
        <p14:creationId xmlns:p14="http://schemas.microsoft.com/office/powerpoint/2010/main" val="296182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9328" y="4869160"/>
            <a:ext cx="6979056" cy="1467525"/>
          </a:xfrm>
        </p:spPr>
        <p:txBody>
          <a:bodyPr>
            <a:normAutofit/>
          </a:bodyPr>
          <a:lstStyle/>
          <a:p>
            <a:pPr marL="0" indent="0" algn="ctr">
              <a:buNone/>
            </a:pPr>
            <a:r>
              <a:rPr lang="en-US" sz="2000" b="1" dirty="0" smtClean="0"/>
              <a:t>He moved to Paris where he studied Law and Letters.  </a:t>
            </a:r>
          </a:p>
          <a:p>
            <a:pPr marL="0" indent="0" algn="ctr">
              <a:buNone/>
            </a:pPr>
            <a:r>
              <a:rPr lang="en-US" sz="2000" b="1" dirty="0" smtClean="0"/>
              <a:t>There he met the wise Ampere, who became a father figure.</a:t>
            </a:r>
            <a:endParaRPr lang="en-US" sz="20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818091"/>
            <a:ext cx="698477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724128" y="-27384"/>
            <a:ext cx="1297764" cy="584776"/>
          </a:xfrm>
          <a:prstGeom prst="rect">
            <a:avLst/>
          </a:prstGeom>
        </p:spPr>
        <p:txBody>
          <a:bodyPr wrap="square">
            <a:spAutoFit/>
          </a:bodyPr>
          <a:lstStyle/>
          <a:p>
            <a:pPr algn="ctr"/>
            <a:r>
              <a:rPr lang="es-PE" sz="3200" dirty="0">
                <a:solidFill>
                  <a:schemeClr val="bg1"/>
                </a:solidFill>
              </a:rPr>
              <a:t>1831</a:t>
            </a:r>
          </a:p>
        </p:txBody>
      </p:sp>
    </p:spTree>
    <p:extLst>
      <p:ext uri="{BB962C8B-B14F-4D97-AF65-F5344CB8AC3E}">
        <p14:creationId xmlns:p14="http://schemas.microsoft.com/office/powerpoint/2010/main" val="1924867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772816"/>
            <a:ext cx="3600400" cy="2016224"/>
          </a:xfrm>
        </p:spPr>
        <p:txBody>
          <a:bodyPr>
            <a:normAutofit lnSpcReduction="10000"/>
          </a:bodyPr>
          <a:lstStyle/>
          <a:p>
            <a:pPr marL="0" indent="0" algn="ctr">
              <a:buNone/>
            </a:pPr>
            <a:r>
              <a:rPr lang="en-US" sz="2000" b="1" dirty="0" smtClean="0"/>
              <a:t>As a result of his concern for the social aspect and for making his faith effective, he established with other students (especially </a:t>
            </a:r>
            <a:r>
              <a:rPr lang="en-US" sz="2000" b="1" dirty="0" err="1" smtClean="0"/>
              <a:t>Bailly</a:t>
            </a:r>
            <a:r>
              <a:rPr lang="en-US" sz="2000" b="1" dirty="0" smtClean="0"/>
              <a:t>) the Confraternity of Charity</a:t>
            </a:r>
            <a:endParaRPr lang="en-US" sz="2000" b="1" dirty="0"/>
          </a:p>
        </p:txBody>
      </p:sp>
      <p:sp>
        <p:nvSpPr>
          <p:cNvPr id="2" name="1 Rectángulo"/>
          <p:cNvSpPr/>
          <p:nvPr/>
        </p:nvSpPr>
        <p:spPr>
          <a:xfrm>
            <a:off x="5796136" y="-27384"/>
            <a:ext cx="1382402" cy="584776"/>
          </a:xfrm>
          <a:prstGeom prst="rect">
            <a:avLst/>
          </a:prstGeom>
        </p:spPr>
        <p:txBody>
          <a:bodyPr wrap="square">
            <a:spAutoFit/>
          </a:bodyPr>
          <a:lstStyle/>
          <a:p>
            <a:pPr algn="ctr"/>
            <a:r>
              <a:rPr lang="es-PE" sz="3200" dirty="0">
                <a:solidFill>
                  <a:schemeClr val="bg1"/>
                </a:solidFill>
              </a:rPr>
              <a:t>1833</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4787" y="1124744"/>
            <a:ext cx="361048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193090"/>
            <a:ext cx="14001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03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11960" y="3645024"/>
            <a:ext cx="4329045" cy="1539533"/>
          </a:xfrm>
        </p:spPr>
        <p:txBody>
          <a:bodyPr/>
          <a:lstStyle/>
          <a:p>
            <a:pPr marL="0" indent="0">
              <a:buNone/>
            </a:pPr>
            <a:r>
              <a:rPr lang="en-US" b="1" dirty="0" smtClean="0">
                <a:solidFill>
                  <a:schemeClr val="accent1">
                    <a:lumMod val="75000"/>
                  </a:schemeClr>
                </a:solidFill>
              </a:rPr>
              <a:t>He studied and obtained his degree in law and letters.</a:t>
            </a:r>
            <a:endParaRPr lang="en-US" b="1" dirty="0">
              <a:solidFill>
                <a:schemeClr val="accent1">
                  <a:lumMod val="75000"/>
                </a:schemeClr>
              </a:solidFill>
            </a:endParaRPr>
          </a:p>
        </p:txBody>
      </p:sp>
      <p:sp>
        <p:nvSpPr>
          <p:cNvPr id="2" name="1 Rectángulo"/>
          <p:cNvSpPr/>
          <p:nvPr/>
        </p:nvSpPr>
        <p:spPr>
          <a:xfrm>
            <a:off x="4644008" y="44624"/>
            <a:ext cx="3456384" cy="523220"/>
          </a:xfrm>
          <a:prstGeom prst="rect">
            <a:avLst/>
          </a:prstGeom>
        </p:spPr>
        <p:txBody>
          <a:bodyPr wrap="square">
            <a:spAutoFit/>
          </a:bodyPr>
          <a:lstStyle/>
          <a:p>
            <a:pPr algn="ctr"/>
            <a:r>
              <a:rPr lang="es-PE" sz="2800" dirty="0">
                <a:solidFill>
                  <a:schemeClr val="bg1"/>
                </a:solidFill>
              </a:rPr>
              <a:t>1834, 1836 – 1839</a:t>
            </a:r>
            <a:endParaRPr lang="es-PE" sz="2000"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764704"/>
            <a:ext cx="3058690" cy="46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14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4653136"/>
            <a:ext cx="6777317" cy="1467525"/>
          </a:xfrm>
        </p:spPr>
        <p:txBody>
          <a:bodyPr>
            <a:normAutofit/>
          </a:bodyPr>
          <a:lstStyle/>
          <a:p>
            <a:pPr marL="0" indent="0" algn="ctr">
              <a:buNone/>
            </a:pPr>
            <a:r>
              <a:rPr lang="en-US" sz="2000" b="1" dirty="0" smtClean="0">
                <a:solidFill>
                  <a:schemeClr val="accent1">
                    <a:lumMod val="50000"/>
                  </a:schemeClr>
                </a:solidFill>
              </a:rPr>
              <a:t>He opened a small law office in Lyons, </a:t>
            </a:r>
          </a:p>
          <a:p>
            <a:pPr marL="0" indent="0" algn="ctr">
              <a:buNone/>
            </a:pPr>
            <a:r>
              <a:rPr lang="en-US" sz="2000" b="1" dirty="0" smtClean="0">
                <a:solidFill>
                  <a:schemeClr val="accent1">
                    <a:lumMod val="50000"/>
                  </a:schemeClr>
                </a:solidFill>
              </a:rPr>
              <a:t>but this lasted for a very brief period of time</a:t>
            </a:r>
            <a:endParaRPr lang="en-US" sz="2000" b="1" dirty="0">
              <a:solidFill>
                <a:schemeClr val="accent1">
                  <a:lumMod val="50000"/>
                </a:schemeClr>
              </a:solidFill>
            </a:endParaRPr>
          </a:p>
        </p:txBody>
      </p:sp>
      <p:sp>
        <p:nvSpPr>
          <p:cNvPr id="2" name="1 Rectángulo"/>
          <p:cNvSpPr/>
          <p:nvPr/>
        </p:nvSpPr>
        <p:spPr>
          <a:xfrm>
            <a:off x="5796136" y="0"/>
            <a:ext cx="1368152" cy="584776"/>
          </a:xfrm>
          <a:prstGeom prst="rect">
            <a:avLst/>
          </a:prstGeom>
        </p:spPr>
        <p:txBody>
          <a:bodyPr wrap="square">
            <a:spAutoFit/>
          </a:bodyPr>
          <a:lstStyle/>
          <a:p>
            <a:pPr algn="ctr"/>
            <a:r>
              <a:rPr lang="es-PE" sz="3200" dirty="0">
                <a:solidFill>
                  <a:schemeClr val="bg1"/>
                </a:solidFill>
              </a:rPr>
              <a:t>1836</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407" y="908720"/>
            <a:ext cx="2559918" cy="349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358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45526" y="2996952"/>
            <a:ext cx="3969005" cy="1827565"/>
          </a:xfrm>
        </p:spPr>
        <p:txBody>
          <a:bodyPr>
            <a:normAutofit fontScale="92500" lnSpcReduction="20000"/>
          </a:bodyPr>
          <a:lstStyle/>
          <a:p>
            <a:pPr marL="68580" indent="0" algn="ctr">
              <a:buNone/>
            </a:pPr>
            <a:endParaRPr lang="en-US" b="1" dirty="0" smtClean="0"/>
          </a:p>
          <a:p>
            <a:pPr marL="68580" indent="0" algn="ctr">
              <a:buNone/>
            </a:pPr>
            <a:endParaRPr lang="en-US" b="1" dirty="0" smtClean="0"/>
          </a:p>
          <a:p>
            <a:pPr marL="68580" indent="0" algn="ctr">
              <a:buNone/>
            </a:pPr>
            <a:endParaRPr lang="en-US" b="1" dirty="0" smtClean="0"/>
          </a:p>
          <a:p>
            <a:pPr marL="68580" indent="0" algn="ctr">
              <a:buNone/>
            </a:pPr>
            <a:r>
              <a:rPr lang="en-US" b="1" dirty="0" smtClean="0"/>
              <a:t>He became a professor of</a:t>
            </a:r>
          </a:p>
          <a:p>
            <a:pPr marL="68580" indent="0" algn="ctr">
              <a:buNone/>
            </a:pPr>
            <a:r>
              <a:rPr lang="en-US" b="1" dirty="0" smtClean="0"/>
              <a:t>Commercial Law</a:t>
            </a:r>
            <a:endParaRPr lang="en-US" b="1" dirty="0" smtClean="0"/>
          </a:p>
        </p:txBody>
      </p:sp>
      <p:sp>
        <p:nvSpPr>
          <p:cNvPr id="2" name="1 Rectángulo"/>
          <p:cNvSpPr/>
          <p:nvPr/>
        </p:nvSpPr>
        <p:spPr>
          <a:xfrm>
            <a:off x="5724128" y="-27384"/>
            <a:ext cx="1440160" cy="584776"/>
          </a:xfrm>
          <a:prstGeom prst="rect">
            <a:avLst/>
          </a:prstGeom>
        </p:spPr>
        <p:txBody>
          <a:bodyPr wrap="square">
            <a:spAutoFit/>
          </a:bodyPr>
          <a:lstStyle/>
          <a:p>
            <a:pPr algn="ctr"/>
            <a:r>
              <a:rPr lang="es-PE" sz="3200" dirty="0">
                <a:solidFill>
                  <a:schemeClr val="bg1"/>
                </a:solidFill>
              </a:rPr>
              <a:t>1839</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582652"/>
            <a:ext cx="3525031" cy="579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10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5229200"/>
            <a:ext cx="6777317" cy="819453"/>
          </a:xfrm>
        </p:spPr>
        <p:txBody>
          <a:bodyPr>
            <a:normAutofit lnSpcReduction="10000"/>
          </a:bodyPr>
          <a:lstStyle/>
          <a:p>
            <a:pPr marL="0" indent="0" algn="ctr">
              <a:buNone/>
            </a:pPr>
            <a:r>
              <a:rPr lang="en-US" b="1" dirty="0" smtClean="0"/>
              <a:t>In the month of June he married Amelia </a:t>
            </a:r>
            <a:r>
              <a:rPr lang="en-US" b="1" dirty="0" err="1" smtClean="0"/>
              <a:t>Soulacroix</a:t>
            </a:r>
            <a:r>
              <a:rPr lang="en-US" b="1" dirty="0" smtClean="0"/>
              <a:t>.</a:t>
            </a:r>
            <a:endParaRPr lang="en-US" b="1" dirty="0"/>
          </a:p>
        </p:txBody>
      </p:sp>
      <p:sp>
        <p:nvSpPr>
          <p:cNvPr id="2" name="1 Rectángulo"/>
          <p:cNvSpPr/>
          <p:nvPr/>
        </p:nvSpPr>
        <p:spPr>
          <a:xfrm>
            <a:off x="5796136" y="-27384"/>
            <a:ext cx="1280827" cy="584776"/>
          </a:xfrm>
          <a:prstGeom prst="rect">
            <a:avLst/>
          </a:prstGeom>
        </p:spPr>
        <p:txBody>
          <a:bodyPr wrap="square">
            <a:spAutoFit/>
          </a:bodyPr>
          <a:lstStyle/>
          <a:p>
            <a:pPr algn="ctr"/>
            <a:r>
              <a:rPr lang="es-PE" sz="3200" dirty="0" smtClean="0">
                <a:solidFill>
                  <a:schemeClr val="bg1"/>
                </a:solidFill>
              </a:rPr>
              <a:t>1841</a:t>
            </a:r>
            <a:endParaRPr lang="es-PE" sz="3200" dirty="0">
              <a:solidFill>
                <a:schemeClr val="bg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965501"/>
            <a:ext cx="3212186" cy="389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965501"/>
            <a:ext cx="3278707" cy="389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270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408</TotalTime>
  <Words>287</Words>
  <Application>Microsoft Macintosh PowerPoint</Application>
  <PresentationFormat>On-screen Show (4:3)</PresentationFormat>
  <Paragraphs>49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FREDERIC OZANAM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FEDERICO OZANAM</dc:title>
  <dc:creator>Manuel</dc:creator>
  <cp:lastModifiedBy>Monica Watson</cp:lastModifiedBy>
  <cp:revision>24</cp:revision>
  <dcterms:created xsi:type="dcterms:W3CDTF">2013-08-30T22:26:51Z</dcterms:created>
  <dcterms:modified xsi:type="dcterms:W3CDTF">2013-09-08T20:37:51Z</dcterms:modified>
</cp:coreProperties>
</file>