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87" r:id="rId4"/>
    <p:sldId id="258" r:id="rId5"/>
    <p:sldId id="259" r:id="rId6"/>
    <p:sldId id="277" r:id="rId7"/>
    <p:sldId id="260" r:id="rId8"/>
    <p:sldId id="261" r:id="rId9"/>
    <p:sldId id="278" r:id="rId10"/>
    <p:sldId id="262" r:id="rId11"/>
    <p:sldId id="263" r:id="rId12"/>
    <p:sldId id="279" r:id="rId13"/>
    <p:sldId id="280" r:id="rId14"/>
    <p:sldId id="264" r:id="rId15"/>
    <p:sldId id="265" r:id="rId16"/>
    <p:sldId id="281" r:id="rId17"/>
    <p:sldId id="282" r:id="rId18"/>
    <p:sldId id="266" r:id="rId19"/>
    <p:sldId id="283" r:id="rId20"/>
    <p:sldId id="267" r:id="rId21"/>
    <p:sldId id="284" r:id="rId22"/>
    <p:sldId id="268" r:id="rId23"/>
    <p:sldId id="289" r:id="rId24"/>
    <p:sldId id="285" r:id="rId25"/>
    <p:sldId id="290" r:id="rId26"/>
    <p:sldId id="291" r:id="rId27"/>
    <p:sldId id="269" r:id="rId28"/>
    <p:sldId id="293" r:id="rId29"/>
    <p:sldId id="292" r:id="rId30"/>
    <p:sldId id="286" r:id="rId31"/>
    <p:sldId id="288" r:id="rId32"/>
    <p:sldId id="270" r:id="rId33"/>
    <p:sldId id="271" r:id="rId34"/>
    <p:sldId id="272" r:id="rId35"/>
    <p:sldId id="273" r:id="rId36"/>
    <p:sldId id="275" r:id="rId37"/>
    <p:sldId id="274" r:id="rId38"/>
    <p:sldId id="276" r:id="rId3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00"/>
    <a:srgbClr val="C9D1AD"/>
    <a:srgbClr val="FFFF99"/>
    <a:srgbClr val="E3EA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9DE953-992A-414D-BB39-4DEFF184A34E}" type="datetimeFigureOut">
              <a:rPr lang="en-US" smtClean="0"/>
              <a:pPr/>
              <a:t>9/17/13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70FF40-F7BD-4E90-8A49-79D5FC5939E3}" type="slidenum">
              <a:rPr lang="en-US" smtClean="0"/>
              <a:pPr/>
              <a:t>‹#›</a:t>
            </a:fld>
            <a:endParaRPr lang="en-US" dirty="0"/>
          </a:p>
        </p:txBody>
      </p:sp>
    </p:spTree>
    <p:extLst>
      <p:ext uri="{BB962C8B-B14F-4D97-AF65-F5344CB8AC3E}">
        <p14:creationId xmlns:p14="http://schemas.microsoft.com/office/powerpoint/2010/main" val="3940228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38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0FF40-F7BD-4E90-8A49-79D5FC5939E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EDE4B76-8E9D-4D97-850A-5AD7F7399FE1}" type="datetimeFigureOut">
              <a:rPr lang="es-ES" smtClean="0"/>
              <a:pPr/>
              <a:t>9/17/13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E6739AB-4395-4888-AE29-6785A2CF7800}" type="slidenum">
              <a:rPr lang="es-ES" smtClean="0"/>
              <a:pPr/>
              <a:t>‹#›</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EDE4B76-8E9D-4D97-850A-5AD7F7399FE1}" type="datetimeFigureOut">
              <a:rPr lang="es-ES" smtClean="0"/>
              <a:pPr/>
              <a:t>9/17/13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E6739AB-4395-4888-AE29-6785A2CF7800}" type="slidenum">
              <a:rPr lang="es-ES" smtClean="0"/>
              <a:pPr/>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EDE4B76-8E9D-4D97-850A-5AD7F7399FE1}" type="datetimeFigureOut">
              <a:rPr lang="es-ES" smtClean="0"/>
              <a:pPr/>
              <a:t>9/17/13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E6739AB-4395-4888-AE29-6785A2CF7800}" type="slidenum">
              <a:rPr lang="es-ES" smtClean="0"/>
              <a:pPr/>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EDE4B76-8E9D-4D97-850A-5AD7F7399FE1}" type="datetimeFigureOut">
              <a:rPr lang="es-ES" smtClean="0"/>
              <a:pPr/>
              <a:t>9/17/13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E6739AB-4395-4888-AE29-6785A2CF7800}" type="slidenum">
              <a:rPr lang="es-ES" smtClean="0"/>
              <a:pPr/>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EDE4B76-8E9D-4D97-850A-5AD7F7399FE1}" type="datetimeFigureOut">
              <a:rPr lang="es-ES" smtClean="0"/>
              <a:pPr/>
              <a:t>9/17/13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E6739AB-4395-4888-AE29-6785A2CF7800}" type="slidenum">
              <a:rPr lang="es-ES" smtClean="0"/>
              <a:pPr/>
              <a:t>‹#›</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EDE4B76-8E9D-4D97-850A-5AD7F7399FE1}" type="datetimeFigureOut">
              <a:rPr lang="es-ES" smtClean="0"/>
              <a:pPr/>
              <a:t>9/17/13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E6739AB-4395-4888-AE29-6785A2CF7800}" type="slidenum">
              <a:rPr lang="es-ES" smtClean="0"/>
              <a:pPr/>
              <a:t>‹#›</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EDE4B76-8E9D-4D97-850A-5AD7F7399FE1}" type="datetimeFigureOut">
              <a:rPr lang="es-ES" smtClean="0"/>
              <a:pPr/>
              <a:t>9/17/13</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8E6739AB-4395-4888-AE29-6785A2CF7800}" type="slidenum">
              <a:rPr lang="es-ES" smtClean="0"/>
              <a:pPr/>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EDE4B76-8E9D-4D97-850A-5AD7F7399FE1}" type="datetimeFigureOut">
              <a:rPr lang="es-ES" smtClean="0"/>
              <a:pPr/>
              <a:t>9/17/13</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8E6739AB-4395-4888-AE29-6785A2CF7800}" type="slidenum">
              <a:rPr lang="es-ES" smtClean="0"/>
              <a:pPr/>
              <a:t>‹#›</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EDE4B76-8E9D-4D97-850A-5AD7F7399FE1}" type="datetimeFigureOut">
              <a:rPr lang="es-ES" smtClean="0"/>
              <a:pPr/>
              <a:t>9/17/13</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8E6739AB-4395-4888-AE29-6785A2CF7800}" type="slidenum">
              <a:rPr lang="es-ES" smtClean="0"/>
              <a:pPr/>
              <a:t>‹#›</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EDE4B76-8E9D-4D97-850A-5AD7F7399FE1}" type="datetimeFigureOut">
              <a:rPr lang="es-ES" smtClean="0"/>
              <a:pPr/>
              <a:t>9/17/13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E6739AB-4395-4888-AE29-6785A2CF7800}" type="slidenum">
              <a:rPr lang="es-ES" smtClean="0"/>
              <a:pPr/>
              <a:t>‹#›</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EDE4B76-8E9D-4D97-850A-5AD7F7399FE1}" type="datetimeFigureOut">
              <a:rPr lang="es-ES" smtClean="0"/>
              <a:pPr/>
              <a:t>9/17/13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E6739AB-4395-4888-AE29-6785A2CF7800}" type="slidenum">
              <a:rPr lang="es-ES" smtClean="0"/>
              <a:pPr/>
              <a:t>‹#›</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FF9900">
                <a:alpha val="74000"/>
              </a:srgb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E4B76-8E9D-4D97-850A-5AD7F7399FE1}" type="datetimeFigureOut">
              <a:rPr lang="es-ES" smtClean="0"/>
              <a:pPr/>
              <a:t>9/17/13</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739AB-4395-4888-AE29-6785A2CF7800}" type="slidenum">
              <a:rPr lang="es-ES" smtClean="0"/>
              <a:pPr/>
              <a:t>‹#›</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4.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5.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6.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7.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8.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68000"/>
          </a:schemeClr>
        </a:solidFill>
        <a:effectLst/>
      </p:bgPr>
    </p:bg>
    <p:spTree>
      <p:nvGrpSpPr>
        <p:cNvPr id="1" name=""/>
        <p:cNvGrpSpPr/>
        <p:nvPr/>
      </p:nvGrpSpPr>
      <p:grpSpPr>
        <a:xfrm>
          <a:off x="0" y="0"/>
          <a:ext cx="0" cy="0"/>
          <a:chOff x="0" y="0"/>
          <a:chExt cx="0" cy="0"/>
        </a:xfrm>
      </p:grpSpPr>
      <p:pic>
        <p:nvPicPr>
          <p:cNvPr id="32770" name="Picture 2" descr="http://2.bp.blogspot.com/-6V1BdeNoj_o/UA0zfFXdYFI/AAAAAAAAHu8/VPeyzchumd8/s1600/Ozanam.jpg"/>
          <p:cNvPicPr>
            <a:picLocks noChangeAspect="1" noChangeArrowheads="1"/>
          </p:cNvPicPr>
          <p:nvPr/>
        </p:nvPicPr>
        <p:blipFill>
          <a:blip r:embed="rId3" cstate="print">
            <a:lum bright="7000" contrast="-18000"/>
          </a:blip>
          <a:srcRect/>
          <a:stretch>
            <a:fillRect/>
          </a:stretch>
        </p:blipFill>
        <p:spPr bwMode="auto">
          <a:xfrm>
            <a:off x="251520" y="404664"/>
            <a:ext cx="4365517" cy="4778958"/>
          </a:xfrm>
          <a:prstGeom prst="rect">
            <a:avLst/>
          </a:prstGeom>
          <a:noFill/>
        </p:spPr>
      </p:pic>
      <p:sp>
        <p:nvSpPr>
          <p:cNvPr id="2" name="1 Título"/>
          <p:cNvSpPr>
            <a:spLocks noGrp="1"/>
          </p:cNvSpPr>
          <p:nvPr>
            <p:ph type="ctrTitle"/>
          </p:nvPr>
        </p:nvSpPr>
        <p:spPr>
          <a:xfrm>
            <a:off x="4572000" y="0"/>
            <a:ext cx="4572000" cy="4849652"/>
          </a:xfrm>
        </p:spPr>
        <p:txBody>
          <a:bodyPr>
            <a:normAutofit/>
          </a:bodyPr>
          <a:lstStyle/>
          <a:p>
            <a:r>
              <a:rPr lang="en-US" dirty="0" smtClean="0">
                <a:solidFill>
                  <a:schemeClr val="tx2">
                    <a:lumMod val="75000"/>
                  </a:schemeClr>
                </a:solidFill>
                <a:latin typeface="Cooper Black" pitchFamily="18" charset="0"/>
              </a:rPr>
              <a:t>Ozanam </a:t>
            </a:r>
            <a:br>
              <a:rPr lang="en-US" dirty="0" smtClean="0">
                <a:solidFill>
                  <a:schemeClr val="tx2">
                    <a:lumMod val="75000"/>
                  </a:schemeClr>
                </a:solidFill>
                <a:latin typeface="Cooper Black" pitchFamily="18" charset="0"/>
              </a:rPr>
            </a:br>
            <a:r>
              <a:rPr lang="en-US" dirty="0" smtClean="0">
                <a:solidFill>
                  <a:schemeClr val="tx2">
                    <a:lumMod val="75000"/>
                  </a:schemeClr>
                </a:solidFill>
                <a:latin typeface="Cooper Black" pitchFamily="18" charset="0"/>
              </a:rPr>
              <a:t>and the Conferences of Saint Vincent </a:t>
            </a:r>
            <a:br>
              <a:rPr lang="en-US" dirty="0" smtClean="0">
                <a:solidFill>
                  <a:schemeClr val="tx2">
                    <a:lumMod val="75000"/>
                  </a:schemeClr>
                </a:solidFill>
                <a:latin typeface="Cooper Black" pitchFamily="18" charset="0"/>
              </a:rPr>
            </a:br>
            <a:r>
              <a:rPr lang="en-US" dirty="0" smtClean="0">
                <a:solidFill>
                  <a:schemeClr val="tx2">
                    <a:lumMod val="75000"/>
                  </a:schemeClr>
                </a:solidFill>
                <a:latin typeface="Cooper Black" pitchFamily="18" charset="0"/>
              </a:rPr>
              <a:t>de Paul</a:t>
            </a:r>
            <a:endParaRPr lang="en-US" dirty="0">
              <a:solidFill>
                <a:schemeClr val="tx2">
                  <a:lumMod val="75000"/>
                </a:schemeClr>
              </a:solidFill>
              <a:latin typeface="Cooper Black" pitchFamily="18" charset="0"/>
            </a:endParaRPr>
          </a:p>
        </p:txBody>
      </p:sp>
      <p:sp>
        <p:nvSpPr>
          <p:cNvPr id="3" name="2 Subtítulo"/>
          <p:cNvSpPr>
            <a:spLocks noGrp="1"/>
          </p:cNvSpPr>
          <p:nvPr>
            <p:ph type="subTitle" idx="1"/>
          </p:nvPr>
        </p:nvSpPr>
        <p:spPr>
          <a:xfrm>
            <a:off x="5436096" y="5229200"/>
            <a:ext cx="3024336" cy="985664"/>
          </a:xfrm>
        </p:spPr>
        <p:txBody>
          <a:bodyPr>
            <a:normAutofit fontScale="85000" lnSpcReduction="10000"/>
          </a:bodyPr>
          <a:lstStyle/>
          <a:p>
            <a:r>
              <a:rPr lang="en-US" dirty="0" smtClean="0">
                <a:solidFill>
                  <a:srgbClr val="7030A0"/>
                </a:solidFill>
                <a:latin typeface="Cooper Black" pitchFamily="18" charset="0"/>
              </a:rPr>
              <a:t>Fr. Mario Yépez Barrientos CM</a:t>
            </a:r>
            <a:endParaRPr lang="en-US" dirty="0">
              <a:solidFill>
                <a:srgbClr val="7030A0"/>
              </a:solidFill>
              <a:latin typeface="Cooper Black"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iterate type="lt">
                                    <p:tmPct val="5000"/>
                                  </p:iterate>
                                  <p:childTnLst>
                                    <p:set>
                                      <p:cBhvr>
                                        <p:cTn id="25" dur="1" fill="hold">
                                          <p:stCondLst>
                                            <p:cond delay="0"/>
                                          </p:stCondLst>
                                        </p:cTn>
                                        <p:tgtEl>
                                          <p:spTgt spid="32770"/>
                                        </p:tgtEl>
                                        <p:attrNameLst>
                                          <p:attrName>style.visibility</p:attrName>
                                        </p:attrNameLst>
                                      </p:cBhvr>
                                      <p:to>
                                        <p:strVal val="visible"/>
                                      </p:to>
                                    </p:set>
                                    <p:anim calcmode="lin" valueType="num">
                                      <p:cBhvr>
                                        <p:cTn id="26" dur="1000" fill="hold"/>
                                        <p:tgtEl>
                                          <p:spTgt spid="32770"/>
                                        </p:tgtEl>
                                        <p:attrNameLst>
                                          <p:attrName>ppt_w</p:attrName>
                                        </p:attrNameLst>
                                      </p:cBhvr>
                                      <p:tavLst>
                                        <p:tav tm="0">
                                          <p:val>
                                            <p:fltVal val="0"/>
                                          </p:val>
                                        </p:tav>
                                        <p:tav tm="100000">
                                          <p:val>
                                            <p:strVal val="#ppt_w"/>
                                          </p:val>
                                        </p:tav>
                                      </p:tavLst>
                                    </p:anim>
                                    <p:anim calcmode="lin" valueType="num">
                                      <p:cBhvr>
                                        <p:cTn id="27" dur="1000" fill="hold"/>
                                        <p:tgtEl>
                                          <p:spTgt spid="32770"/>
                                        </p:tgtEl>
                                        <p:attrNameLst>
                                          <p:attrName>ppt_h</p:attrName>
                                        </p:attrNameLst>
                                      </p:cBhvr>
                                      <p:tavLst>
                                        <p:tav tm="0">
                                          <p:val>
                                            <p:fltVal val="0"/>
                                          </p:val>
                                        </p:tav>
                                        <p:tav tm="100000">
                                          <p:val>
                                            <p:strVal val="#ppt_h"/>
                                          </p:val>
                                        </p:tav>
                                      </p:tavLst>
                                    </p:anim>
                                    <p:anim calcmode="lin" valueType="num">
                                      <p:cBhvr>
                                        <p:cTn id="28" dur="1000" fill="hold"/>
                                        <p:tgtEl>
                                          <p:spTgt spid="32770"/>
                                        </p:tgtEl>
                                        <p:attrNameLst>
                                          <p:attrName>style.rotation</p:attrName>
                                        </p:attrNameLst>
                                      </p:cBhvr>
                                      <p:tavLst>
                                        <p:tav tm="0">
                                          <p:val>
                                            <p:fltVal val="90"/>
                                          </p:val>
                                        </p:tav>
                                        <p:tav tm="100000">
                                          <p:val>
                                            <p:fltVal val="0"/>
                                          </p:val>
                                        </p:tav>
                                      </p:tavLst>
                                    </p:anim>
                                    <p:animEffect transition="in" filter="fade">
                                      <p:cBhvr>
                                        <p:cTn id="29" dur="10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764704"/>
            <a:ext cx="8229600" cy="5361459"/>
          </a:xfrm>
        </p:spPr>
        <p:txBody>
          <a:bodyPr>
            <a:normAutofit/>
          </a:bodyPr>
          <a:lstStyle/>
          <a:p>
            <a:pPr algn="just"/>
            <a:r>
              <a:rPr lang="en-US" sz="3600" b="1" dirty="0" smtClean="0">
                <a:solidFill>
                  <a:schemeClr val="tx1">
                    <a:lumMod val="85000"/>
                    <a:lumOff val="15000"/>
                  </a:schemeClr>
                </a:solidFill>
                <a:effectLst>
                  <a:outerShdw blurRad="38100" dist="38100" dir="2700000" algn="tl">
                    <a:srgbClr val="000000">
                      <a:alpha val="43137"/>
                    </a:srgbClr>
                  </a:outerShdw>
                </a:effectLst>
                <a:latin typeface="Century Gothic" pitchFamily="34" charset="0"/>
              </a:rPr>
              <a:t>E. Bailly became president and Devaux was treasurer.  Even though Ozanam held no position of leadership he was a motivating force in the group.  For this reason some have referred to him as: “Saint Peter hidden in the upper room”.</a:t>
            </a:r>
            <a:endParaRPr lang="en-US" sz="3600" b="1" dirty="0">
              <a:solidFill>
                <a:schemeClr val="tx1">
                  <a:lumMod val="85000"/>
                  <a:lumOff val="15000"/>
                </a:schemeClr>
              </a:solidFill>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404664"/>
            <a:ext cx="8229600" cy="5976664"/>
          </a:xfrm>
        </p:spPr>
        <p:txBody>
          <a:bodyPr>
            <a:normAutofit/>
          </a:bodyPr>
          <a:lstStyle/>
          <a:p>
            <a:pPr algn="just"/>
            <a:r>
              <a:rPr lang="en-US" b="1" dirty="0" smtClean="0">
                <a:solidFill>
                  <a:schemeClr val="tx1">
                    <a:lumMod val="85000"/>
                    <a:lumOff val="15000"/>
                  </a:schemeClr>
                </a:solidFill>
                <a:effectLst>
                  <a:outerShdw blurRad="38100" dist="38100" dir="2700000" algn="tl">
                    <a:srgbClr val="000000">
                      <a:alpha val="43137"/>
                    </a:srgbClr>
                  </a:outerShdw>
                </a:effectLst>
                <a:latin typeface="Century Gothic" pitchFamily="34" charset="0"/>
              </a:rPr>
              <a:t>They decided to place the group under the patronage of St. Vincent de Paul and the Virgin Mary.</a:t>
            </a:r>
          </a:p>
          <a:p>
            <a:pPr lvl="0" algn="just"/>
            <a:r>
              <a:rPr lang="en-US" b="1" dirty="0" smtClean="0">
                <a:solidFill>
                  <a:schemeClr val="tx1">
                    <a:lumMod val="85000"/>
                    <a:lumOff val="15000"/>
                  </a:schemeClr>
                </a:solidFill>
                <a:effectLst>
                  <a:outerShdw blurRad="38100" dist="38100" dir="2700000" algn="tl">
                    <a:srgbClr val="000000">
                      <a:alpha val="43137"/>
                    </a:srgbClr>
                  </a:outerShdw>
                </a:effectLst>
                <a:latin typeface="Century Gothic" pitchFamily="34" charset="0"/>
              </a:rPr>
              <a:t>It seems that from a very early age Frederic has a great devotion to St. Vincent de Paul. </a:t>
            </a:r>
          </a:p>
          <a:p>
            <a:pPr lvl="0" algn="just"/>
            <a:r>
              <a:rPr lang="en-US" b="1" dirty="0" smtClean="0">
                <a:solidFill>
                  <a:schemeClr val="tx1">
                    <a:lumMod val="85000"/>
                    <a:lumOff val="15000"/>
                  </a:schemeClr>
                </a:solidFill>
                <a:effectLst>
                  <a:outerShdw blurRad="38100" dist="38100" dir="2700000" algn="tl">
                    <a:srgbClr val="000000">
                      <a:alpha val="43137"/>
                    </a:srgbClr>
                  </a:outerShdw>
                </a:effectLst>
                <a:latin typeface="Century Gothic" pitchFamily="34" charset="0"/>
              </a:rPr>
              <a:t>This devotion to St. Vincent was expressed in one of his letters: “My youthful days were preserved from many dangers as a result of my visit to the birthplace of Vincent de Paul”.</a:t>
            </a:r>
          </a:p>
          <a:p>
            <a:pPr algn="just"/>
            <a:endParaRPr lang="en-US" dirty="0" smtClean="0">
              <a:solidFill>
                <a:schemeClr val="tx2">
                  <a:lumMod val="75000"/>
                </a:schemeClr>
              </a:solidFill>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404664"/>
            <a:ext cx="8229600" cy="6192688"/>
          </a:xfrm>
        </p:spPr>
        <p:txBody>
          <a:bodyPr>
            <a:normAutofit lnSpcReduction="10000"/>
          </a:bodyPr>
          <a:lstStyle/>
          <a:p>
            <a:pPr algn="just"/>
            <a:r>
              <a:rPr lang="en-US" sz="3600" b="1" u="sng" dirty="0" smtClean="0">
                <a:solidFill>
                  <a:schemeClr val="accent4">
                    <a:lumMod val="75000"/>
                  </a:schemeClr>
                </a:solidFill>
                <a:latin typeface="Century Gothic" pitchFamily="34" charset="0"/>
              </a:rPr>
              <a:t>Vincentian Influence:</a:t>
            </a:r>
            <a:r>
              <a:rPr lang="en-US" sz="3600" b="1" dirty="0" smtClean="0">
                <a:solidFill>
                  <a:schemeClr val="accent4">
                    <a:lumMod val="75000"/>
                  </a:schemeClr>
                </a:solidFill>
                <a:latin typeface="Century Gothic" pitchFamily="34" charset="0"/>
              </a:rPr>
              <a:t> E. Bailly had a brother who was a priest in the Congregation (he was the first spiritual advisor of the Society).  Later they met Sister Rosalie Rendu, a Daughter of Charity, who worked in the Mouffetard area of Paris.</a:t>
            </a:r>
          </a:p>
          <a:p>
            <a:pPr algn="just"/>
            <a:r>
              <a:rPr lang="en-US" sz="3600" b="1" dirty="0" smtClean="0">
                <a:solidFill>
                  <a:schemeClr val="accent4">
                    <a:lumMod val="75000"/>
                  </a:schemeClr>
                </a:solidFill>
                <a:latin typeface="Century Gothic" pitchFamily="34" charset="0"/>
              </a:rPr>
              <a:t>Her influence gave the Society a more charitable tone and thus made it less intellectual.</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251520" y="332656"/>
            <a:ext cx="8496944" cy="6120680"/>
          </a:xfrm>
        </p:spPr>
        <p:txBody>
          <a:bodyPr>
            <a:normAutofit fontScale="92500" lnSpcReduction="20000"/>
          </a:bodyPr>
          <a:lstStyle/>
          <a:p>
            <a:pPr lvl="0" algn="just"/>
            <a:r>
              <a:rPr lang="en-US" b="1" dirty="0" smtClean="0">
                <a:effectLst>
                  <a:outerShdw blurRad="38100" dist="38100" dir="2700000" algn="tl">
                    <a:srgbClr val="000000">
                      <a:alpha val="43137"/>
                    </a:srgbClr>
                  </a:outerShdw>
                </a:effectLst>
                <a:latin typeface="Century Gothic" pitchFamily="34" charset="0"/>
              </a:rPr>
              <a:t>It is interesting to listen to Frederic’s </a:t>
            </a:r>
            <a:r>
              <a:rPr lang="en-US" b="1" dirty="0" smtClean="0">
                <a:solidFill>
                  <a:schemeClr val="bg2">
                    <a:lumMod val="10000"/>
                  </a:schemeClr>
                </a:solidFill>
                <a:effectLst>
                  <a:outerShdw blurRad="38100" dist="38100" dir="2700000" algn="tl">
                    <a:srgbClr val="000000">
                      <a:alpha val="43137"/>
                    </a:srgbClr>
                  </a:outerShdw>
                </a:effectLst>
                <a:latin typeface="Century Gothic" pitchFamily="34" charset="0"/>
              </a:rPr>
              <a:t>understanding of the importance of a patron saint: </a:t>
            </a:r>
            <a:r>
              <a:rPr lang="en-US" b="1" i="1" dirty="0" smtClean="0">
                <a:solidFill>
                  <a:schemeClr val="bg2">
                    <a:lumMod val="10000"/>
                  </a:schemeClr>
                </a:solidFill>
                <a:effectLst>
                  <a:outerShdw blurRad="38100" dist="38100" dir="2700000" algn="tl">
                    <a:srgbClr val="000000">
                      <a:alpha val="43137"/>
                    </a:srgbClr>
                  </a:outerShdw>
                </a:effectLst>
                <a:latin typeface="Century Gothic" pitchFamily="34" charset="0"/>
              </a:rPr>
              <a:t>“A patron saint is a model.  It is necessary to make every effort to act and accomplish works like this; to take Jesus Christ as a model as he did.  It is a life that is to be perpetuated. From his heart we seek encouragement and in his intelligence we seek light.  He is a support and a protector in heaven to whom we owe a twofold veneration of imitation and invocation.  Saint Vincent de Paul is to our advantage because of the proximity of the time in which he lived, because of the infinite variety of good works he inspired and because of his universal mission.</a:t>
            </a:r>
            <a:endParaRPr lang="en-US" b="1" dirty="0">
              <a:solidFill>
                <a:schemeClr val="bg2">
                  <a:lumMod val="10000"/>
                </a:schemeClr>
              </a:solidFill>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620688"/>
            <a:ext cx="8229600" cy="5505475"/>
          </a:xfrm>
        </p:spPr>
        <p:txBody>
          <a:bodyPr>
            <a:noAutofit/>
          </a:bodyPr>
          <a:lstStyle/>
          <a:p>
            <a:pPr algn="just"/>
            <a:r>
              <a:rPr lang="en-US" sz="2800" b="1" dirty="0" smtClean="0">
                <a:solidFill>
                  <a:schemeClr val="bg2">
                    <a:lumMod val="25000"/>
                  </a:schemeClr>
                </a:solidFill>
                <a:effectLst>
                  <a:outerShdw blurRad="38100" dist="38100" dir="2700000" algn="tl">
                    <a:srgbClr val="000000">
                      <a:alpha val="43137"/>
                    </a:srgbClr>
                  </a:outerShdw>
                </a:effectLst>
                <a:latin typeface="Century Gothic" pitchFamily="34" charset="0"/>
              </a:rPr>
              <a:t>In this way Frederic and his companions (all of whom were intellectuals and concerned about defending their Christian faith) were able to give witness to their faith. They were at first encouraged in this by Sister Rosalie Rendu, DC and with the passing of time the members encouraged one another.</a:t>
            </a:r>
            <a:endParaRPr lang="en-US" sz="2800" b="1" dirty="0">
              <a:solidFill>
                <a:schemeClr val="bg2">
                  <a:lumMod val="25000"/>
                </a:schemeClr>
              </a:solidFill>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457200" y="274638"/>
            <a:ext cx="8229600" cy="922114"/>
          </a:xfrm>
        </p:spPr>
        <p:txBody>
          <a:bodyPr>
            <a:noAutofit/>
          </a:bodyPr>
          <a:lstStyle/>
          <a:p>
            <a:r>
              <a:rPr lang="en-US" sz="3400" b="1" u="sng" dirty="0" smtClean="0">
                <a:solidFill>
                  <a:schemeClr val="bg2">
                    <a:lumMod val="25000"/>
                  </a:schemeClr>
                </a:solidFill>
                <a:latin typeface="Century Gothic" pitchFamily="34" charset="0"/>
              </a:rPr>
              <a:t>The Conferences of the St. Vincent de Paul Society</a:t>
            </a:r>
            <a:endParaRPr lang="en-US" sz="3400" b="1" u="sng" dirty="0">
              <a:solidFill>
                <a:schemeClr val="bg2">
                  <a:lumMod val="25000"/>
                </a:schemeClr>
              </a:solidFill>
              <a:latin typeface="Century Gothic" pitchFamily="34" charset="0"/>
            </a:endParaRPr>
          </a:p>
        </p:txBody>
      </p:sp>
      <p:sp>
        <p:nvSpPr>
          <p:cNvPr id="3" name="2 Marcador de contenido"/>
          <p:cNvSpPr>
            <a:spLocks noGrp="1"/>
          </p:cNvSpPr>
          <p:nvPr>
            <p:ph idx="1"/>
          </p:nvPr>
        </p:nvSpPr>
        <p:spPr>
          <a:xfrm>
            <a:off x="323528" y="1556792"/>
            <a:ext cx="8496944" cy="5040560"/>
          </a:xfrm>
        </p:spPr>
        <p:txBody>
          <a:bodyPr>
            <a:normAutofit lnSpcReduction="10000"/>
          </a:bodyPr>
          <a:lstStyle/>
          <a:p>
            <a:pPr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Quickly the number of members increased and even though after graduation many students returned to their home (outside of Paris), these young men brought with them the spirit of the Conference.</a:t>
            </a:r>
          </a:p>
          <a:p>
            <a:pPr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This reality led to the creation of a network of Conferences throughout France and would eventually lead to the spreading of the Society throughout Europe and the world.</a:t>
            </a:r>
            <a:endParaRPr lang="en-US" b="1" dirty="0">
              <a:solidFill>
                <a:schemeClr val="bg2">
                  <a:lumMod val="25000"/>
                </a:schemeClr>
              </a:solidFill>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323528" y="476672"/>
            <a:ext cx="8496944" cy="6048672"/>
          </a:xfrm>
        </p:spPr>
        <p:txBody>
          <a:bodyPr>
            <a:normAutofit/>
          </a:bodyPr>
          <a:lstStyle/>
          <a:p>
            <a:pPr lvl="0"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Frederic expressed his fears to Emmanuel Bailly: </a:t>
            </a:r>
            <a:r>
              <a:rPr lang="en-US" b="1" i="1" dirty="0" smtClean="0">
                <a:solidFill>
                  <a:schemeClr val="bg2">
                    <a:lumMod val="25000"/>
                  </a:schemeClr>
                </a:solidFill>
                <a:effectLst>
                  <a:outerShdw blurRad="38100" dist="38100" dir="2700000" algn="tl">
                    <a:srgbClr val="000000">
                      <a:alpha val="43137"/>
                    </a:srgbClr>
                  </a:outerShdw>
                </a:effectLst>
                <a:latin typeface="Century Gothic" pitchFamily="34" charset="0"/>
              </a:rPr>
              <a:t>“But do you not think that our charitable society itself in order to survive ought to make changes, and the spirit of intimacy on which it is built and the daily growth it should have can only be achieved by breaking up into groups which would have a common center and from time to time general assemblies? I am very rash to propose my young man’s ideas to you?”</a:t>
            </a:r>
            <a:endParaRPr lang="en-US" dirty="0">
              <a:solidFill>
                <a:schemeClr val="bg2">
                  <a:lumMod val="25000"/>
                </a:schemeClr>
              </a:solidFill>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67544" y="476672"/>
            <a:ext cx="8064896" cy="5832648"/>
          </a:xfrm>
        </p:spPr>
        <p:txBody>
          <a:bodyPr>
            <a:normAutofit/>
          </a:bodyPr>
          <a:lstStyle/>
          <a:p>
            <a:pPr lvl="0" algn="just"/>
            <a:endParaRPr lang="en-US" dirty="0" smtClean="0">
              <a:solidFill>
                <a:schemeClr val="bg2">
                  <a:lumMod val="25000"/>
                </a:schemeClr>
              </a:solidFill>
              <a:effectLst>
                <a:outerShdw blurRad="38100" dist="38100" dir="2700000" algn="tl">
                  <a:srgbClr val="000000">
                    <a:alpha val="43137"/>
                  </a:srgbClr>
                </a:outerShdw>
              </a:effectLst>
            </a:endParaRPr>
          </a:p>
          <a:p>
            <a:pPr lvl="0" algn="just"/>
            <a:r>
              <a:rPr lang="en-US" dirty="0" smtClean="0">
                <a:solidFill>
                  <a:schemeClr val="bg2">
                    <a:lumMod val="25000"/>
                  </a:schemeClr>
                </a:solidFill>
                <a:effectLst>
                  <a:outerShdw blurRad="38100" dist="38100" dir="2700000" algn="tl">
                    <a:srgbClr val="000000">
                      <a:alpha val="43137"/>
                    </a:srgbClr>
                  </a:outerShdw>
                </a:effectLst>
              </a:rPr>
              <a:t>This prophetic vision was sustained by the deep conviction that he was doing the will of God: </a:t>
            </a:r>
            <a:r>
              <a:rPr lang="en-US" i="1" dirty="0" smtClean="0">
                <a:solidFill>
                  <a:schemeClr val="bg2">
                    <a:lumMod val="25000"/>
                  </a:schemeClr>
                </a:solidFill>
                <a:effectLst>
                  <a:outerShdw blurRad="38100" dist="38100" dir="2700000" algn="tl">
                    <a:srgbClr val="000000">
                      <a:alpha val="43137"/>
                    </a:srgbClr>
                  </a:outerShdw>
                </a:effectLst>
              </a:rPr>
              <a:t>“God had determined to form a large family of brothers who would spread out over the whole earth. Therefore we cannot call ourselves founders but rather it is God who has established us and who has desired that our association should come into existence”.</a:t>
            </a:r>
            <a:endParaRPr lang="en-US" dirty="0">
              <a:solidFill>
                <a:schemeClr val="bg2">
                  <a:lumMod val="25000"/>
                </a:schemeClr>
              </a:solidFill>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323528" y="260648"/>
            <a:ext cx="8363272" cy="6192688"/>
          </a:xfrm>
        </p:spPr>
        <p:txBody>
          <a:bodyPr>
            <a:normAutofit fontScale="85000" lnSpcReduction="20000"/>
          </a:bodyPr>
          <a:lstStyle/>
          <a:p>
            <a:pPr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Frederic envisioned the establishment of a Society in which all could come together in the same spirit and become active in the lay Catholic apostolate.</a:t>
            </a:r>
          </a:p>
          <a:p>
            <a:pPr lvl="0"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Frederic highlighted the priority that should be given to the practice of fraternal charity in the Society because it is this charity that will preserve them in union with one another: </a:t>
            </a:r>
            <a:r>
              <a:rPr lang="en-US" b="1" i="1" dirty="0" smtClean="0">
                <a:solidFill>
                  <a:schemeClr val="bg2">
                    <a:lumMod val="25000"/>
                  </a:schemeClr>
                </a:solidFill>
                <a:effectLst>
                  <a:outerShdw blurRad="38100" dist="38100" dir="2700000" algn="tl">
                    <a:srgbClr val="000000">
                      <a:alpha val="43137"/>
                    </a:srgbClr>
                  </a:outerShdw>
                </a:effectLst>
                <a:latin typeface="Century Gothic" pitchFamily="34" charset="0"/>
              </a:rPr>
              <a:t>“the strongest bond, which is the beginning of true friendship, is charity, and charity cannot exist without reaching out to others.  It is like a fire that is extinguished if it is not fed … and its food is charity and good work … Therefore let us make every effort to reach out to others, even at the risk of rejection, … but let us reach out so that we can touch the greatest possible number of young people.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548680"/>
            <a:ext cx="8229600" cy="5577483"/>
          </a:xfrm>
        </p:spPr>
        <p:txBody>
          <a:bodyPr>
            <a:normAutofit lnSpcReduction="10000"/>
          </a:bodyPr>
          <a:lstStyle/>
          <a:p>
            <a:pPr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Frederic </a:t>
            </a:r>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encouraged the writing of a Rule and formed a general council of which E. Bailly was invited to be president.  General Assemblies were convoked on a regular basis and this provided an opportunity for the various groups to give a report on their activities. </a:t>
            </a:r>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At </a:t>
            </a:r>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the same time these assemblies were a time during which an annual report was written which was then sent to the different groups to enliven their faith, love and unity.</a:t>
            </a:r>
            <a:endParaRPr lang="en-US" dirty="0">
              <a:solidFill>
                <a:schemeClr val="bg2">
                  <a:lumMod val="25000"/>
                </a:schemeClr>
              </a:solidFill>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179512" y="476672"/>
            <a:ext cx="8784976" cy="5976664"/>
          </a:xfrm>
        </p:spPr>
        <p:txBody>
          <a:bodyPr>
            <a:normAutofit fontScale="92500" lnSpcReduction="20000"/>
          </a:bodyPr>
          <a:lstStyle/>
          <a:p>
            <a:pPr algn="just"/>
            <a:r>
              <a:rPr lang="en-US" b="1" i="1" dirty="0" smtClean="0">
                <a:solidFill>
                  <a:schemeClr val="accent6">
                    <a:lumMod val="50000"/>
                  </a:schemeClr>
                </a:solidFill>
                <a:latin typeface="Century Gothic" pitchFamily="34" charset="0"/>
              </a:rPr>
              <a:t>“His divine power has bestowed on us everything that makes for life and devotion, through the knowledge of him who called us by his own glory and power.  Through these, he has bestowed on us the precious and very great promises, so that through them you may come to share in the divine nature, after escaping from the corruption that is in the world because of evil desire.  For this very reason, make every effort to supplement your faith with virtue, virtue with knowledge, knowledge with self-control, self-control with endurance, endurance with devotion, devotion with mutual affection, mutual affection with love…</a:t>
            </a:r>
            <a:endParaRPr lang="en-US" b="1" i="1" dirty="0">
              <a:solidFill>
                <a:schemeClr val="accent6">
                  <a:lumMod val="50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404664"/>
            <a:ext cx="8229600" cy="6120680"/>
          </a:xfrm>
        </p:spPr>
        <p:txBody>
          <a:bodyPr>
            <a:normAutofit fontScale="92500" lnSpcReduction="10000"/>
          </a:bodyPr>
          <a:lstStyle/>
          <a:p>
            <a:pPr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On December 31, 1835, in the midst of certain difficulties, especially the danger of division, Frederic’s proposal was accepted by everyone. </a:t>
            </a:r>
          </a:p>
          <a:p>
            <a:pPr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The Society would be placed under the patronage of St. Vincent de Paul and the Blessed Virgin; Bailly would become president; Ozanam, vice-president and Lallier, secretary.</a:t>
            </a:r>
          </a:p>
          <a:p>
            <a:pPr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The first four groups would take the name of the parish in which they were located: St. Philip of Roule, Our Lady of the Good News, Saint-Sulpice and Saint-Etienne-au-Mont (the seat of the Association).</a:t>
            </a:r>
            <a:endParaRPr lang="en-US" b="1" dirty="0">
              <a:solidFill>
                <a:schemeClr val="bg2">
                  <a:lumMod val="25000"/>
                </a:schemeClr>
              </a:solidFill>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476672"/>
            <a:ext cx="8229600" cy="5649491"/>
          </a:xfrm>
        </p:spPr>
        <p:txBody>
          <a:bodyPr>
            <a:normAutofit/>
          </a:bodyPr>
          <a:lstStyle/>
          <a:p>
            <a:pPr algn="just"/>
            <a:r>
              <a:rPr lang="en-US" dirty="0" smtClean="0">
                <a:solidFill>
                  <a:schemeClr val="bg2">
                    <a:lumMod val="25000"/>
                  </a:schemeClr>
                </a:solidFill>
                <a:effectLst>
                  <a:outerShdw blurRad="38100" dist="38100" dir="2700000" algn="tl">
                    <a:srgbClr val="000000">
                      <a:alpha val="43137"/>
                    </a:srgbClr>
                  </a:outerShdw>
                </a:effectLst>
                <a:latin typeface="Century Gothic" pitchFamily="34" charset="0"/>
              </a:rPr>
              <a:t>As can be seen Frederic’s dream was becoming a reality: </a:t>
            </a:r>
            <a:r>
              <a:rPr lang="en-US" i="1" dirty="0" smtClean="0">
                <a:solidFill>
                  <a:schemeClr val="bg2">
                    <a:lumMod val="25000"/>
                  </a:schemeClr>
                </a:solidFill>
                <a:effectLst>
                  <a:outerShdw blurRad="38100" dist="38100" dir="2700000" algn="tl">
                    <a:srgbClr val="000000">
                      <a:alpha val="43137"/>
                    </a:srgbClr>
                  </a:outerShdw>
                </a:effectLst>
                <a:latin typeface="Century Gothic" pitchFamily="34" charset="0"/>
              </a:rPr>
              <a:t>“I </a:t>
            </a:r>
            <a:r>
              <a:rPr lang="en-US" i="1" dirty="0" smtClean="0">
                <a:solidFill>
                  <a:schemeClr val="bg2">
                    <a:lumMod val="25000"/>
                  </a:schemeClr>
                </a:solidFill>
                <a:effectLst>
                  <a:outerShdw blurRad="38100" dist="38100" dir="2700000" algn="tl">
                    <a:srgbClr val="000000">
                      <a:alpha val="43137"/>
                    </a:srgbClr>
                  </a:outerShdw>
                </a:effectLst>
                <a:latin typeface="Century Gothic" pitchFamily="34" charset="0"/>
              </a:rPr>
              <a:t>want to enclose the world in a network of charity”.</a:t>
            </a:r>
            <a:endParaRPr lang="en-US" dirty="0" smtClean="0">
              <a:solidFill>
                <a:schemeClr val="bg2">
                  <a:lumMod val="25000"/>
                </a:schemeClr>
              </a:solidFill>
              <a:effectLst>
                <a:outerShdw blurRad="38100" dist="38100" dir="2700000" algn="tl">
                  <a:srgbClr val="000000">
                    <a:alpha val="43137"/>
                  </a:srgbClr>
                </a:outerShdw>
              </a:effectLst>
              <a:latin typeface="Century Gothic" pitchFamily="34" charset="0"/>
            </a:endParaRPr>
          </a:p>
          <a:p>
            <a:r>
              <a:rPr lang="en-US" dirty="0" smtClean="0">
                <a:solidFill>
                  <a:schemeClr val="bg2">
                    <a:lumMod val="25000"/>
                  </a:schemeClr>
                </a:solidFill>
                <a:effectLst>
                  <a:outerShdw blurRad="38100" dist="38100" dir="2700000" algn="tl">
                    <a:srgbClr val="000000">
                      <a:alpha val="43137"/>
                    </a:srgbClr>
                  </a:outerShdw>
                </a:effectLst>
                <a:latin typeface="Century Gothic" pitchFamily="34" charset="0"/>
              </a:rPr>
              <a:t>In the first Assembly Frederic stated: </a:t>
            </a:r>
            <a:r>
              <a:rPr lang="en-US" i="1" dirty="0" smtClean="0">
                <a:solidFill>
                  <a:schemeClr val="bg2">
                    <a:lumMod val="25000"/>
                  </a:schemeClr>
                </a:solidFill>
                <a:effectLst>
                  <a:outerShdw blurRad="38100" dist="38100" dir="2700000" algn="tl">
                    <a:srgbClr val="000000">
                      <a:alpha val="43137"/>
                    </a:srgbClr>
                  </a:outerShdw>
                </a:effectLst>
                <a:latin typeface="Century Gothic" pitchFamily="34" charset="0"/>
              </a:rPr>
              <a:t>Here, at last, is the Association that we have longed for. </a:t>
            </a:r>
            <a:r>
              <a:rPr lang="en-US" i="1" dirty="0" smtClean="0">
                <a:solidFill>
                  <a:schemeClr val="bg2">
                    <a:lumMod val="25000"/>
                  </a:schemeClr>
                </a:solidFill>
                <a:effectLst>
                  <a:outerShdw blurRad="38100" dist="38100" dir="2700000" algn="tl">
                    <a:srgbClr val="000000">
                      <a:alpha val="43137"/>
                    </a:srgbClr>
                  </a:outerShdw>
                </a:effectLst>
                <a:latin typeface="Century Gothic" pitchFamily="34" charset="0"/>
              </a:rPr>
              <a:t>Courage</a:t>
            </a:r>
            <a:r>
              <a:rPr lang="en-US" i="1" dirty="0" smtClean="0">
                <a:solidFill>
                  <a:schemeClr val="bg2">
                    <a:lumMod val="25000"/>
                  </a:schemeClr>
                </a:solidFill>
                <a:effectLst>
                  <a:outerShdw blurRad="38100" dist="38100" dir="2700000" algn="tl">
                    <a:srgbClr val="000000">
                      <a:alpha val="43137"/>
                    </a:srgbClr>
                  </a:outerShdw>
                </a:effectLst>
                <a:latin typeface="Century Gothic" pitchFamily="34" charset="0"/>
              </a:rPr>
              <a:t>, then! Together or separated, near or far, let us love one another; let us love and serve the poor!”</a:t>
            </a:r>
            <a:endParaRPr lang="en-US" i="1" dirty="0">
              <a:solidFill>
                <a:schemeClr val="bg2">
                  <a:lumMod val="25000"/>
                </a:schemeClr>
              </a:solidFill>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476672"/>
            <a:ext cx="8229600" cy="5976664"/>
          </a:xfrm>
        </p:spPr>
        <p:txBody>
          <a:bodyPr>
            <a:normAutofit fontScale="92500" lnSpcReduction="10000"/>
          </a:bodyPr>
          <a:lstStyle/>
          <a:p>
            <a:pPr algn="just"/>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The first Assembly was held on February 21, 1836 at which time the Rule was distributed to the members. </a:t>
            </a:r>
          </a:p>
          <a:p>
            <a:pPr algn="just">
              <a:buFont typeface="Wingdings" pitchFamily="2" charset="2"/>
              <a:buChar char="v"/>
            </a:pPr>
            <a:r>
              <a:rPr lang="en-US" b="1" u="sng" dirty="0" smtClean="0">
                <a:solidFill>
                  <a:schemeClr val="accent4">
                    <a:lumMod val="75000"/>
                  </a:schemeClr>
                </a:solidFill>
                <a:effectLst>
                  <a:outerShdw blurRad="38100" dist="38100" dir="2700000" algn="tl">
                    <a:srgbClr val="000000">
                      <a:alpha val="43137"/>
                    </a:srgbClr>
                  </a:outerShdw>
                </a:effectLst>
                <a:latin typeface="Century Gothic" pitchFamily="34" charset="0"/>
              </a:rPr>
              <a:t>Name of the Association</a:t>
            </a:r>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 Conference of Charity of Saint Vincent de Paul.</a:t>
            </a:r>
          </a:p>
          <a:p>
            <a:pPr algn="just">
              <a:buFont typeface="Wingdings" pitchFamily="2" charset="2"/>
              <a:buChar char="v"/>
            </a:pPr>
            <a:r>
              <a:rPr lang="en-US" b="1" u="sng" dirty="0" smtClean="0">
                <a:solidFill>
                  <a:schemeClr val="accent4">
                    <a:lumMod val="75000"/>
                  </a:schemeClr>
                </a:solidFill>
                <a:effectLst>
                  <a:outerShdw blurRad="38100" dist="38100" dir="2700000" algn="tl">
                    <a:srgbClr val="000000">
                      <a:alpha val="43137"/>
                    </a:srgbClr>
                  </a:outerShdw>
                </a:effectLst>
                <a:latin typeface="Century Gothic" pitchFamily="34" charset="0"/>
              </a:rPr>
              <a:t>Motive to come together</a:t>
            </a:r>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 To promote Christian piety, following Jesus, the doctrine of the church and the saints.</a:t>
            </a:r>
          </a:p>
          <a:p>
            <a:pPr algn="just">
              <a:buFont typeface="Wingdings" pitchFamily="2" charset="2"/>
              <a:buChar char="v"/>
            </a:pPr>
            <a:r>
              <a:rPr lang="en-US" b="1" u="sng" dirty="0" smtClean="0">
                <a:solidFill>
                  <a:schemeClr val="accent4">
                    <a:lumMod val="75000"/>
                  </a:schemeClr>
                </a:solidFill>
                <a:effectLst>
                  <a:outerShdw blurRad="38100" dist="38100" dir="2700000" algn="tl">
                    <a:srgbClr val="000000">
                      <a:alpha val="43137"/>
                    </a:srgbClr>
                  </a:outerShdw>
                </a:effectLst>
                <a:latin typeface="Century Gothic" pitchFamily="34" charset="0"/>
              </a:rPr>
              <a:t>Patrons</a:t>
            </a:r>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 Saint Vincent and the Blessed Mother.</a:t>
            </a:r>
          </a:p>
          <a:p>
            <a:pPr algn="just">
              <a:buFont typeface="Wingdings" pitchFamily="2" charset="2"/>
              <a:buChar char="v"/>
            </a:pPr>
            <a:r>
              <a:rPr lang="en-US" b="1" u="sng" dirty="0" smtClean="0">
                <a:solidFill>
                  <a:schemeClr val="accent4">
                    <a:lumMod val="75000"/>
                  </a:schemeClr>
                </a:solidFill>
                <a:effectLst>
                  <a:outerShdw blurRad="38100" dist="38100" dir="2700000" algn="tl">
                    <a:srgbClr val="000000">
                      <a:alpha val="43137"/>
                    </a:srgbClr>
                  </a:outerShdw>
                </a:effectLst>
                <a:latin typeface="Century Gothic" pitchFamily="34" charset="0"/>
              </a:rPr>
              <a:t>Purpose</a:t>
            </a:r>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 to provide spiritual and material relief to the neighbor who is in need.</a:t>
            </a:r>
          </a:p>
          <a:p>
            <a:pPr algn="just">
              <a:buFont typeface="Wingdings" pitchFamily="2" charset="2"/>
              <a:buChar char="v"/>
            </a:pPr>
            <a:r>
              <a:rPr lang="en-US" b="1" u="sng" dirty="0" smtClean="0">
                <a:solidFill>
                  <a:schemeClr val="accent4">
                    <a:lumMod val="75000"/>
                  </a:schemeClr>
                </a:solidFill>
                <a:effectLst>
                  <a:outerShdw blurRad="38100" dist="38100" dir="2700000" algn="tl">
                    <a:srgbClr val="000000">
                      <a:alpha val="43137"/>
                    </a:srgbClr>
                  </a:outerShdw>
                </a:effectLst>
                <a:latin typeface="Century Gothic" pitchFamily="34" charset="0"/>
              </a:rPr>
              <a:t>Means</a:t>
            </a:r>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 effective charity.</a:t>
            </a:r>
            <a:endParaRPr lang="en-US" b="1" dirty="0">
              <a:solidFill>
                <a:schemeClr val="accent4">
                  <a:lumMod val="75000"/>
                </a:schemeClr>
              </a:solidFill>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404664"/>
            <a:ext cx="8229600" cy="6192688"/>
          </a:xfrm>
        </p:spPr>
        <p:txBody>
          <a:bodyPr>
            <a:normAutofit fontScale="92500" lnSpcReduction="20000"/>
          </a:bodyPr>
          <a:lstStyle/>
          <a:p>
            <a:pPr algn="just"/>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Ozanam visited Rome and had two audiences with Pope Pius IX who praised the work of the Society.</a:t>
            </a:r>
          </a:p>
          <a:p>
            <a:pPr algn="just"/>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Expansion: 1842 Rome; 1843 Belgium, Scotland, Ireland; 1844 England; 1846 Germany, Greece, Turkey, United States, Mexico, the Lower Countries; 1847 Switzerland, Canada; 1850 Austria, Spain.</a:t>
            </a:r>
          </a:p>
          <a:p>
            <a:pPr algn="just"/>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From its beginning the Society has practiced effective charity on behalf of those who are poor.  The members are accompanied by a priest who serves as an advisor and who has knowledge about the life and work of Vincent de Paul and Frederic Ozanam.</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476672"/>
            <a:ext cx="8229600" cy="6192688"/>
          </a:xfrm>
        </p:spPr>
        <p:txBody>
          <a:bodyPr>
            <a:normAutofit fontScale="92500" lnSpcReduction="20000"/>
          </a:bodyPr>
          <a:lstStyle/>
          <a:p>
            <a:pPr algn="just"/>
            <a:r>
              <a:rPr lang="en-US" b="1" dirty="0" smtClean="0">
                <a:solidFill>
                  <a:srgbClr val="002060"/>
                </a:solidFill>
                <a:latin typeface="Century Gothic" pitchFamily="34" charset="0"/>
              </a:rPr>
              <a:t>For Ozanam and his companions, social action involved direct and personal contact with the poor (visits to their homes and dialogue and conversation which often led to many other forms of service).</a:t>
            </a:r>
          </a:p>
          <a:p>
            <a:pPr algn="just"/>
            <a:r>
              <a:rPr lang="en-US" b="1" dirty="0" smtClean="0">
                <a:solidFill>
                  <a:srgbClr val="002060"/>
                </a:solidFill>
                <a:latin typeface="Century Gothic" pitchFamily="34" charset="0"/>
              </a:rPr>
              <a:t>As such social action had to be both spiritual and material; it also had to be personal and had to promote human integrity and human dignity.  In this way the service that the society provided also had to benefit the members since these individuals ought to live an integral Christian life in which their spiritual life is developed in an on-going manner</a:t>
            </a:r>
            <a:r>
              <a:rPr lang="en-US" b="1" dirty="0" smtClean="0">
                <a:solidFill>
                  <a:schemeClr val="accent6">
                    <a:lumMod val="50000"/>
                  </a:schemeClr>
                </a:solidFill>
                <a:latin typeface="Century Gothic" pitchFamily="34" charset="0"/>
              </a:rPr>
              <a:t>.</a:t>
            </a:r>
            <a:endParaRPr lang="en-US" b="1" dirty="0">
              <a:solidFill>
                <a:schemeClr val="accent6">
                  <a:lumMod val="50000"/>
                </a:schemeClr>
              </a:solidFill>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476672"/>
            <a:ext cx="8229600" cy="6192688"/>
          </a:xfrm>
        </p:spPr>
        <p:txBody>
          <a:bodyPr>
            <a:normAutofit/>
          </a:bodyPr>
          <a:lstStyle/>
          <a:p>
            <a:pPr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Today the St. Vincent de Paul Society functions in 130 countries, working in various </a:t>
            </a:r>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manners </a:t>
            </a:r>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with the same spirit of justice and charity as they serve the less fortunate members of society. </a:t>
            </a:r>
          </a:p>
          <a:p>
            <a:pPr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These members and collaborators are citizens from different social classes, but they work as volunteers on behalf of the community and especially on behalf of those who are poor.</a:t>
            </a:r>
            <a:endParaRPr lang="en-US" b="1" dirty="0">
              <a:solidFill>
                <a:schemeClr val="bg2">
                  <a:lumMod val="25000"/>
                </a:schemeClr>
              </a:solidFill>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67544" y="332656"/>
            <a:ext cx="8229600" cy="6192688"/>
          </a:xfrm>
        </p:spPr>
        <p:txBody>
          <a:bodyPr>
            <a:normAutofit/>
          </a:bodyPr>
          <a:lstStyle/>
          <a:p>
            <a:pPr lvl="0"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Several Popes have recognized and praised the work of the St. Vincent de Paul Society (Pius IX, Leo XIII, Pius XII, John XXIII, Paul VI and John Paul II).  They recommended that the Society continue its mission. </a:t>
            </a:r>
          </a:p>
          <a:p>
            <a:pPr lvl="0" algn="just"/>
            <a:r>
              <a:rPr lang="en-US" b="1" dirty="0" smtClean="0">
                <a:solidFill>
                  <a:schemeClr val="bg2">
                    <a:lumMod val="25000"/>
                  </a:schemeClr>
                </a:solidFill>
                <a:effectLst>
                  <a:outerShdw blurRad="38100" dist="38100" dir="2700000" algn="tl">
                    <a:srgbClr val="000000">
                      <a:alpha val="43137"/>
                    </a:srgbClr>
                  </a:outerShdw>
                </a:effectLst>
                <a:latin typeface="Century Gothic" pitchFamily="34" charset="0"/>
              </a:rPr>
              <a:t>John Paul II surprised people in his homily during the beatification of August 22, 1997 when he shared the fact that as a student he had been a member of the Society.</a:t>
            </a:r>
            <a:endParaRPr lang="en-US" b="1" dirty="0">
              <a:solidFill>
                <a:schemeClr val="bg2">
                  <a:lumMod val="25000"/>
                </a:schemeClr>
              </a:solidFill>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457200" y="274638"/>
            <a:ext cx="8229600" cy="706090"/>
          </a:xfrm>
        </p:spPr>
        <p:txBody>
          <a:bodyPr>
            <a:normAutofit fontScale="90000"/>
          </a:bodyPr>
          <a:lstStyle/>
          <a:p>
            <a:r>
              <a:rPr lang="en-US" b="1" dirty="0" smtClean="0">
                <a:effectLst>
                  <a:outerShdw blurRad="38100" dist="38100" dir="2700000" algn="tl">
                    <a:srgbClr val="000000">
                      <a:alpha val="43137"/>
                    </a:srgbClr>
                  </a:outerShdw>
                </a:effectLst>
                <a:latin typeface="Cooper Black" pitchFamily="18" charset="0"/>
              </a:rPr>
              <a:t>Characteristics of the Society</a:t>
            </a:r>
            <a:endParaRPr lang="en-US" b="1" dirty="0">
              <a:effectLst>
                <a:outerShdw blurRad="38100" dist="38100" dir="2700000" algn="tl">
                  <a:srgbClr val="000000">
                    <a:alpha val="43137"/>
                  </a:srgbClr>
                </a:outerShdw>
              </a:effectLst>
              <a:latin typeface="Cooper Black" pitchFamily="18" charset="0"/>
            </a:endParaRPr>
          </a:p>
        </p:txBody>
      </p:sp>
      <p:sp>
        <p:nvSpPr>
          <p:cNvPr id="3" name="2 Marcador de contenido"/>
          <p:cNvSpPr>
            <a:spLocks noGrp="1"/>
          </p:cNvSpPr>
          <p:nvPr>
            <p:ph idx="1"/>
          </p:nvPr>
        </p:nvSpPr>
        <p:spPr>
          <a:xfrm>
            <a:off x="457200" y="1268760"/>
            <a:ext cx="8229600" cy="5184576"/>
          </a:xfrm>
        </p:spPr>
        <p:txBody>
          <a:bodyPr>
            <a:normAutofit lnSpcReduction="10000"/>
          </a:bodyPr>
          <a:lstStyle/>
          <a:p>
            <a:pPr lvl="0" algn="just"/>
            <a:r>
              <a:rPr lang="en-US" b="1" dirty="0" smtClean="0">
                <a:solidFill>
                  <a:schemeClr val="tx2">
                    <a:lumMod val="50000"/>
                  </a:schemeClr>
                </a:solidFill>
                <a:latin typeface="Century Gothic" pitchFamily="34" charset="0"/>
              </a:rPr>
              <a:t>Frederic Ozanam described the Society in the following manner: </a:t>
            </a:r>
            <a:r>
              <a:rPr lang="en-US" b="1" i="1" dirty="0" smtClean="0">
                <a:solidFill>
                  <a:schemeClr val="tx2">
                    <a:lumMod val="50000"/>
                  </a:schemeClr>
                </a:solidFill>
                <a:latin typeface="Century Gothic" pitchFamily="34" charset="0"/>
              </a:rPr>
              <a:t>“A Catholic but lay society, humble but numerous, poor but overburdened by poor who seek consolation. </a:t>
            </a:r>
            <a:r>
              <a:rPr lang="en-US" b="1" i="1" dirty="0" smtClean="0">
                <a:solidFill>
                  <a:schemeClr val="tx2">
                    <a:lumMod val="50000"/>
                  </a:schemeClr>
                </a:solidFill>
                <a:latin typeface="Century Gothic" pitchFamily="34" charset="0"/>
              </a:rPr>
              <a:t>A </a:t>
            </a:r>
            <a:r>
              <a:rPr lang="en-US" b="1" i="1" dirty="0" smtClean="0">
                <a:solidFill>
                  <a:schemeClr val="tx2">
                    <a:lumMod val="50000"/>
                  </a:schemeClr>
                </a:solidFill>
                <a:latin typeface="Century Gothic" pitchFamily="34" charset="0"/>
              </a:rPr>
              <a:t>group that functions during an era in which charitable associations have a great mission to fulfill with regard to awakening the faith in order to sustain the church and eliminate the hatreds that divide people”.</a:t>
            </a:r>
          </a:p>
          <a:p>
            <a:pPr algn="just"/>
            <a:endParaRPr lang="en-US" b="1" dirty="0">
              <a:solidFill>
                <a:schemeClr val="accent6">
                  <a:lumMod val="50000"/>
                </a:schemeClr>
              </a:solidFill>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404664"/>
            <a:ext cx="8229600" cy="6120680"/>
          </a:xfrm>
        </p:spPr>
        <p:txBody>
          <a:bodyPr>
            <a:normAutofit/>
          </a:bodyPr>
          <a:lstStyle/>
          <a:p>
            <a:pPr lvl="3">
              <a:buNone/>
            </a:pPr>
            <a:r>
              <a:rPr lang="en-US" sz="3000" b="1" dirty="0" smtClean="0">
                <a:latin typeface="Century Gothic" pitchFamily="34" charset="0"/>
              </a:rPr>
              <a:t>  </a:t>
            </a:r>
            <a:r>
              <a:rPr lang="en-US" sz="3000" b="1" dirty="0" smtClean="0">
                <a:effectLst>
                  <a:outerShdw blurRad="38100" dist="38100" dir="2700000" algn="tl">
                    <a:srgbClr val="000000">
                      <a:alpha val="43137"/>
                    </a:srgbClr>
                  </a:outerShdw>
                </a:effectLst>
                <a:latin typeface="Century Gothic" pitchFamily="34" charset="0"/>
              </a:rPr>
              <a:t>The primary purposes of the Conferences of Charity are:</a:t>
            </a:r>
          </a:p>
          <a:p>
            <a:pPr lvl="3">
              <a:buNone/>
            </a:pPr>
            <a:endParaRPr lang="en-US" sz="3000" b="1" dirty="0" smtClean="0">
              <a:effectLst>
                <a:outerShdw blurRad="38100" dist="38100" dir="2700000" algn="tl">
                  <a:srgbClr val="000000">
                    <a:alpha val="43137"/>
                  </a:srgbClr>
                </a:outerShdw>
              </a:effectLst>
              <a:latin typeface="Century Gothic" pitchFamily="34" charset="0"/>
            </a:endParaRPr>
          </a:p>
          <a:p>
            <a:pPr algn="just">
              <a:buNone/>
            </a:pPr>
            <a:r>
              <a:rPr lang="en-US" sz="2600" b="1" dirty="0" smtClean="0">
                <a:solidFill>
                  <a:schemeClr val="accent6">
                    <a:lumMod val="50000"/>
                  </a:schemeClr>
                </a:solidFill>
                <a:effectLst>
                  <a:outerShdw blurRad="38100" dist="38100" dir="2700000" algn="tl">
                    <a:srgbClr val="000000">
                      <a:alpha val="43137"/>
                    </a:srgbClr>
                  </a:outerShdw>
                </a:effectLst>
                <a:latin typeface="Century Gothic" pitchFamily="34" charset="0"/>
              </a:rPr>
              <a:t>-</a:t>
            </a:r>
            <a:r>
              <a:rPr lang="en-US" sz="2600" b="1" dirty="0" smtClean="0">
                <a:solidFill>
                  <a:schemeClr val="tx2">
                    <a:lumMod val="50000"/>
                  </a:schemeClr>
                </a:solidFill>
                <a:effectLst>
                  <a:outerShdw blurRad="38100" dist="38100" dir="2700000" algn="tl">
                    <a:srgbClr val="000000">
                      <a:alpha val="43137"/>
                    </a:srgbClr>
                  </a:outerShdw>
                </a:effectLst>
                <a:latin typeface="Century Gothic" pitchFamily="34" charset="0"/>
              </a:rPr>
              <a:t>To restore society to the guidance of Catholicism.</a:t>
            </a:r>
          </a:p>
          <a:p>
            <a:pPr algn="just">
              <a:buNone/>
            </a:pPr>
            <a:r>
              <a:rPr lang="en-US" sz="2600" b="1" dirty="0" smtClean="0">
                <a:solidFill>
                  <a:schemeClr val="tx2">
                    <a:lumMod val="50000"/>
                  </a:schemeClr>
                </a:solidFill>
                <a:effectLst>
                  <a:outerShdw blurRad="38100" dist="38100" dir="2700000" algn="tl">
                    <a:srgbClr val="000000">
                      <a:alpha val="43137"/>
                    </a:srgbClr>
                  </a:outerShdw>
                </a:effectLst>
                <a:latin typeface="Century Gothic" pitchFamily="34" charset="0"/>
              </a:rPr>
              <a:t>-To form an association of friends who are committed to work for such a restoration.</a:t>
            </a:r>
          </a:p>
          <a:p>
            <a:pPr algn="just">
              <a:buNone/>
            </a:pPr>
            <a:r>
              <a:rPr lang="en-US" sz="2600" b="1" dirty="0" smtClean="0">
                <a:solidFill>
                  <a:schemeClr val="tx2">
                    <a:lumMod val="50000"/>
                  </a:schemeClr>
                </a:solidFill>
                <a:effectLst>
                  <a:outerShdw blurRad="38100" dist="38100" dir="2700000" algn="tl">
                    <a:srgbClr val="000000">
                      <a:alpha val="43137"/>
                    </a:srgbClr>
                  </a:outerShdw>
                </a:effectLst>
                <a:latin typeface="Century Gothic" pitchFamily="34" charset="0"/>
              </a:rPr>
              <a:t>-To make a decision so that love/charity become the fundamental norm for life and thus through charity to attain holiness. </a:t>
            </a:r>
          </a:p>
          <a:p>
            <a:pPr algn="just">
              <a:buNone/>
            </a:pPr>
            <a:r>
              <a:rPr lang="en-US" sz="2600" b="1" dirty="0" smtClean="0">
                <a:solidFill>
                  <a:schemeClr val="tx2">
                    <a:lumMod val="50000"/>
                  </a:schemeClr>
                </a:solidFill>
                <a:effectLst>
                  <a:outerShdw blurRad="38100" dist="38100" dir="2700000" algn="tl">
                    <a:srgbClr val="000000">
                      <a:alpha val="43137"/>
                    </a:srgbClr>
                  </a:outerShdw>
                </a:effectLst>
                <a:latin typeface="Century Gothic" pitchFamily="34" charset="0"/>
              </a:rPr>
              <a:t>-Without explicitly stating this, the members (as  simple, zealous, Christians … as a lay persons) should become involved in self-contemplation.</a:t>
            </a:r>
          </a:p>
          <a:p>
            <a:pPr algn="just"/>
            <a:endParaRPr lang="en-US" sz="2600" b="1" dirty="0">
              <a:solidFill>
                <a:schemeClr val="tx2">
                  <a:lumMod val="50000"/>
                </a:schemeClr>
              </a:solidFill>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44"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4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332656"/>
            <a:ext cx="8229600" cy="6525344"/>
          </a:xfrm>
        </p:spPr>
        <p:txBody>
          <a:bodyPr>
            <a:normAutofit/>
          </a:bodyPr>
          <a:lstStyle/>
          <a:p>
            <a:pPr>
              <a:buNone/>
            </a:pPr>
            <a:r>
              <a:rPr lang="en-US" b="1" dirty="0" smtClean="0">
                <a:effectLst>
                  <a:outerShdw blurRad="38100" dist="38100" dir="2700000" algn="tl">
                    <a:srgbClr val="000000">
                      <a:alpha val="43137"/>
                    </a:srgbClr>
                  </a:outerShdw>
                </a:effectLst>
                <a:latin typeface="Century Gothic" pitchFamily="34" charset="0"/>
              </a:rPr>
              <a:t>We can list the following characteristics:</a:t>
            </a:r>
          </a:p>
          <a:p>
            <a:pPr algn="just">
              <a:buNone/>
            </a:pPr>
            <a:r>
              <a:rPr lang="en-US" b="1" dirty="0" smtClean="0">
                <a:solidFill>
                  <a:schemeClr val="tx2">
                    <a:lumMod val="50000"/>
                  </a:schemeClr>
                </a:solidFill>
                <a:effectLst>
                  <a:outerShdw blurRad="38100" dist="38100" dir="2700000" algn="tl">
                    <a:srgbClr val="000000">
                      <a:alpha val="43137"/>
                    </a:srgbClr>
                  </a:outerShdw>
                </a:effectLst>
                <a:latin typeface="Century Gothic" pitchFamily="34" charset="0"/>
              </a:rPr>
              <a:t>-Trust in Divine Providence.</a:t>
            </a:r>
          </a:p>
          <a:p>
            <a:pPr algn="just">
              <a:buNone/>
            </a:pPr>
            <a:r>
              <a:rPr lang="en-US" b="1" dirty="0" smtClean="0">
                <a:solidFill>
                  <a:schemeClr val="tx2">
                    <a:lumMod val="50000"/>
                  </a:schemeClr>
                </a:solidFill>
                <a:effectLst>
                  <a:outerShdw blurRad="38100" dist="38100" dir="2700000" algn="tl">
                    <a:srgbClr val="000000">
                      <a:alpha val="43137"/>
                    </a:srgbClr>
                  </a:outerShdw>
                </a:effectLst>
                <a:latin typeface="Century Gothic" pitchFamily="34" charset="0"/>
              </a:rPr>
              <a:t>-Flexibility and the ability to adapt to distinct socio-economic situations.</a:t>
            </a:r>
          </a:p>
          <a:p>
            <a:pPr algn="just">
              <a:buNone/>
            </a:pPr>
            <a:r>
              <a:rPr lang="en-US" b="1" dirty="0" smtClean="0">
                <a:solidFill>
                  <a:schemeClr val="tx2">
                    <a:lumMod val="50000"/>
                  </a:schemeClr>
                </a:solidFill>
                <a:effectLst>
                  <a:outerShdw blurRad="38100" dist="38100" dir="2700000" algn="tl">
                    <a:srgbClr val="000000">
                      <a:alpha val="43137"/>
                    </a:srgbClr>
                  </a:outerShdw>
                </a:effectLst>
                <a:latin typeface="Century Gothic" pitchFamily="34" charset="0"/>
              </a:rPr>
              <a:t>-Catholic and lay, members sincere and self-sacrificing.</a:t>
            </a:r>
          </a:p>
          <a:p>
            <a:pPr algn="just">
              <a:buNone/>
            </a:pPr>
            <a:r>
              <a:rPr lang="en-US" b="1" dirty="0" smtClean="0">
                <a:solidFill>
                  <a:schemeClr val="tx2">
                    <a:lumMod val="50000"/>
                  </a:schemeClr>
                </a:solidFill>
                <a:effectLst>
                  <a:outerShdw blurRad="38100" dist="38100" dir="2700000" algn="tl">
                    <a:srgbClr val="000000">
                      <a:alpha val="43137"/>
                    </a:srgbClr>
                  </a:outerShdw>
                </a:effectLst>
                <a:latin typeface="Century Gothic" pitchFamily="34" charset="0"/>
              </a:rPr>
              <a:t>-Concerned about the effective practice of charity which is made evident in concrete works, dedicated to and persevering in the mission, openness, and an ability to utilize various forms, methods and means</a:t>
            </a:r>
            <a:r>
              <a:rPr lang="en-US" b="1" dirty="0" smtClean="0">
                <a:solidFill>
                  <a:schemeClr val="accent6">
                    <a:lumMod val="50000"/>
                  </a:schemeClr>
                </a:solidFill>
                <a:latin typeface="Century Gothic" pitchFamily="34" charset="0"/>
              </a:rPr>
              <a:t>.</a:t>
            </a:r>
            <a:endParaRPr lang="en-US" b="1" dirty="0">
              <a:solidFill>
                <a:schemeClr val="accent6">
                  <a:lumMod val="50000"/>
                </a:schemeClr>
              </a:solidFill>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476672"/>
            <a:ext cx="8229600" cy="6048672"/>
          </a:xfrm>
        </p:spPr>
        <p:txBody>
          <a:bodyPr>
            <a:normAutofit fontScale="92500" lnSpcReduction="10000"/>
          </a:bodyPr>
          <a:lstStyle/>
          <a:p>
            <a:pPr algn="just">
              <a:buNone/>
            </a:pPr>
            <a:r>
              <a:rPr lang="en-US" b="1" i="1" dirty="0" smtClean="0">
                <a:solidFill>
                  <a:schemeClr val="accent6">
                    <a:lumMod val="50000"/>
                  </a:schemeClr>
                </a:solidFill>
                <a:latin typeface="Century Gothic" pitchFamily="34" charset="0"/>
              </a:rPr>
              <a:t>…If these are yours and increase in abundance, they will keep you from being idle or unfruitful in the knowledge of our Lord Jesus Christ.  Those who lack them are blind and shortsighted, forgetful of the cleansing of their past sins.  Therefore, brothers and sisters, be all the more eager to make your call and election firm, for, in doing so you will never stumble.  For, in this way, entry into the eternal kingdom of our Lord and savior Jesus Christ will be richly  provided for you.” </a:t>
            </a:r>
          </a:p>
          <a:p>
            <a:pPr algn="r">
              <a:buNone/>
            </a:pPr>
            <a:r>
              <a:rPr lang="en-US" b="1" i="1" dirty="0" smtClean="0">
                <a:solidFill>
                  <a:schemeClr val="accent6">
                    <a:lumMod val="50000"/>
                  </a:schemeClr>
                </a:solidFill>
                <a:latin typeface="Century Gothic" pitchFamily="34" charset="0"/>
              </a:rPr>
              <a:t>(2 Peter 1:3-11)</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467544" y="188640"/>
            <a:ext cx="8229600" cy="1268760"/>
          </a:xfrm>
        </p:spPr>
        <p:txBody>
          <a:bodyPr>
            <a:normAutofit fontScale="90000"/>
          </a:bodyPr>
          <a:lstStyle/>
          <a:p>
            <a:r>
              <a:rPr lang="en-US" sz="3600" b="1" dirty="0" smtClean="0">
                <a:solidFill>
                  <a:schemeClr val="tx2">
                    <a:lumMod val="50000"/>
                  </a:schemeClr>
                </a:solidFill>
                <a:effectLst>
                  <a:outerShdw blurRad="38100" dist="38100" dir="2700000" algn="tl">
                    <a:srgbClr val="000000">
                      <a:alpha val="43137"/>
                    </a:srgbClr>
                  </a:outerShdw>
                </a:effectLst>
                <a:latin typeface="Century Gothic" pitchFamily="34" charset="0"/>
              </a:rPr>
              <a:t>3. Some notes concerning the foundation of the St. Vincent </a:t>
            </a:r>
            <a:r>
              <a:rPr lang="en-US" sz="3600" b="1" dirty="0" smtClean="0">
                <a:effectLst>
                  <a:outerShdw blurRad="38100" dist="38100" dir="2700000" algn="tl">
                    <a:srgbClr val="000000">
                      <a:alpha val="43137"/>
                    </a:srgbClr>
                  </a:outerShdw>
                </a:effectLst>
                <a:latin typeface="Century Gothic" pitchFamily="34" charset="0"/>
              </a:rPr>
              <a:t>de Paul Society</a:t>
            </a:r>
            <a:endParaRPr lang="en-US" b="1" dirty="0">
              <a:effectLst>
                <a:outerShdw blurRad="38100" dist="38100" dir="2700000" algn="tl">
                  <a:srgbClr val="000000">
                    <a:alpha val="43137"/>
                  </a:srgbClr>
                </a:outerShdw>
              </a:effectLst>
              <a:latin typeface="Century Gothic" pitchFamily="34" charset="0"/>
            </a:endParaRPr>
          </a:p>
        </p:txBody>
      </p:sp>
      <p:sp>
        <p:nvSpPr>
          <p:cNvPr id="3" name="2 Marcador de contenido"/>
          <p:cNvSpPr>
            <a:spLocks noGrp="1"/>
          </p:cNvSpPr>
          <p:nvPr>
            <p:ph idx="1"/>
          </p:nvPr>
        </p:nvSpPr>
        <p:spPr>
          <a:xfrm>
            <a:off x="457200" y="1484784"/>
            <a:ext cx="8229600" cy="4968552"/>
          </a:xfrm>
        </p:spPr>
        <p:txBody>
          <a:bodyPr>
            <a:noAutofit/>
          </a:bodyPr>
          <a:lstStyle/>
          <a:p>
            <a:pPr algn="just">
              <a:buNone/>
            </a:pPr>
            <a:endParaRPr lang="en-US" sz="3600" b="1" dirty="0" smtClean="0">
              <a:solidFill>
                <a:schemeClr val="accent6">
                  <a:lumMod val="50000"/>
                </a:schemeClr>
              </a:solidFill>
              <a:latin typeface="Century Gothic" pitchFamily="34" charset="0"/>
            </a:endParaRPr>
          </a:p>
          <a:p>
            <a:pPr algn="just">
              <a:buNone/>
            </a:pPr>
            <a:r>
              <a:rPr lang="en-US" sz="3600" b="1" dirty="0" smtClean="0">
                <a:solidFill>
                  <a:schemeClr val="bg2">
                    <a:lumMod val="25000"/>
                  </a:schemeClr>
                </a:solidFill>
                <a:effectLst>
                  <a:outerShdw blurRad="38100" dist="38100" dir="2700000" algn="tl">
                    <a:srgbClr val="000000">
                      <a:alpha val="43137"/>
                    </a:srgbClr>
                  </a:outerShdw>
                </a:effectLst>
                <a:latin typeface="Century Gothic" pitchFamily="34" charset="0"/>
              </a:rPr>
              <a:t>-A defined purpose</a:t>
            </a:r>
          </a:p>
          <a:p>
            <a:pPr algn="just">
              <a:buNone/>
            </a:pPr>
            <a:r>
              <a:rPr lang="en-US" sz="3600" b="1" dirty="0" smtClean="0">
                <a:solidFill>
                  <a:schemeClr val="bg2">
                    <a:lumMod val="25000"/>
                  </a:schemeClr>
                </a:solidFill>
                <a:effectLst>
                  <a:outerShdw blurRad="38100" dist="38100" dir="2700000" algn="tl">
                    <a:srgbClr val="000000">
                      <a:alpha val="43137"/>
                    </a:srgbClr>
                  </a:outerShdw>
                </a:effectLst>
                <a:latin typeface="Century Gothic" pitchFamily="34" charset="0"/>
              </a:rPr>
              <a:t>-A Society “of” and “for” young men</a:t>
            </a:r>
          </a:p>
          <a:p>
            <a:pPr algn="just">
              <a:buNone/>
            </a:pPr>
            <a:r>
              <a:rPr lang="en-US" sz="3600" b="1" dirty="0" smtClean="0">
                <a:solidFill>
                  <a:schemeClr val="bg2">
                    <a:lumMod val="25000"/>
                  </a:schemeClr>
                </a:solidFill>
                <a:effectLst>
                  <a:outerShdw blurRad="38100" dist="38100" dir="2700000" algn="tl">
                    <a:srgbClr val="000000">
                      <a:alpha val="43137"/>
                    </a:srgbClr>
                  </a:outerShdw>
                </a:effectLst>
                <a:latin typeface="Century Gothic" pitchFamily="34" charset="0"/>
              </a:rPr>
              <a:t>-Making charity effective</a:t>
            </a:r>
          </a:p>
          <a:p>
            <a:pPr algn="just">
              <a:buNone/>
            </a:pPr>
            <a:r>
              <a:rPr lang="en-US" sz="3600" b="1" dirty="0" smtClean="0">
                <a:solidFill>
                  <a:schemeClr val="bg2">
                    <a:lumMod val="25000"/>
                  </a:schemeClr>
                </a:solidFill>
                <a:effectLst>
                  <a:outerShdw blurRad="38100" dist="38100" dir="2700000" algn="tl">
                    <a:srgbClr val="000000">
                      <a:alpha val="43137"/>
                    </a:srgbClr>
                  </a:outerShdw>
                </a:effectLst>
                <a:latin typeface="Century Gothic" pitchFamily="34" charset="0"/>
              </a:rPr>
              <a:t>-Lay perspective: fraternity and love of the church, growth in personal holiness.</a:t>
            </a:r>
            <a:endParaRPr lang="en-US" sz="3600" b="1" dirty="0">
              <a:solidFill>
                <a:schemeClr val="bg2">
                  <a:lumMod val="25000"/>
                </a:schemeClr>
              </a:solidFill>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770" decel="100000"/>
                                        <p:tgtEl>
                                          <p:spTgt spid="3">
                                            <p:txEl>
                                              <p:pRg st="1" end="1"/>
                                            </p:txEl>
                                          </p:spTgt>
                                        </p:tgtEl>
                                      </p:cBhvr>
                                    </p:animEffect>
                                    <p:animScale>
                                      <p:cBhvr>
                                        <p:cTn id="18" dur="770" decel="100000"/>
                                        <p:tgtEl>
                                          <p:spTgt spid="3">
                                            <p:txEl>
                                              <p:pRg st="1" end="1"/>
                                            </p:txEl>
                                          </p:spTgt>
                                        </p:tgtEl>
                                      </p:cBhvr>
                                      <p:from x="10000" y="10000"/>
                                      <p:to x="200000" y="450000"/>
                                    </p:animScale>
                                    <p:animScale>
                                      <p:cBhvr>
                                        <p:cTn id="19" dur="1230" accel="100000" fill="hold">
                                          <p:stCondLst>
                                            <p:cond delay="770"/>
                                          </p:stCondLst>
                                        </p:cTn>
                                        <p:tgtEl>
                                          <p:spTgt spid="3">
                                            <p:txEl>
                                              <p:pRg st="1" end="1"/>
                                            </p:txEl>
                                          </p:spTgt>
                                        </p:tgtEl>
                                      </p:cBhvr>
                                      <p:from x="200000" y="450000"/>
                                      <p:to x="100000" y="100000"/>
                                    </p:animScale>
                                    <p:set>
                                      <p:cBhvr>
                                        <p:cTn id="20" dur="770" fill="hold"/>
                                        <p:tgtEl>
                                          <p:spTgt spid="3">
                                            <p:txEl>
                                              <p:pRg st="1" end="1"/>
                                            </p:txEl>
                                          </p:spTgt>
                                        </p:tgtEl>
                                        <p:attrNameLst>
                                          <p:attrName>ppt_x</p:attrName>
                                        </p:attrNameLst>
                                      </p:cBhvr>
                                      <p:to>
                                        <p:strVal val="(0.5)"/>
                                      </p:to>
                                    </p:set>
                                    <p:anim from="(0.5)" to="(#ppt_x)" calcmode="lin" valueType="num">
                                      <p:cBhvr>
                                        <p:cTn id="21" dur="1230" accel="100000" fill="hold">
                                          <p:stCondLst>
                                            <p:cond delay="770"/>
                                          </p:stCondLst>
                                        </p:cTn>
                                        <p:tgtEl>
                                          <p:spTgt spid="3">
                                            <p:txEl>
                                              <p:pRg st="1" end="1"/>
                                            </p:txEl>
                                          </p:spTgt>
                                        </p:tgtEl>
                                        <p:attrNameLst>
                                          <p:attrName>ppt_x</p:attrName>
                                        </p:attrNameLst>
                                      </p:cBhvr>
                                    </p:anim>
                                    <p:set>
                                      <p:cBhvr>
                                        <p:cTn id="22" dur="770" fill="hold"/>
                                        <p:tgtEl>
                                          <p:spTgt spid="3">
                                            <p:txEl>
                                              <p:pRg st="1" end="1"/>
                                            </p:txEl>
                                          </p:spTgt>
                                        </p:tgtEl>
                                        <p:attrNameLst>
                                          <p:attrName>ppt_y</p:attrName>
                                        </p:attrNameLst>
                                      </p:cBhvr>
                                      <p:to>
                                        <p:strVal val="(#ppt_y+0.4)"/>
                                      </p:to>
                                    </p:set>
                                    <p:anim from="(#ppt_y+0.4)" to="(#ppt_y)" calcmode="lin" valueType="num">
                                      <p:cBhvr>
                                        <p:cTn id="23" dur="1230" accel="100000" fill="hold">
                                          <p:stCondLst>
                                            <p:cond delay="770"/>
                                          </p:stCondLst>
                                        </p:cTn>
                                        <p:tgtEl>
                                          <p:spTgt spid="3">
                                            <p:txEl>
                                              <p:pRg st="1" end="1"/>
                                            </p:txEl>
                                          </p:spTgt>
                                        </p:tgtEl>
                                        <p:attrNameLst>
                                          <p:attrName>ppt_y</p:attrName>
                                        </p:attrNameLst>
                                      </p:cBhvr>
                                    </p:anim>
                                  </p:childTnLst>
                                </p:cTn>
                              </p:par>
                            </p:childTnLst>
                          </p:cTn>
                        </p:par>
                      </p:childTnLst>
                    </p:cTn>
                  </p:par>
                  <p:par>
                    <p:cTn id="24" fill="hold">
                      <p:stCondLst>
                        <p:cond delay="indefinite"/>
                      </p:stCondLst>
                      <p:childTnLst>
                        <p:par>
                          <p:cTn id="25" fill="hold">
                            <p:stCondLst>
                              <p:cond delay="0"/>
                            </p:stCondLst>
                            <p:childTnLst>
                              <p:par>
                                <p:cTn id="26" presetID="5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770" decel="100000"/>
                                        <p:tgtEl>
                                          <p:spTgt spid="3">
                                            <p:txEl>
                                              <p:pRg st="2" end="2"/>
                                            </p:txEl>
                                          </p:spTgt>
                                        </p:tgtEl>
                                      </p:cBhvr>
                                    </p:animEffect>
                                    <p:animScale>
                                      <p:cBhvr>
                                        <p:cTn id="29" dur="770" decel="100000"/>
                                        <p:tgtEl>
                                          <p:spTgt spid="3">
                                            <p:txEl>
                                              <p:pRg st="2" end="2"/>
                                            </p:txEl>
                                          </p:spTgt>
                                        </p:tgtEl>
                                      </p:cBhvr>
                                      <p:from x="10000" y="10000"/>
                                      <p:to x="200000" y="450000"/>
                                    </p:animScale>
                                    <p:animScale>
                                      <p:cBhvr>
                                        <p:cTn id="30" dur="1230" accel="100000" fill="hold">
                                          <p:stCondLst>
                                            <p:cond delay="770"/>
                                          </p:stCondLst>
                                        </p:cTn>
                                        <p:tgtEl>
                                          <p:spTgt spid="3">
                                            <p:txEl>
                                              <p:pRg st="2" end="2"/>
                                            </p:txEl>
                                          </p:spTgt>
                                        </p:tgtEl>
                                      </p:cBhvr>
                                      <p:from x="200000" y="450000"/>
                                      <p:to x="100000" y="100000"/>
                                    </p:animScale>
                                    <p:set>
                                      <p:cBhvr>
                                        <p:cTn id="31" dur="770" fill="hold"/>
                                        <p:tgtEl>
                                          <p:spTgt spid="3">
                                            <p:txEl>
                                              <p:pRg st="2" end="2"/>
                                            </p:txEl>
                                          </p:spTgt>
                                        </p:tgtEl>
                                        <p:attrNameLst>
                                          <p:attrName>ppt_x</p:attrName>
                                        </p:attrNameLst>
                                      </p:cBhvr>
                                      <p:to>
                                        <p:strVal val="(0.5)"/>
                                      </p:to>
                                    </p:set>
                                    <p:anim from="(0.5)" to="(#ppt_x)" calcmode="lin" valueType="num">
                                      <p:cBhvr>
                                        <p:cTn id="32" dur="1230" accel="100000" fill="hold">
                                          <p:stCondLst>
                                            <p:cond delay="770"/>
                                          </p:stCondLst>
                                        </p:cTn>
                                        <p:tgtEl>
                                          <p:spTgt spid="3">
                                            <p:txEl>
                                              <p:pRg st="2" end="2"/>
                                            </p:txEl>
                                          </p:spTgt>
                                        </p:tgtEl>
                                        <p:attrNameLst>
                                          <p:attrName>ppt_x</p:attrName>
                                        </p:attrNameLst>
                                      </p:cBhvr>
                                    </p:anim>
                                    <p:set>
                                      <p:cBhvr>
                                        <p:cTn id="33" dur="770" fill="hold"/>
                                        <p:tgtEl>
                                          <p:spTgt spid="3">
                                            <p:txEl>
                                              <p:pRg st="2" end="2"/>
                                            </p:txEl>
                                          </p:spTgt>
                                        </p:tgtEl>
                                        <p:attrNameLst>
                                          <p:attrName>ppt_y</p:attrName>
                                        </p:attrNameLst>
                                      </p:cBhvr>
                                      <p:to>
                                        <p:strVal val="(#ppt_y+0.4)"/>
                                      </p:to>
                                    </p:set>
                                    <p:anim from="(#ppt_y+0.4)" to="(#ppt_y)" calcmode="lin" valueType="num">
                                      <p:cBhvr>
                                        <p:cTn id="34" dur="1230" accel="100000" fill="hold">
                                          <p:stCondLst>
                                            <p:cond delay="770"/>
                                          </p:stCondLst>
                                        </p:cTn>
                                        <p:tgtEl>
                                          <p:spTgt spid="3">
                                            <p:txEl>
                                              <p:pRg st="2" end="2"/>
                                            </p:txEl>
                                          </p:spTgt>
                                        </p:tgtEl>
                                        <p:attrNameLst>
                                          <p:attrName>ppt_y</p:attrName>
                                        </p:attrNameLst>
                                      </p:cBhvr>
                                    </p:anim>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770" decel="100000"/>
                                        <p:tgtEl>
                                          <p:spTgt spid="3">
                                            <p:txEl>
                                              <p:pRg st="3" end="3"/>
                                            </p:txEl>
                                          </p:spTgt>
                                        </p:tgtEl>
                                      </p:cBhvr>
                                    </p:animEffect>
                                    <p:animScale>
                                      <p:cBhvr>
                                        <p:cTn id="40" dur="770" decel="100000"/>
                                        <p:tgtEl>
                                          <p:spTgt spid="3">
                                            <p:txEl>
                                              <p:pRg st="3" end="3"/>
                                            </p:txEl>
                                          </p:spTgt>
                                        </p:tgtEl>
                                      </p:cBhvr>
                                      <p:from x="10000" y="10000"/>
                                      <p:to x="200000" y="450000"/>
                                    </p:animScale>
                                    <p:animScale>
                                      <p:cBhvr>
                                        <p:cTn id="41" dur="1230" accel="100000" fill="hold">
                                          <p:stCondLst>
                                            <p:cond delay="770"/>
                                          </p:stCondLst>
                                        </p:cTn>
                                        <p:tgtEl>
                                          <p:spTgt spid="3">
                                            <p:txEl>
                                              <p:pRg st="3" end="3"/>
                                            </p:txEl>
                                          </p:spTgt>
                                        </p:tgtEl>
                                      </p:cBhvr>
                                      <p:from x="200000" y="450000"/>
                                      <p:to x="100000" y="100000"/>
                                    </p:animScale>
                                    <p:set>
                                      <p:cBhvr>
                                        <p:cTn id="42" dur="770" fill="hold"/>
                                        <p:tgtEl>
                                          <p:spTgt spid="3">
                                            <p:txEl>
                                              <p:pRg st="3" end="3"/>
                                            </p:txEl>
                                          </p:spTgt>
                                        </p:tgtEl>
                                        <p:attrNameLst>
                                          <p:attrName>ppt_x</p:attrName>
                                        </p:attrNameLst>
                                      </p:cBhvr>
                                      <p:to>
                                        <p:strVal val="(0.5)"/>
                                      </p:to>
                                    </p:set>
                                    <p:anim from="(0.5)" to="(#ppt_x)" calcmode="lin" valueType="num">
                                      <p:cBhvr>
                                        <p:cTn id="43" dur="1230" accel="100000" fill="hold">
                                          <p:stCondLst>
                                            <p:cond delay="770"/>
                                          </p:stCondLst>
                                        </p:cTn>
                                        <p:tgtEl>
                                          <p:spTgt spid="3">
                                            <p:txEl>
                                              <p:pRg st="3" end="3"/>
                                            </p:txEl>
                                          </p:spTgt>
                                        </p:tgtEl>
                                        <p:attrNameLst>
                                          <p:attrName>ppt_x</p:attrName>
                                        </p:attrNameLst>
                                      </p:cBhvr>
                                    </p:anim>
                                    <p:set>
                                      <p:cBhvr>
                                        <p:cTn id="44" dur="770" fill="hold"/>
                                        <p:tgtEl>
                                          <p:spTgt spid="3">
                                            <p:txEl>
                                              <p:pRg st="3" end="3"/>
                                            </p:txEl>
                                          </p:spTgt>
                                        </p:tgtEl>
                                        <p:attrNameLst>
                                          <p:attrName>ppt_y</p:attrName>
                                        </p:attrNameLst>
                                      </p:cBhvr>
                                      <p:to>
                                        <p:strVal val="(#ppt_y+0.4)"/>
                                      </p:to>
                                    </p:set>
                                    <p:anim from="(#ppt_y+0.4)" to="(#ppt_y)" calcmode="lin" valueType="num">
                                      <p:cBhvr>
                                        <p:cTn id="45" dur="1230" accel="100000" fill="hold">
                                          <p:stCondLst>
                                            <p:cond delay="770"/>
                                          </p:stCondLst>
                                        </p:cTn>
                                        <p:tgtEl>
                                          <p:spTgt spid="3">
                                            <p:txEl>
                                              <p:pRg st="3" end="3"/>
                                            </p:txEl>
                                          </p:spTgt>
                                        </p:tgtEl>
                                        <p:attrNameLst>
                                          <p:attrName>ppt_y</p:attrName>
                                        </p:attrNameLst>
                                      </p:cBhvr>
                                    </p:anim>
                                  </p:childTnLst>
                                </p:cTn>
                              </p:par>
                            </p:childTnLst>
                          </p:cTn>
                        </p:par>
                      </p:childTnLst>
                    </p:cTn>
                  </p:par>
                  <p:par>
                    <p:cTn id="46" fill="hold">
                      <p:stCondLst>
                        <p:cond delay="indefinite"/>
                      </p:stCondLst>
                      <p:childTnLst>
                        <p:par>
                          <p:cTn id="47" fill="hold">
                            <p:stCondLst>
                              <p:cond delay="0"/>
                            </p:stCondLst>
                            <p:childTnLst>
                              <p:par>
                                <p:cTn id="48" presetID="51" presetClass="entr" presetSubtype="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770" decel="100000"/>
                                        <p:tgtEl>
                                          <p:spTgt spid="3">
                                            <p:txEl>
                                              <p:pRg st="4" end="4"/>
                                            </p:txEl>
                                          </p:spTgt>
                                        </p:tgtEl>
                                      </p:cBhvr>
                                    </p:animEffect>
                                    <p:animScale>
                                      <p:cBhvr>
                                        <p:cTn id="51" dur="770" decel="100000"/>
                                        <p:tgtEl>
                                          <p:spTgt spid="3">
                                            <p:txEl>
                                              <p:pRg st="4" end="4"/>
                                            </p:txEl>
                                          </p:spTgt>
                                        </p:tgtEl>
                                      </p:cBhvr>
                                      <p:from x="10000" y="10000"/>
                                      <p:to x="200000" y="450000"/>
                                    </p:animScale>
                                    <p:animScale>
                                      <p:cBhvr>
                                        <p:cTn id="52" dur="1230" accel="100000" fill="hold">
                                          <p:stCondLst>
                                            <p:cond delay="770"/>
                                          </p:stCondLst>
                                        </p:cTn>
                                        <p:tgtEl>
                                          <p:spTgt spid="3">
                                            <p:txEl>
                                              <p:pRg st="4" end="4"/>
                                            </p:txEl>
                                          </p:spTgt>
                                        </p:tgtEl>
                                      </p:cBhvr>
                                      <p:from x="200000" y="450000"/>
                                      <p:to x="100000" y="100000"/>
                                    </p:animScale>
                                    <p:set>
                                      <p:cBhvr>
                                        <p:cTn id="53" dur="770" fill="hold"/>
                                        <p:tgtEl>
                                          <p:spTgt spid="3">
                                            <p:txEl>
                                              <p:pRg st="4" end="4"/>
                                            </p:txEl>
                                          </p:spTgt>
                                        </p:tgtEl>
                                        <p:attrNameLst>
                                          <p:attrName>ppt_x</p:attrName>
                                        </p:attrNameLst>
                                      </p:cBhvr>
                                      <p:to>
                                        <p:strVal val="(0.5)"/>
                                      </p:to>
                                    </p:set>
                                    <p:anim from="(0.5)" to="(#ppt_x)" calcmode="lin" valueType="num">
                                      <p:cBhvr>
                                        <p:cTn id="54" dur="1230" accel="100000" fill="hold">
                                          <p:stCondLst>
                                            <p:cond delay="770"/>
                                          </p:stCondLst>
                                        </p:cTn>
                                        <p:tgtEl>
                                          <p:spTgt spid="3">
                                            <p:txEl>
                                              <p:pRg st="4" end="4"/>
                                            </p:txEl>
                                          </p:spTgt>
                                        </p:tgtEl>
                                        <p:attrNameLst>
                                          <p:attrName>ppt_x</p:attrName>
                                        </p:attrNameLst>
                                      </p:cBhvr>
                                    </p:anim>
                                    <p:set>
                                      <p:cBhvr>
                                        <p:cTn id="55" dur="770" fill="hold"/>
                                        <p:tgtEl>
                                          <p:spTgt spid="3">
                                            <p:txEl>
                                              <p:pRg st="4" end="4"/>
                                            </p:txEl>
                                          </p:spTgt>
                                        </p:tgtEl>
                                        <p:attrNameLst>
                                          <p:attrName>ppt_y</p:attrName>
                                        </p:attrNameLst>
                                      </p:cBhvr>
                                      <p:to>
                                        <p:strVal val="(#ppt_y+0.4)"/>
                                      </p:to>
                                    </p:set>
                                    <p:anim from="(#ppt_y+0.4)" to="(#ppt_y)" calcmode="lin" valueType="num">
                                      <p:cBhvr>
                                        <p:cTn id="56" dur="1230" accel="100000" fill="hold">
                                          <p:stCondLst>
                                            <p:cond delay="770"/>
                                          </p:stCondLst>
                                        </p:cTn>
                                        <p:tgtEl>
                                          <p:spTgt spid="3">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dirty="0"/>
          </a:p>
        </p:txBody>
      </p:sp>
      <p:sp>
        <p:nvSpPr>
          <p:cNvPr id="3" name="2 Marcador de contenido"/>
          <p:cNvSpPr>
            <a:spLocks noGrp="1"/>
          </p:cNvSpPr>
          <p:nvPr>
            <p:ph idx="1"/>
          </p:nvPr>
        </p:nvSpPr>
        <p:spPr/>
        <p:txBody>
          <a:bodyPr/>
          <a:lstStyle/>
          <a:p>
            <a:endParaRPr lang="en-US" dirty="0"/>
          </a:p>
        </p:txBody>
      </p:sp>
      <p:pic>
        <p:nvPicPr>
          <p:cNvPr id="1026" name="Picture 2" descr="C:\Users\Mario\Documents\París 5\DSCN4437.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1"/>
            <a:ext cx="9144000" cy="7173415"/>
          </a:xfrm>
          <a:prstGeom prst="rect">
            <a:avLst/>
          </a:prstGeom>
          <a:noFill/>
        </p:spPr>
      </p:pic>
      <p:sp>
        <p:nvSpPr>
          <p:cNvPr id="5" name="4 CuadroTexto"/>
          <p:cNvSpPr txBox="1"/>
          <p:nvPr/>
        </p:nvSpPr>
        <p:spPr>
          <a:xfrm>
            <a:off x="5364088" y="260648"/>
            <a:ext cx="2700808" cy="1077218"/>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rPr>
              <a:t>University </a:t>
            </a:r>
          </a:p>
          <a:p>
            <a:pPr algn="ctr"/>
            <a:r>
              <a:rPr lang="en-US" sz="3200" b="1" dirty="0" smtClean="0">
                <a:effectLst>
                  <a:outerShdw blurRad="38100" dist="38100" dir="2700000" algn="tl">
                    <a:srgbClr val="000000">
                      <a:alpha val="43137"/>
                    </a:srgbClr>
                  </a:outerShdw>
                </a:effectLst>
              </a:rPr>
              <a:t>of Paris</a:t>
            </a:r>
            <a:endParaRPr lang="en-US" sz="3200" b="1"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dirty="0"/>
          </a:p>
        </p:txBody>
      </p:sp>
      <p:sp>
        <p:nvSpPr>
          <p:cNvPr id="3" name="2 Marcador de contenido"/>
          <p:cNvSpPr>
            <a:spLocks noGrp="1"/>
          </p:cNvSpPr>
          <p:nvPr>
            <p:ph idx="1"/>
          </p:nvPr>
        </p:nvSpPr>
        <p:spPr/>
        <p:txBody>
          <a:bodyPr/>
          <a:lstStyle/>
          <a:p>
            <a:endParaRPr lang="en-US" dirty="0"/>
          </a:p>
        </p:txBody>
      </p:sp>
      <p:pic>
        <p:nvPicPr>
          <p:cNvPr id="1026" name="Picture 2" descr="C:\Users\Mario\Documents\París 5\DSCN4448.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5" name="4 CuadroTexto"/>
          <p:cNvSpPr txBox="1"/>
          <p:nvPr/>
        </p:nvSpPr>
        <p:spPr>
          <a:xfrm>
            <a:off x="0" y="404665"/>
            <a:ext cx="5580112" cy="1077218"/>
          </a:xfrm>
          <a:prstGeom prst="rect">
            <a:avLst/>
          </a:prstGeom>
          <a:noFill/>
        </p:spPr>
        <p:txBody>
          <a:bodyPr wrap="square" rtlCol="0">
            <a:spAutoFit/>
          </a:bodyPr>
          <a:lstStyle/>
          <a:p>
            <a:r>
              <a:rPr lang="en-US" sz="3200" b="1" dirty="0" smtClean="0"/>
              <a:t>MOUFFETARD, </a:t>
            </a:r>
          </a:p>
          <a:p>
            <a:r>
              <a:rPr lang="en-US" sz="3200" b="1" dirty="0" smtClean="0"/>
              <a:t>PARÍS</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dirty="0"/>
          </a:p>
        </p:txBody>
      </p:sp>
      <p:sp>
        <p:nvSpPr>
          <p:cNvPr id="3" name="2 Marcador de contenido"/>
          <p:cNvSpPr>
            <a:spLocks noGrp="1"/>
          </p:cNvSpPr>
          <p:nvPr>
            <p:ph idx="1"/>
          </p:nvPr>
        </p:nvSpPr>
        <p:spPr/>
        <p:txBody>
          <a:bodyPr/>
          <a:lstStyle/>
          <a:p>
            <a:endParaRPr lang="en-US" dirty="0"/>
          </a:p>
        </p:txBody>
      </p:sp>
      <p:pic>
        <p:nvPicPr>
          <p:cNvPr id="2050" name="Picture 2" descr="C:\Users\Mario\Documents\París 5\DSCN4449.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5" name="4 CuadroTexto"/>
          <p:cNvSpPr txBox="1"/>
          <p:nvPr/>
        </p:nvSpPr>
        <p:spPr>
          <a:xfrm>
            <a:off x="251520" y="404664"/>
            <a:ext cx="4680520" cy="1077218"/>
          </a:xfrm>
          <a:prstGeom prst="rect">
            <a:avLst/>
          </a:prstGeom>
          <a:noFill/>
        </p:spPr>
        <p:txBody>
          <a:bodyPr wrap="square" rtlCol="0">
            <a:spAutoFit/>
          </a:bodyPr>
          <a:lstStyle/>
          <a:p>
            <a:pPr algn="ctr"/>
            <a:r>
              <a:rPr lang="en-US" sz="3200" b="1" dirty="0" smtClean="0">
                <a:solidFill>
                  <a:srgbClr val="FF0000"/>
                </a:solidFill>
              </a:rPr>
              <a:t>The place where Sister Rosalie cared for the poor</a:t>
            </a:r>
            <a:endParaRPr lang="en-US" sz="3200" b="1"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dirty="0"/>
          </a:p>
        </p:txBody>
      </p:sp>
      <p:sp>
        <p:nvSpPr>
          <p:cNvPr id="3" name="2 Marcador de contenido"/>
          <p:cNvSpPr>
            <a:spLocks noGrp="1"/>
          </p:cNvSpPr>
          <p:nvPr>
            <p:ph idx="1"/>
          </p:nvPr>
        </p:nvSpPr>
        <p:spPr/>
        <p:txBody>
          <a:bodyPr/>
          <a:lstStyle/>
          <a:p>
            <a:endParaRPr lang="en-US" dirty="0"/>
          </a:p>
        </p:txBody>
      </p:sp>
      <p:pic>
        <p:nvPicPr>
          <p:cNvPr id="3074" name="Picture 2" descr="C:\Users\Mario\Documents\París 5\DSCN445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5" name="4 CuadroTexto"/>
          <p:cNvSpPr txBox="1"/>
          <p:nvPr/>
        </p:nvSpPr>
        <p:spPr>
          <a:xfrm>
            <a:off x="611560" y="4077072"/>
            <a:ext cx="7488832" cy="1446550"/>
          </a:xfrm>
          <a:prstGeom prst="rect">
            <a:avLst/>
          </a:prstGeom>
          <a:noFill/>
        </p:spPr>
        <p:txBody>
          <a:bodyPr wrap="square" rtlCol="0">
            <a:spAutoFit/>
          </a:bodyPr>
          <a:lstStyle/>
          <a:p>
            <a:pPr algn="ctr"/>
            <a:r>
              <a:rPr lang="en-US" sz="4400" b="1" dirty="0" smtClean="0">
                <a:effectLst>
                  <a:outerShdw blurRad="38100" dist="38100" dir="2700000" algn="tl">
                    <a:srgbClr val="000000">
                      <a:alpha val="43137"/>
                    </a:srgbClr>
                  </a:outerShdw>
                </a:effectLst>
              </a:rPr>
              <a:t>Commemorative plaque to the work of Sister Rosalie Rendu</a:t>
            </a:r>
            <a:endParaRPr lang="en-US" sz="4400" b="1"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dirty="0"/>
          </a:p>
        </p:txBody>
      </p:sp>
      <p:sp>
        <p:nvSpPr>
          <p:cNvPr id="3" name="2 Marcador de contenido"/>
          <p:cNvSpPr>
            <a:spLocks noGrp="1"/>
          </p:cNvSpPr>
          <p:nvPr>
            <p:ph idx="1"/>
          </p:nvPr>
        </p:nvSpPr>
        <p:spPr/>
        <p:txBody>
          <a:bodyPr/>
          <a:lstStyle/>
          <a:p>
            <a:endParaRPr lang="en-US" dirty="0"/>
          </a:p>
        </p:txBody>
      </p:sp>
      <p:pic>
        <p:nvPicPr>
          <p:cNvPr id="4098" name="Picture 2" descr="C:\Users\Mario\Documents\París 5\DSCN4452.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5" name="4 CuadroTexto"/>
          <p:cNvSpPr txBox="1"/>
          <p:nvPr/>
        </p:nvSpPr>
        <p:spPr>
          <a:xfrm>
            <a:off x="899592" y="0"/>
            <a:ext cx="7259005" cy="1446550"/>
          </a:xfrm>
          <a:prstGeom prst="rect">
            <a:avLst/>
          </a:prstGeom>
          <a:noFill/>
        </p:spPr>
        <p:txBody>
          <a:bodyPr wrap="square" rtlCol="0">
            <a:spAutoFit/>
          </a:bodyPr>
          <a:lstStyle/>
          <a:p>
            <a:pPr algn="ctr"/>
            <a:r>
              <a:rPr lang="en-US" sz="4400" b="1" dirty="0" smtClean="0">
                <a:solidFill>
                  <a:srgbClr val="C00000"/>
                </a:solidFill>
              </a:rPr>
              <a:t>Church in the Mouffetard neighborhood</a:t>
            </a:r>
            <a:endParaRPr lang="en-US" sz="4400" b="1"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dirty="0"/>
          </a:p>
        </p:txBody>
      </p:sp>
      <p:sp>
        <p:nvSpPr>
          <p:cNvPr id="3" name="2 Marcador de contenido"/>
          <p:cNvSpPr>
            <a:spLocks noGrp="1"/>
          </p:cNvSpPr>
          <p:nvPr>
            <p:ph idx="1"/>
          </p:nvPr>
        </p:nvSpPr>
        <p:spPr/>
        <p:txBody>
          <a:bodyPr/>
          <a:lstStyle/>
          <a:p>
            <a:endParaRPr lang="en-US" dirty="0"/>
          </a:p>
        </p:txBody>
      </p:sp>
      <p:pic>
        <p:nvPicPr>
          <p:cNvPr id="6146" name="Picture 2" descr="C:\Users\Mario\Documents\París 5\DSCN4456.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5" name="4 CuadroTexto"/>
          <p:cNvSpPr txBox="1"/>
          <p:nvPr/>
        </p:nvSpPr>
        <p:spPr>
          <a:xfrm>
            <a:off x="7128838" y="836712"/>
            <a:ext cx="1980728" cy="2862322"/>
          </a:xfrm>
          <a:prstGeom prst="rect">
            <a:avLst/>
          </a:prstGeom>
          <a:noFill/>
        </p:spPr>
        <p:txBody>
          <a:bodyPr wrap="square" rtlCol="0">
            <a:spAutoFit/>
          </a:bodyPr>
          <a:lstStyle/>
          <a:p>
            <a:pPr algn="ctr"/>
            <a:r>
              <a:rPr lang="en-US" sz="3600" b="1" dirty="0" smtClean="0">
                <a:solidFill>
                  <a:srgbClr val="FFFFFF"/>
                </a:solidFill>
              </a:rPr>
              <a:t>CHURCH OF SAINT ÉTIENNE DU MONT</a:t>
            </a:r>
            <a:endParaRPr lang="en-US" sz="3600" b="1"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dirty="0"/>
          </a:p>
        </p:txBody>
      </p:sp>
      <p:sp>
        <p:nvSpPr>
          <p:cNvPr id="3" name="2 Marcador de contenido"/>
          <p:cNvSpPr>
            <a:spLocks noGrp="1"/>
          </p:cNvSpPr>
          <p:nvPr>
            <p:ph idx="1"/>
          </p:nvPr>
        </p:nvSpPr>
        <p:spPr/>
        <p:txBody>
          <a:bodyPr/>
          <a:lstStyle/>
          <a:p>
            <a:endParaRPr lang="en-US" dirty="0"/>
          </a:p>
        </p:txBody>
      </p:sp>
      <p:pic>
        <p:nvPicPr>
          <p:cNvPr id="5122" name="Picture 2" descr="C:\Users\Mario\Documents\París 5\DSCN4459.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6" name="5 CuadroTexto"/>
          <p:cNvSpPr txBox="1"/>
          <p:nvPr/>
        </p:nvSpPr>
        <p:spPr>
          <a:xfrm>
            <a:off x="1115616" y="332656"/>
            <a:ext cx="6768752" cy="1077218"/>
          </a:xfrm>
          <a:prstGeom prst="rect">
            <a:avLst/>
          </a:prstGeom>
          <a:noFill/>
        </p:spPr>
        <p:txBody>
          <a:bodyPr wrap="square" rtlCol="0">
            <a:spAutoFit/>
          </a:bodyPr>
          <a:lstStyle/>
          <a:p>
            <a:pPr algn="ctr"/>
            <a:r>
              <a:rPr lang="en-US" sz="3200" b="1" dirty="0" smtClean="0">
                <a:solidFill>
                  <a:srgbClr val="FF0000"/>
                </a:solidFill>
              </a:rPr>
              <a:t>Remembrance of Frederic Ozanam in the Church of SAINT ÉTIENNE </a:t>
            </a:r>
            <a:endParaRPr lang="en-US" sz="3200" b="1"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dirty="0"/>
          </a:p>
        </p:txBody>
      </p:sp>
      <p:sp>
        <p:nvSpPr>
          <p:cNvPr id="3" name="2 Marcador de contenido"/>
          <p:cNvSpPr>
            <a:spLocks noGrp="1"/>
          </p:cNvSpPr>
          <p:nvPr>
            <p:ph idx="1"/>
          </p:nvPr>
        </p:nvSpPr>
        <p:spPr/>
        <p:txBody>
          <a:bodyPr/>
          <a:lstStyle/>
          <a:p>
            <a:endParaRPr lang="en-US" dirty="0"/>
          </a:p>
        </p:txBody>
      </p:sp>
      <p:pic>
        <p:nvPicPr>
          <p:cNvPr id="7170" name="Picture 2" descr="C:\Users\Mario\Documents\París 2\DSCN3820.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5" name="4 CuadroTexto"/>
          <p:cNvSpPr txBox="1"/>
          <p:nvPr/>
        </p:nvSpPr>
        <p:spPr>
          <a:xfrm>
            <a:off x="5868144" y="332656"/>
            <a:ext cx="2952328" cy="6247864"/>
          </a:xfrm>
          <a:prstGeom prst="rect">
            <a:avLst/>
          </a:prstGeom>
          <a:noFill/>
        </p:spPr>
        <p:txBody>
          <a:bodyPr wrap="square" rtlCol="0">
            <a:spAutoFit/>
          </a:bodyPr>
          <a:lstStyle/>
          <a:p>
            <a:pPr algn="ctr"/>
            <a:r>
              <a:rPr lang="en-US" sz="4000" b="1" dirty="0" smtClean="0">
                <a:solidFill>
                  <a:schemeClr val="bg1"/>
                </a:solidFill>
              </a:rPr>
              <a:t>A Memorial Plaque of the beatification of Frederic Ozanam in the Cathedral of Notre Dame in Paris</a:t>
            </a:r>
            <a:endParaRPr lang="en-US" sz="4000"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395536" y="188640"/>
            <a:ext cx="8229600" cy="1210146"/>
          </a:xfrm>
        </p:spPr>
        <p:txBody>
          <a:bodyPr>
            <a:noAutofit/>
          </a:bodyPr>
          <a:lstStyle/>
          <a:p>
            <a:r>
              <a:rPr lang="en-US" sz="3200" b="1" dirty="0" smtClean="0">
                <a:solidFill>
                  <a:schemeClr val="bg2">
                    <a:lumMod val="25000"/>
                  </a:schemeClr>
                </a:solidFill>
                <a:effectLst>
                  <a:outerShdw blurRad="38100" dist="38100" dir="2700000" algn="tl">
                    <a:srgbClr val="000000">
                      <a:alpha val="43137"/>
                    </a:srgbClr>
                  </a:outerShdw>
                </a:effectLst>
                <a:latin typeface="Century Gothic" pitchFamily="34" charset="0"/>
                <a:ea typeface="Batang" pitchFamily="18" charset="-127"/>
              </a:rPr>
              <a:t>1. Context with regard to the life of  Frederic Ozanam (1813-1853)</a:t>
            </a:r>
            <a:endParaRPr lang="en-US" sz="3200" b="1" dirty="0">
              <a:solidFill>
                <a:schemeClr val="bg2">
                  <a:lumMod val="25000"/>
                </a:schemeClr>
              </a:solidFill>
              <a:effectLst>
                <a:outerShdw blurRad="38100" dist="38100" dir="2700000" algn="tl">
                  <a:srgbClr val="000000">
                    <a:alpha val="43137"/>
                  </a:srgbClr>
                </a:outerShdw>
              </a:effectLst>
              <a:latin typeface="Century Gothic" pitchFamily="34" charset="0"/>
              <a:ea typeface="Batang" pitchFamily="18" charset="-127"/>
            </a:endParaRPr>
          </a:p>
        </p:txBody>
      </p:sp>
      <p:sp>
        <p:nvSpPr>
          <p:cNvPr id="3" name="2 Marcador de contenido"/>
          <p:cNvSpPr>
            <a:spLocks noGrp="1"/>
          </p:cNvSpPr>
          <p:nvPr>
            <p:ph idx="1"/>
          </p:nvPr>
        </p:nvSpPr>
        <p:spPr>
          <a:xfrm>
            <a:off x="457200" y="2564904"/>
            <a:ext cx="8229600" cy="3816424"/>
          </a:xfrm>
        </p:spPr>
        <p:txBody>
          <a:bodyPr>
            <a:noAutofit/>
          </a:bodyPr>
          <a:lstStyle/>
          <a:p>
            <a:r>
              <a:rPr lang="en-US" b="1" dirty="0" smtClean="0">
                <a:latin typeface="Century Gothic" pitchFamily="34" charset="0"/>
                <a:cs typeface="Times New Roman" pitchFamily="18" charset="0"/>
              </a:rPr>
              <a:t>A “revolutionary” atmosphere: influence of the French Revolution of 1789 (monarchy and the republic).</a:t>
            </a:r>
          </a:p>
          <a:p>
            <a:pPr algn="just"/>
            <a:r>
              <a:rPr lang="en-US" b="1" dirty="0" smtClean="0">
                <a:latin typeface="Century Gothic" pitchFamily="34" charset="0"/>
                <a:cs typeface="Times New Roman" pitchFamily="18" charset="0"/>
              </a:rPr>
              <a:t>The industrial revolution:  new forms of poverty during the XIX century.</a:t>
            </a:r>
          </a:p>
          <a:p>
            <a:pPr algn="just"/>
            <a:r>
              <a:rPr lang="en-US" b="1" dirty="0" smtClean="0">
                <a:latin typeface="Century Gothic" pitchFamily="34" charset="0"/>
                <a:cs typeface="Times New Roman" pitchFamily="18" charset="0"/>
              </a:rPr>
              <a:t>Conflict between atheism and Christianity --- a struggle of ideas.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linds(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linds(horizont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linds(horizontal)">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467544" y="332656"/>
            <a:ext cx="8229600" cy="850106"/>
          </a:xfrm>
        </p:spPr>
        <p:txBody>
          <a:bodyPr>
            <a:noAutofit/>
          </a:bodyPr>
          <a:lstStyle/>
          <a:p>
            <a:r>
              <a:rPr lang="en-US" sz="3600" b="1" dirty="0" smtClean="0">
                <a:solidFill>
                  <a:schemeClr val="accent4">
                    <a:lumMod val="75000"/>
                  </a:schemeClr>
                </a:solidFill>
                <a:effectLst>
                  <a:outerShdw blurRad="38100" dist="38100" dir="2700000" algn="tl">
                    <a:srgbClr val="000000">
                      <a:alpha val="43137"/>
                    </a:srgbClr>
                  </a:outerShdw>
                </a:effectLst>
                <a:latin typeface="Cooper Black" pitchFamily="18" charset="0"/>
              </a:rPr>
              <a:t>2. How did the Conferences of Charity come into existence?</a:t>
            </a:r>
            <a:endParaRPr lang="en-US" sz="3600" b="1" dirty="0">
              <a:solidFill>
                <a:schemeClr val="accent4">
                  <a:lumMod val="75000"/>
                </a:schemeClr>
              </a:solidFill>
              <a:effectLst>
                <a:outerShdw blurRad="38100" dist="38100" dir="2700000" algn="tl">
                  <a:srgbClr val="000000">
                    <a:alpha val="43137"/>
                  </a:srgbClr>
                </a:outerShdw>
              </a:effectLst>
              <a:latin typeface="Cooper Black" pitchFamily="18" charset="0"/>
            </a:endParaRPr>
          </a:p>
        </p:txBody>
      </p:sp>
      <p:sp>
        <p:nvSpPr>
          <p:cNvPr id="3" name="2 Marcador de contenido"/>
          <p:cNvSpPr>
            <a:spLocks noGrp="1"/>
          </p:cNvSpPr>
          <p:nvPr>
            <p:ph idx="1"/>
          </p:nvPr>
        </p:nvSpPr>
        <p:spPr>
          <a:xfrm>
            <a:off x="251520" y="1268760"/>
            <a:ext cx="8435280" cy="5400600"/>
          </a:xfrm>
        </p:spPr>
        <p:txBody>
          <a:bodyPr>
            <a:noAutofit/>
          </a:bodyPr>
          <a:lstStyle/>
          <a:p>
            <a:pPr algn="just"/>
            <a:endParaRPr lang="en-US" sz="2800" b="1" dirty="0" smtClean="0">
              <a:solidFill>
                <a:schemeClr val="accent6">
                  <a:lumMod val="50000"/>
                </a:schemeClr>
              </a:solidFill>
              <a:latin typeface="Century Gothic" pitchFamily="34" charset="0"/>
            </a:endParaRPr>
          </a:p>
          <a:p>
            <a:pPr algn="just"/>
            <a:r>
              <a:rPr lang="en-US" sz="2800" dirty="0" smtClean="0">
                <a:solidFill>
                  <a:schemeClr val="accent4">
                    <a:lumMod val="75000"/>
                  </a:schemeClr>
                </a:solidFill>
                <a:effectLst>
                  <a:outerShdw blurRad="38100" dist="38100" dir="2700000" algn="tl">
                    <a:srgbClr val="000000">
                      <a:alpha val="43137"/>
                    </a:srgbClr>
                  </a:outerShdw>
                </a:effectLst>
              </a:rPr>
              <a:t>In 1831 Ozanam arrived in Paris and was disturbed by the situation that he encountered there.</a:t>
            </a:r>
          </a:p>
          <a:p>
            <a:pPr algn="just"/>
            <a:r>
              <a:rPr lang="en-US" sz="2800" dirty="0" smtClean="0">
                <a:solidFill>
                  <a:schemeClr val="accent4">
                    <a:lumMod val="75000"/>
                  </a:schemeClr>
                </a:solidFill>
                <a:effectLst>
                  <a:outerShdw blurRad="38100" dist="38100" dir="2700000" algn="tl">
                    <a:srgbClr val="000000">
                      <a:alpha val="43137"/>
                    </a:srgbClr>
                  </a:outerShdw>
                </a:effectLst>
              </a:rPr>
              <a:t>Zealous to help young people who, like him, felt uprooted from their families, he thought of gathering them together in an association. Frederic was able to maintain strong relationships with his friends.</a:t>
            </a:r>
          </a:p>
          <a:p>
            <a:pPr algn="just"/>
            <a:r>
              <a:rPr lang="en-US" sz="2800" dirty="0" smtClean="0">
                <a:solidFill>
                  <a:schemeClr val="accent4">
                    <a:lumMod val="75000"/>
                  </a:schemeClr>
                </a:solidFill>
                <a:effectLst>
                  <a:outerShdw blurRad="38100" dist="38100" dir="2700000" algn="tl">
                    <a:srgbClr val="000000">
                      <a:alpha val="43137"/>
                    </a:srgbClr>
                  </a:outerShdw>
                </a:effectLst>
              </a:rPr>
              <a:t>In one of his letters he stated: </a:t>
            </a:r>
            <a:r>
              <a:rPr lang="en-US" sz="2800" i="1" dirty="0" smtClean="0">
                <a:solidFill>
                  <a:schemeClr val="accent4">
                    <a:lumMod val="75000"/>
                  </a:schemeClr>
                </a:solidFill>
                <a:effectLst>
                  <a:outerShdw blurRad="38100" dist="38100" dir="2700000" algn="tl">
                    <a:srgbClr val="000000">
                      <a:alpha val="43137"/>
                    </a:srgbClr>
                  </a:outerShdw>
                </a:effectLst>
              </a:rPr>
              <a:t>I want to form a group of friends who will work together in the field of science but do this guided by Catholic thinking.</a:t>
            </a:r>
            <a:endParaRPr lang="en-US" sz="2800" dirty="0" smtClean="0">
              <a:solidFill>
                <a:schemeClr val="accent4">
                  <a:lumMod val="75000"/>
                </a:schemeClr>
              </a:solidFill>
              <a:effectLst>
                <a:outerShdw blurRad="38100" dist="38100" dir="2700000" algn="tl">
                  <a:srgbClr val="000000">
                    <a:alpha val="43137"/>
                  </a:srgbClr>
                </a:outerShdw>
              </a:effectLst>
            </a:endParaRPr>
          </a:p>
          <a:p>
            <a:pPr lvl="0" algn="just">
              <a:buNone/>
            </a:pPr>
            <a:endParaRPr lang="en-US" sz="2800" b="1" dirty="0" smtClean="0">
              <a:solidFill>
                <a:schemeClr val="accent6">
                  <a:lumMod val="50000"/>
                </a:schemeClr>
              </a:solidFill>
              <a:latin typeface="Century Gothic" pitchFamily="34" charset="0"/>
            </a:endParaRPr>
          </a:p>
          <a:p>
            <a:pPr algn="just"/>
            <a:endParaRPr lang="en-US" sz="2800" dirty="0" smtClean="0">
              <a:solidFill>
                <a:schemeClr val="tx2">
                  <a:lumMod val="75000"/>
                </a:schemeClr>
              </a:solidFill>
              <a:latin typeface="Century Gothic"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476672"/>
            <a:ext cx="8229600" cy="6048672"/>
          </a:xfrm>
        </p:spPr>
        <p:txBody>
          <a:bodyPr>
            <a:normAutofit/>
          </a:bodyPr>
          <a:lstStyle/>
          <a:p>
            <a:pPr algn="just"/>
            <a:r>
              <a:rPr lang="en-US" dirty="0" smtClean="0">
                <a:solidFill>
                  <a:schemeClr val="accent4">
                    <a:lumMod val="75000"/>
                  </a:schemeClr>
                </a:solidFill>
                <a:effectLst>
                  <a:outerShdw blurRad="38100" dist="38100" dir="2700000" algn="tl">
                    <a:srgbClr val="000000">
                      <a:alpha val="43137"/>
                    </a:srgbClr>
                  </a:outerShdw>
                </a:effectLst>
              </a:rPr>
              <a:t>Conference of Law and History.  Ozanam, together with E. Bailly (director of the newspaper </a:t>
            </a:r>
            <a:r>
              <a:rPr lang="en-US" i="1" dirty="0" smtClean="0">
                <a:solidFill>
                  <a:schemeClr val="accent4">
                    <a:lumMod val="75000"/>
                  </a:schemeClr>
                </a:solidFill>
                <a:effectLst>
                  <a:outerShdw blurRad="38100" dist="38100" dir="2700000" algn="tl">
                    <a:srgbClr val="000000">
                      <a:alpha val="43137"/>
                    </a:srgbClr>
                  </a:outerShdw>
                </a:effectLst>
              </a:rPr>
              <a:t>The Catholic Tribune)</a:t>
            </a:r>
            <a:r>
              <a:rPr lang="en-US" dirty="0" smtClean="0">
                <a:solidFill>
                  <a:schemeClr val="accent4">
                    <a:lumMod val="75000"/>
                  </a:schemeClr>
                </a:solidFill>
                <a:effectLst>
                  <a:outerShdw blurRad="38100" dist="38100" dir="2700000" algn="tl">
                    <a:srgbClr val="000000">
                      <a:alpha val="43137"/>
                    </a:srgbClr>
                  </a:outerShdw>
                </a:effectLst>
              </a:rPr>
              <a:t> was an active participant in these meetings.  Bailly offered his offices as a meeting place.</a:t>
            </a:r>
          </a:p>
          <a:p>
            <a:pPr algn="just"/>
            <a:endParaRPr lang="en-US" dirty="0" smtClean="0">
              <a:solidFill>
                <a:schemeClr val="accent4">
                  <a:lumMod val="75000"/>
                </a:schemeClr>
              </a:solidFill>
              <a:effectLst>
                <a:outerShdw blurRad="38100" dist="38100" dir="2700000" algn="tl">
                  <a:srgbClr val="000000">
                    <a:alpha val="43137"/>
                  </a:srgbClr>
                </a:outerShdw>
              </a:effectLst>
            </a:endParaRPr>
          </a:p>
          <a:p>
            <a:pPr lvl="0" algn="just"/>
            <a:r>
              <a:rPr lang="en-US" dirty="0" smtClean="0">
                <a:solidFill>
                  <a:schemeClr val="accent4">
                    <a:lumMod val="75000"/>
                  </a:schemeClr>
                </a:solidFill>
                <a:effectLst>
                  <a:outerShdw blurRad="38100" dist="38100" dir="2700000" algn="tl">
                    <a:srgbClr val="000000">
                      <a:alpha val="43137"/>
                    </a:srgbClr>
                  </a:outerShdw>
                </a:effectLst>
              </a:rPr>
              <a:t>With regard to these meetings Ozanam stated: </a:t>
            </a:r>
            <a:r>
              <a:rPr lang="en-US" i="1" dirty="0" smtClean="0">
                <a:solidFill>
                  <a:schemeClr val="accent4">
                    <a:lumMod val="75000"/>
                  </a:schemeClr>
                </a:solidFill>
                <a:effectLst>
                  <a:outerShdw blurRad="38100" dist="38100" dir="2700000" algn="tl">
                    <a:srgbClr val="000000">
                      <a:alpha val="43137"/>
                    </a:srgbClr>
                  </a:outerShdw>
                </a:effectLst>
              </a:rPr>
              <a:t>we are able to show other students that it is possible to be Catholic and have common sense, to love religion and liberty.</a:t>
            </a:r>
            <a:endParaRPr lang="en-US" dirty="0" smtClean="0">
              <a:solidFill>
                <a:schemeClr val="accent4">
                  <a:lumMod val="75000"/>
                </a:schemeClr>
              </a:solidFill>
              <a:effectLst>
                <a:outerShdw blurRad="38100" dist="38100" dir="2700000" algn="tl">
                  <a:srgbClr val="000000">
                    <a:alpha val="43137"/>
                  </a:srgbClr>
                </a:outerShdw>
              </a:effectLst>
            </a:endParaRPr>
          </a:p>
          <a:p>
            <a:endParaRPr lang="en-US" dirty="0" smtClean="0">
              <a:solidFill>
                <a:schemeClr val="tx2">
                  <a:lumMod val="75000"/>
                </a:schemeClr>
              </a:solidFill>
              <a:latin typeface="Century Gothic" pitchFamily="34" charset="0"/>
            </a:endParaRP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548680"/>
            <a:ext cx="8229600" cy="5577483"/>
          </a:xfrm>
        </p:spPr>
        <p:txBody>
          <a:bodyPr>
            <a:normAutofit/>
          </a:bodyPr>
          <a:lstStyle/>
          <a:p>
            <a:pPr algn="just"/>
            <a:r>
              <a:rPr lang="en-US" b="1" u="sng" dirty="0" smtClean="0">
                <a:solidFill>
                  <a:schemeClr val="accent4">
                    <a:lumMod val="75000"/>
                  </a:schemeClr>
                </a:solidFill>
                <a:effectLst>
                  <a:outerShdw blurRad="38100" dist="38100" dir="2700000" algn="tl">
                    <a:srgbClr val="000000">
                      <a:alpha val="43137"/>
                    </a:srgbClr>
                  </a:outerShdw>
                </a:effectLst>
                <a:latin typeface="Century Gothic" pitchFamily="34" charset="0"/>
              </a:rPr>
              <a:t>Motivation</a:t>
            </a:r>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 the challenge that a young anti-Christian student  extended during one of the meetings of the Conference of History: </a:t>
            </a:r>
            <a:r>
              <a:rPr lang="en-US" b="1" i="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“In former times Christianity did some wonderful things, but at the present time it is dead. You, you who are so proud in being Catholic, what do you do?  Where are your works, the works that prove your faith and that would impel others to become Christian?</a:t>
            </a:r>
            <a:endParaRPr lang="en-US" b="1" dirty="0">
              <a:solidFill>
                <a:schemeClr val="accent4">
                  <a:lumMod val="75000"/>
                </a:schemeClr>
              </a:solidFill>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457200" y="620688"/>
            <a:ext cx="8229600" cy="5505475"/>
          </a:xfrm>
        </p:spPr>
        <p:txBody>
          <a:bodyPr>
            <a:normAutofit fontScale="92500" lnSpcReduction="20000"/>
          </a:bodyPr>
          <a:lstStyle/>
          <a:p>
            <a:pPr algn="just"/>
            <a:r>
              <a:rPr lang="en-US" b="1" u="sng" dirty="0" smtClean="0">
                <a:solidFill>
                  <a:schemeClr val="accent4">
                    <a:lumMod val="75000"/>
                  </a:schemeClr>
                </a:solidFill>
                <a:effectLst>
                  <a:outerShdw blurRad="38100" dist="38100" dir="2700000" algn="tl">
                    <a:srgbClr val="000000">
                      <a:alpha val="43137"/>
                    </a:srgbClr>
                  </a:outerShdw>
                </a:effectLst>
                <a:latin typeface="Century Gothic" pitchFamily="34" charset="0"/>
              </a:rPr>
              <a:t>Reaction</a:t>
            </a:r>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 Ozanam, together with some other young men, decided to form a group in which action (charity) would become an expression of their beliefs. It was proposed that E. Bailly would guide and lead the group.  Bailly also offered the offices of his newspaper as a meeting place</a:t>
            </a:r>
          </a:p>
          <a:p>
            <a:pPr algn="just"/>
            <a:r>
              <a:rPr lang="en-US" b="1" u="sng" dirty="0" smtClean="0">
                <a:solidFill>
                  <a:schemeClr val="accent4">
                    <a:lumMod val="75000"/>
                  </a:schemeClr>
                </a:solidFill>
                <a:effectLst>
                  <a:outerShdw blurRad="38100" dist="38100" dir="2700000" algn="tl">
                    <a:srgbClr val="000000">
                      <a:alpha val="43137"/>
                    </a:srgbClr>
                  </a:outerShdw>
                </a:effectLst>
                <a:latin typeface="Century Gothic" pitchFamily="34" charset="0"/>
              </a:rPr>
              <a:t>Birth</a:t>
            </a:r>
            <a:r>
              <a:rPr lang="en-US" b="1" dirty="0" smtClean="0">
                <a:solidFill>
                  <a:schemeClr val="accent4">
                    <a:lumMod val="75000"/>
                  </a:schemeClr>
                </a:solidFill>
                <a:effectLst>
                  <a:outerShdw blurRad="38100" dist="38100" dir="2700000" algn="tl">
                    <a:srgbClr val="000000">
                      <a:alpha val="43137"/>
                    </a:srgbClr>
                  </a:outerShdw>
                </a:effectLst>
                <a:latin typeface="Century Gothic" pitchFamily="34" charset="0"/>
              </a:rPr>
              <a:t>:  The Conference of Charity was formed on April 23, 1833.  Present were: Bailly (42), Lamache (23), Clave, Le Taillandier, Devaux, Lallier y Ozanam (22), De la Noue (22?).</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2.bp.blogspot.com/-6V1BdeNoj_o/UA0zfFXdYFI/AAAAAAAAHu8/VPeyzchumd8/s1600/Ozanam.jpg"/>
          <p:cNvPicPr>
            <a:picLocks noChangeAspect="1" noChangeArrowheads="1"/>
          </p:cNvPicPr>
          <p:nvPr/>
        </p:nvPicPr>
        <p:blipFill>
          <a:blip r:embed="rId3" cstate="print">
            <a:lum bright="48000" contrast="-36000"/>
          </a:blip>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251520" y="260648"/>
            <a:ext cx="8640960" cy="6408712"/>
          </a:xfrm>
        </p:spPr>
        <p:txBody>
          <a:bodyPr>
            <a:normAutofit fontScale="92500" lnSpcReduction="20000"/>
          </a:bodyPr>
          <a:lstStyle/>
          <a:p>
            <a:pPr lvl="0" algn="just"/>
            <a:r>
              <a:rPr lang="en-US" b="1" dirty="0" smtClean="0">
                <a:solidFill>
                  <a:schemeClr val="tx1">
                    <a:lumMod val="85000"/>
                    <a:lumOff val="15000"/>
                  </a:schemeClr>
                </a:solidFill>
                <a:effectLst>
                  <a:outerShdw blurRad="38100" dist="38100" dir="2700000" algn="tl">
                    <a:srgbClr val="000000">
                      <a:alpha val="43137"/>
                    </a:srgbClr>
                  </a:outerShdw>
                </a:effectLst>
                <a:latin typeface="Century Gothic" pitchFamily="34" charset="0"/>
              </a:rPr>
              <a:t>At the inauguration of a group of the Society in Florence, Ozanam stated: “</a:t>
            </a:r>
            <a:r>
              <a:rPr lang="en-US" b="1" i="1" dirty="0" smtClean="0">
                <a:solidFill>
                  <a:schemeClr val="tx1">
                    <a:lumMod val="85000"/>
                    <a:lumOff val="15000"/>
                  </a:schemeClr>
                </a:solidFill>
                <a:effectLst>
                  <a:outerShdw blurRad="38100" dist="38100" dir="2700000" algn="tl">
                    <a:srgbClr val="000000">
                      <a:alpha val="43137"/>
                    </a:srgbClr>
                  </a:outerShdw>
                </a:effectLst>
                <a:latin typeface="Century Gothic" pitchFamily="34" charset="0"/>
              </a:rPr>
              <a:t>You see before you one of those eight students who twenty years ago, in May of 1833, gathered together for the first time in the capital of France and under the protection of Saint Vincent de Paul … We felt the desire and the need to preserve our faith in the midst of various attacks from the different schools of false prophets.  It was then that we said, ‘Let’s work!  Let’s do something in conformity with our faith!’  To be true Catholics means we consecrate ourselves to that which is most pleasing to God.  Let us aid our neighbor as Jesus Christ did, and let us place our faith under the protective wings of charity”.</a:t>
            </a:r>
            <a:endParaRPr lang="en-US" b="1" dirty="0" smtClean="0">
              <a:solidFill>
                <a:schemeClr val="tx1">
                  <a:lumMod val="85000"/>
                  <a:lumOff val="15000"/>
                </a:schemeClr>
              </a:solidFill>
              <a:effectLst>
                <a:outerShdw blurRad="38100" dist="38100" dir="2700000" algn="tl">
                  <a:srgbClr val="000000">
                    <a:alpha val="43137"/>
                  </a:srgbClr>
                </a:outerShdw>
              </a:effectLst>
              <a:latin typeface="Century Gothic" pitchFamily="34" charset="0"/>
            </a:endParaRPr>
          </a:p>
          <a:p>
            <a:endParaRPr lang="en-US" b="1" dirty="0">
              <a:solidFill>
                <a:schemeClr val="tx1">
                  <a:lumMod val="85000"/>
                  <a:lumOff val="15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6790</TotalTime>
  <Words>2636</Words>
  <Application>Microsoft Macintosh PowerPoint</Application>
  <PresentationFormat>On-screen Show (4:3)</PresentationFormat>
  <Paragraphs>125</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Tema de Office</vt:lpstr>
      <vt:lpstr>Ozanam  and the Conferences of Saint Vincent  de Paul</vt:lpstr>
      <vt:lpstr>PowerPoint Presentation</vt:lpstr>
      <vt:lpstr>PowerPoint Presentation</vt:lpstr>
      <vt:lpstr>1. Context with regard to the life of  Frederic Ozanam (1813-1853)</vt:lpstr>
      <vt:lpstr>2. How did the Conferences of Charity come into existence?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Conferences of the St. Vincent de Paul Society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Characteristics of the Society</vt:lpstr>
      <vt:lpstr>PowerPoint Presentation</vt:lpstr>
      <vt:lpstr>PowerPoint Presentation</vt:lpstr>
      <vt:lpstr>3. Some notes concerning the foundation of the St. Vincent de Paul Society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OZANAM Y LAS CONFERENCIAS DE SAN VICENTE DE PAÚL</dc:title>
  <dc:creator>Mario</dc:creator>
  <cp:lastModifiedBy>Monica Watson</cp:lastModifiedBy>
  <cp:revision>248</cp:revision>
  <dcterms:created xsi:type="dcterms:W3CDTF">2013-08-23T15:21:19Z</dcterms:created>
  <dcterms:modified xsi:type="dcterms:W3CDTF">2013-09-17T23:44:00Z</dcterms:modified>
</cp:coreProperties>
</file>