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355600" y="2044700"/>
            <a:ext cx="12293600" cy="3238500"/>
          </a:xfrm>
          <a:prstGeom prst="rect">
            <a:avLst/>
          </a:prstGeom>
        </p:spPr>
        <p:txBody>
          <a:bodyPr anchor="b"/>
          <a:lstStyle/>
          <a:p>
            <a:pPr/>
            <a:r>
              <a:t>Title Text</a:t>
            </a:r>
          </a:p>
        </p:txBody>
      </p:sp>
      <p:sp>
        <p:nvSpPr>
          <p:cNvPr id="12" name="Shape 12"/>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Shape 94"/>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346200" y="520700"/>
            <a:ext cx="10388600" cy="5860236"/>
          </a:xfrm>
          <a:prstGeom prst="rect">
            <a:avLst/>
          </a:prstGeom>
        </p:spPr>
        <p:txBody>
          <a:bodyPr lIns="91439" tIns="45719" rIns="91439" bIns="45719" anchor="t">
            <a:noAutofit/>
          </a:bodyPr>
          <a:lstStyle/>
          <a:p>
            <a:pPr/>
          </a:p>
        </p:txBody>
      </p:sp>
      <p:sp>
        <p:nvSpPr>
          <p:cNvPr id="21" name="Shape 21"/>
          <p:cNvSpPr/>
          <p:nvPr>
            <p:ph type="title"/>
          </p:nvPr>
        </p:nvSpPr>
        <p:spPr>
          <a:xfrm>
            <a:off x="1270000" y="6908800"/>
            <a:ext cx="10464800" cy="12827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355600" y="3251200"/>
            <a:ext cx="12293600" cy="32385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05600" y="609600"/>
            <a:ext cx="5359400" cy="7759700"/>
          </a:xfrm>
          <a:prstGeom prst="rect">
            <a:avLst/>
          </a:prstGeom>
        </p:spPr>
        <p:txBody>
          <a:bodyPr lIns="91439" tIns="45719" rIns="91439" bIns="45719" anchor="t">
            <a:noAutofit/>
          </a:bodyPr>
          <a:lstStyle/>
          <a:p>
            <a:pPr/>
          </a:p>
        </p:txBody>
      </p:sp>
      <p:sp>
        <p:nvSpPr>
          <p:cNvPr id="39" name="Shape 39"/>
          <p:cNvSpPr/>
          <p:nvPr>
            <p:ph type="title"/>
          </p:nvPr>
        </p:nvSpPr>
        <p:spPr>
          <a:xfrm>
            <a:off x="355600" y="1016000"/>
            <a:ext cx="5892800" cy="3886200"/>
          </a:xfrm>
          <a:prstGeom prst="rect">
            <a:avLst/>
          </a:prstGeom>
        </p:spPr>
        <p:txBody>
          <a:bodyPr anchor="b"/>
          <a:lstStyle/>
          <a:p>
            <a:pPr/>
            <a:r>
              <a:t>Title Text</a:t>
            </a:r>
          </a:p>
        </p:txBody>
      </p:sp>
      <p:sp>
        <p:nvSpPr>
          <p:cNvPr id="40" name="Shape 40"/>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870700" y="2781300"/>
            <a:ext cx="5283200" cy="61849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654800" y="5029200"/>
            <a:ext cx="5803900" cy="42164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664613" y="508000"/>
            <a:ext cx="5803901" cy="4216400"/>
          </a:xfrm>
          <a:prstGeom prst="rect">
            <a:avLst/>
          </a:prstGeom>
        </p:spPr>
        <p:txBody>
          <a:bodyPr lIns="91439" tIns="45719" rIns="91439" bIns="45719" anchor="t">
            <a:noAutofit/>
          </a:bodyPr>
          <a:lstStyle/>
          <a:p>
            <a:pPr/>
          </a:p>
        </p:txBody>
      </p:sp>
      <p:sp>
        <p:nvSpPr>
          <p:cNvPr id="85" name="Shape 85"/>
          <p:cNvSpPr/>
          <p:nvPr>
            <p:ph type="pic" idx="15"/>
          </p:nvPr>
        </p:nvSpPr>
        <p:spPr>
          <a:xfrm>
            <a:off x="533400" y="508000"/>
            <a:ext cx="5808231" cy="8737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mysticsofthechurch.com" TargetMode="External"/><Relationship Id="rId3" Type="http://schemas.openxmlformats.org/officeDocument/2006/relationships/hyperlink" Target="http://chapellenotredamedelamedaillemiraculeuse.com"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nsieurvincent.asso.fr/residence-catherine-laboure-_r_7.html" TargetMode="External"/><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355600" y="2349500"/>
            <a:ext cx="6405117" cy="3238500"/>
          </a:xfrm>
          <a:prstGeom prst="rect">
            <a:avLst/>
          </a:prstGeom>
        </p:spPr>
        <p:txBody>
          <a:bodyPr/>
          <a:lstStyle/>
          <a:p>
            <a:pPr/>
            <a:r>
              <a:t>the first </a:t>
            </a:r>
          </a:p>
          <a:p>
            <a:pPr/>
            <a:r>
              <a:t>miraculous medals</a:t>
            </a:r>
          </a:p>
        </p:txBody>
      </p:sp>
      <p:sp>
        <p:nvSpPr>
          <p:cNvPr id="120" name="Shape 120"/>
          <p:cNvSpPr/>
          <p:nvPr>
            <p:ph type="subTitle" sz="quarter" idx="1"/>
          </p:nvPr>
        </p:nvSpPr>
        <p:spPr>
          <a:xfrm>
            <a:off x="576808" y="6108700"/>
            <a:ext cx="5962700" cy="1295400"/>
          </a:xfrm>
          <a:prstGeom prst="rect">
            <a:avLst/>
          </a:prstGeom>
        </p:spPr>
        <p:txBody>
          <a:bodyPr/>
          <a:lstStyle/>
          <a:p>
            <a:pPr/>
            <a:r>
              <a:t>30 June, 1832</a:t>
            </a:r>
          </a:p>
        </p:txBody>
      </p:sp>
      <p:pic>
        <p:nvPicPr>
          <p:cNvPr id="121" name="MM148.jpg"/>
          <p:cNvPicPr>
            <a:picLocks noChangeAspect="1"/>
          </p:cNvPicPr>
          <p:nvPr/>
        </p:nvPicPr>
        <p:blipFill>
          <a:blip r:embed="rId2">
            <a:extLst/>
          </a:blip>
          <a:srcRect l="1849" t="0" r="1849" b="0"/>
          <a:stretch>
            <a:fillRect/>
          </a:stretch>
        </p:blipFill>
        <p:spPr>
          <a:xfrm>
            <a:off x="7304641" y="0"/>
            <a:ext cx="5749315" cy="97536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3"/>
          </p:nvPr>
        </p:nvSpPr>
        <p:spPr>
          <a:prstGeom prst="rect">
            <a:avLst/>
          </a:prstGeom>
        </p:spPr>
        <p:txBody>
          <a:bodyPr/>
          <a:lstStyle/>
          <a:p>
            <a:pPr/>
            <a:r>
              <a:rPr u="sng">
                <a:hlinkClick r:id="rId2" invalidUrl="" action="" tgtFrame="" tooltip="" history="1" highlightClick="0" endSnd="0"/>
              </a:rPr>
              <a:t>mysticsofthechurch.com</a:t>
            </a:r>
            <a:r>
              <a:t>, </a:t>
            </a:r>
            <a:r>
              <a:rPr u="sng">
                <a:hlinkClick r:id="rId3" invalidUrl="" action="" tgtFrame="" tooltip="" history="1" highlightClick="0" endSnd="0"/>
              </a:rPr>
              <a:t>chapellenotredamedelamedaillemiraculeuse.com</a:t>
            </a:r>
          </a:p>
        </p:txBody>
      </p:sp>
      <p:sp>
        <p:nvSpPr>
          <p:cNvPr id="156" name="Shape 156"/>
          <p:cNvSpPr/>
          <p:nvPr>
            <p:ph type="body" idx="14"/>
          </p:nvPr>
        </p:nvSpPr>
        <p:spPr>
          <a:prstGeom prst="rect">
            <a:avLst/>
          </a:prstGeom>
        </p:spPr>
        <p:txBody>
          <a:bodyPr/>
          <a:lstStyle/>
          <a:p>
            <a:pPr/>
            <a:r>
              <a:t>Sources: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ALADEL J-M.jpg"/>
          <p:cNvPicPr>
            <a:picLocks noChangeAspect="1"/>
          </p:cNvPicPr>
          <p:nvPr>
            <p:ph type="pic" idx="13"/>
          </p:nvPr>
        </p:nvPicPr>
        <p:blipFill>
          <a:blip r:embed="rId2">
            <a:extLst/>
          </a:blip>
          <a:srcRect l="0" t="9327" r="0" b="9327"/>
          <a:stretch>
            <a:fillRect/>
          </a:stretch>
        </p:blipFill>
        <p:spPr>
          <a:prstGeom prst="rect">
            <a:avLst/>
          </a:prstGeom>
        </p:spPr>
      </p:pic>
      <p:sp>
        <p:nvSpPr>
          <p:cNvPr id="124" name="Shape 124"/>
          <p:cNvSpPr/>
          <p:nvPr>
            <p:ph type="title"/>
          </p:nvPr>
        </p:nvSpPr>
        <p:spPr>
          <a:prstGeom prst="rect">
            <a:avLst/>
          </a:prstGeom>
        </p:spPr>
        <p:txBody>
          <a:bodyPr/>
          <a:lstStyle>
            <a:lvl1pPr>
              <a:defRPr cap="none"/>
            </a:lvl1pPr>
          </a:lstStyle>
          <a:p>
            <a:pPr/>
            <a:r>
              <a:t>her message Not Heard</a:t>
            </a:r>
          </a:p>
        </p:txBody>
      </p:sp>
      <p:sp>
        <p:nvSpPr>
          <p:cNvPr id="125" name="Shape 125"/>
          <p:cNvSpPr/>
          <p:nvPr>
            <p:ph type="body" sz="half" idx="1"/>
          </p:nvPr>
        </p:nvSpPr>
        <p:spPr>
          <a:prstGeom prst="rect">
            <a:avLst/>
          </a:prstGeom>
        </p:spPr>
        <p:txBody>
          <a:bodyPr/>
          <a:lstStyle/>
          <a:p>
            <a:pPr/>
            <a:r>
              <a:t>In 1830, after the apparitions of Mary to St. Catherine Labouré, she told only her community’s chaplain, Father Aladel, of her experience. To her dismay, he dismissed her account, telling her she must have been dreaming.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pasted-image.tiff"/>
          <p:cNvPicPr>
            <a:picLocks noChangeAspect="1"/>
          </p:cNvPicPr>
          <p:nvPr>
            <p:ph type="pic" idx="13"/>
          </p:nvPr>
        </p:nvPicPr>
        <p:blipFill>
          <a:blip r:embed="rId2">
            <a:extLst/>
          </a:blip>
          <a:srcRect l="18615" t="0" r="27434" b="0"/>
          <a:stretch>
            <a:fillRect/>
          </a:stretch>
        </p:blipFill>
        <p:spPr>
          <a:prstGeom prst="rect">
            <a:avLst/>
          </a:prstGeom>
        </p:spPr>
      </p:pic>
      <p:sp>
        <p:nvSpPr>
          <p:cNvPr id="128" name="Shape 128"/>
          <p:cNvSpPr/>
          <p:nvPr>
            <p:ph type="body" sz="half" idx="1"/>
          </p:nvPr>
        </p:nvSpPr>
        <p:spPr>
          <a:prstGeom prst="rect">
            <a:avLst/>
          </a:prstGeom>
        </p:spPr>
        <p:txBody>
          <a:bodyPr/>
          <a:lstStyle>
            <a:lvl1pPr marL="401574" indent="-401574" defTabSz="543305">
              <a:spcBef>
                <a:spcPts val="3500"/>
              </a:spcBef>
              <a:defRPr sz="3534"/>
            </a:lvl1pPr>
          </a:lstStyle>
          <a:p>
            <a:pPr/>
            <a:r>
              <a:t>Some months after the apparitions, on January 30, 1831, Catherine finished her Seminary and received the habit of the Daughters of Charity. The next day, she set off for the Hospice of Enghien, which had been established by the Orléans family and was located at 12 rue de Picpus on the east side of Paris, in an impoverished neighborhood.</a:t>
            </a:r>
          </a:p>
        </p:txBody>
      </p:sp>
      <p:sp>
        <p:nvSpPr>
          <p:cNvPr id="129" name="Shape 129"/>
          <p:cNvSpPr/>
          <p:nvPr>
            <p:ph type="title"/>
          </p:nvPr>
        </p:nvSpPr>
        <p:spPr>
          <a:prstGeom prst="rect">
            <a:avLst/>
          </a:prstGeom>
        </p:spPr>
        <p:txBody>
          <a:bodyPr/>
          <a:lstStyle>
            <a:lvl1pPr>
              <a:defRPr cap="none"/>
            </a:lvl1pPr>
          </a:lstStyle>
          <a:p>
            <a:pPr/>
            <a:r>
              <a:t>Catherine finishes Seminary; is sent on Mission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c3_reuilly.jpg"/>
          <p:cNvPicPr>
            <a:picLocks noChangeAspect="1"/>
          </p:cNvPicPr>
          <p:nvPr>
            <p:ph type="pic" idx="13"/>
          </p:nvPr>
        </p:nvPicPr>
        <p:blipFill>
          <a:blip r:embed="rId2">
            <a:extLst/>
          </a:blip>
          <a:srcRect l="16654" t="0" r="30801" b="0"/>
          <a:stretch>
            <a:fillRect/>
          </a:stretch>
        </p:blipFill>
        <p:spPr>
          <a:prstGeom prst="rect">
            <a:avLst/>
          </a:prstGeom>
        </p:spPr>
      </p:pic>
      <p:sp>
        <p:nvSpPr>
          <p:cNvPr id="132" name="Shape 132"/>
          <p:cNvSpPr/>
          <p:nvPr>
            <p:ph type="body" sz="half" idx="1"/>
          </p:nvPr>
        </p:nvSpPr>
        <p:spPr>
          <a:prstGeom prst="rect">
            <a:avLst/>
          </a:prstGeom>
        </p:spPr>
        <p:txBody>
          <a:bodyPr/>
          <a:lstStyle/>
          <a:p>
            <a:pPr/>
            <a:r>
              <a:t>This was the beginning of  Sister Catherine’s 46 years of service to the elderly and poor persons, quietly and in complete obscurity. </a:t>
            </a:r>
          </a:p>
          <a:p>
            <a:pPr/>
            <a:r>
              <a:t>So, she set about her work; however, an interior voice kept insisting that the Medal must be struck.</a:t>
            </a:r>
          </a:p>
        </p:txBody>
      </p:sp>
      <p:sp>
        <p:nvSpPr>
          <p:cNvPr id="133" name="Shape 133"/>
          <p:cNvSpPr/>
          <p:nvPr>
            <p:ph type="title"/>
          </p:nvPr>
        </p:nvSpPr>
        <p:spPr>
          <a:prstGeom prst="rect">
            <a:avLst/>
          </a:prstGeom>
        </p:spPr>
        <p:txBody>
          <a:bodyPr/>
          <a:lstStyle>
            <a:lvl1pPr>
              <a:defRPr cap="none"/>
            </a:lvl1pPr>
          </a:lstStyle>
          <a:p>
            <a:pPr/>
            <a:r>
              <a:t>The Medal Must Be Struck</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pasted-image.png">
            <a:hlinkClick r:id="rId2" invalidUrl="" action="" tgtFrame="" tooltip="" history="1" highlightClick="0" endSnd="0"/>
          </p:cNvPr>
          <p:cNvPicPr>
            <a:picLocks noChangeAspect="1"/>
          </p:cNvPicPr>
          <p:nvPr>
            <p:ph type="pic" idx="13"/>
          </p:nvPr>
        </p:nvPicPr>
        <p:blipFill>
          <a:blip r:embed="rId3">
            <a:extLst/>
          </a:blip>
          <a:srcRect l="1225" t="0" r="1225" b="0"/>
          <a:stretch>
            <a:fillRect/>
          </a:stretch>
        </p:blipFill>
        <p:spPr>
          <a:xfrm>
            <a:off x="1308100" y="3492500"/>
            <a:ext cx="10388600" cy="5860236"/>
          </a:xfrm>
          <a:prstGeom prst="rect">
            <a:avLst/>
          </a:prstGeom>
        </p:spPr>
      </p:pic>
      <p:sp>
        <p:nvSpPr>
          <p:cNvPr id="136" name="Shape 136"/>
          <p:cNvSpPr/>
          <p:nvPr>
            <p:ph type="title"/>
          </p:nvPr>
        </p:nvSpPr>
        <p:spPr>
          <a:xfrm>
            <a:off x="1308100" y="190500"/>
            <a:ext cx="10464800" cy="1282700"/>
          </a:xfrm>
          <a:prstGeom prst="rect">
            <a:avLst/>
          </a:prstGeom>
        </p:spPr>
        <p:txBody>
          <a:bodyPr/>
          <a:lstStyle>
            <a:lvl1pPr>
              <a:defRPr cap="none"/>
            </a:lvl1pPr>
          </a:lstStyle>
          <a:p>
            <a:pPr/>
            <a:r>
              <a:t>A little Trivia</a:t>
            </a:r>
          </a:p>
        </p:txBody>
      </p:sp>
      <p:sp>
        <p:nvSpPr>
          <p:cNvPr id="137" name="Shape 137"/>
          <p:cNvSpPr/>
          <p:nvPr>
            <p:ph type="body" sz="quarter" idx="1"/>
          </p:nvPr>
        </p:nvSpPr>
        <p:spPr>
          <a:xfrm>
            <a:off x="1270000" y="1431032"/>
            <a:ext cx="10464800" cy="1997968"/>
          </a:xfrm>
          <a:prstGeom prst="rect">
            <a:avLst/>
          </a:prstGeom>
        </p:spPr>
        <p:txBody>
          <a:bodyPr/>
          <a:lstStyle/>
          <a:p>
            <a:pPr algn="l" defTabSz="368045">
              <a:defRPr sz="2583"/>
            </a:pPr>
            <a:r>
              <a:t>The site where St. Catherine Labouré worked for 46 years, until her death in 1876, is still active. In the 1970s, the buildings were demolished and replaced by the Catherine Labouré retirement residence, hosting a large community of Sisters. </a:t>
            </a:r>
          </a:p>
          <a:p>
            <a:pPr defTabSz="368045">
              <a:defRPr sz="2583">
                <a:solidFill>
                  <a:srgbClr val="416EF4"/>
                </a:solidFill>
              </a:defRPr>
            </a:pPr>
            <a:r>
              <a:rPr u="sng">
                <a:hlinkClick r:id="rId2" invalidUrl="" action="" tgtFrame="" tooltip="" history="1" highlightClick="0" endSnd="0"/>
              </a:rPr>
              <a:t>Website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pasted-image.tiff"/>
          <p:cNvPicPr>
            <a:picLocks noChangeAspect="1"/>
          </p:cNvPicPr>
          <p:nvPr>
            <p:ph type="pic" idx="13"/>
          </p:nvPr>
        </p:nvPicPr>
        <p:blipFill>
          <a:blip r:embed="rId2">
            <a:extLst/>
          </a:blip>
          <a:srcRect l="2628" t="13240" r="2628" b="13240"/>
          <a:stretch>
            <a:fillRect/>
          </a:stretch>
        </p:blipFill>
        <p:spPr>
          <a:xfrm>
            <a:off x="6870699" y="2781300"/>
            <a:ext cx="5283201" cy="6184900"/>
          </a:xfrm>
          <a:prstGeom prst="rect">
            <a:avLst/>
          </a:prstGeom>
        </p:spPr>
      </p:pic>
      <p:sp>
        <p:nvSpPr>
          <p:cNvPr id="140" name="Shape 140"/>
          <p:cNvSpPr/>
          <p:nvPr>
            <p:ph type="body" sz="half" idx="1"/>
          </p:nvPr>
        </p:nvSpPr>
        <p:spPr>
          <a:prstGeom prst="rect">
            <a:avLst/>
          </a:prstGeom>
        </p:spPr>
        <p:txBody>
          <a:bodyPr/>
          <a:lstStyle/>
          <a:p>
            <a:pPr/>
            <a:r>
              <a:t>Catherine spoke about it again to her confessor, Father Aladel. At this point it had taken him nearly two years to be convinced. To his surprise he promptly received permission from the Archbishop to accede to Catherine’s request.</a:t>
            </a:r>
          </a:p>
        </p:txBody>
      </p:sp>
      <p:sp>
        <p:nvSpPr>
          <p:cNvPr id="141" name="Shape 141"/>
          <p:cNvSpPr/>
          <p:nvPr>
            <p:ph type="title"/>
          </p:nvPr>
        </p:nvSpPr>
        <p:spPr>
          <a:prstGeom prst="rect">
            <a:avLst/>
          </a:prstGeom>
        </p:spPr>
        <p:txBody>
          <a:bodyPr/>
          <a:lstStyle>
            <a:lvl1pPr>
              <a:defRPr cap="none"/>
            </a:lvl1pPr>
          </a:lstStyle>
          <a:p>
            <a:pPr/>
            <a:r>
              <a:t>Finally Convinced</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pasted-image.tiff"/>
          <p:cNvPicPr>
            <a:picLocks noChangeAspect="1"/>
          </p:cNvPicPr>
          <p:nvPr>
            <p:ph type="pic" idx="13"/>
          </p:nvPr>
        </p:nvPicPr>
        <p:blipFill>
          <a:blip r:embed="rId2">
            <a:extLst/>
          </a:blip>
          <a:srcRect l="15170" t="27924" r="15170" b="14430"/>
          <a:stretch>
            <a:fillRect/>
          </a:stretch>
        </p:blipFill>
        <p:spPr>
          <a:xfrm>
            <a:off x="6870700" y="2781300"/>
            <a:ext cx="5283200" cy="6184901"/>
          </a:xfrm>
          <a:prstGeom prst="rect">
            <a:avLst/>
          </a:prstGeom>
        </p:spPr>
      </p:pic>
      <p:sp>
        <p:nvSpPr>
          <p:cNvPr id="144" name="Shape 144"/>
          <p:cNvSpPr/>
          <p:nvPr>
            <p:ph type="body" sz="half" idx="1"/>
          </p:nvPr>
        </p:nvSpPr>
        <p:spPr>
          <a:prstGeom prst="rect">
            <a:avLst/>
          </a:prstGeom>
        </p:spPr>
        <p:txBody>
          <a:bodyPr/>
          <a:lstStyle/>
          <a:p>
            <a:pPr/>
            <a:r>
              <a:t>In February 1832 a terrible cholera epidemic broke out in Paris and would cause more than 20,000 deaths.</a:t>
            </a:r>
          </a:p>
          <a:p>
            <a:pPr/>
            <a:r>
              <a:t>The first 2000 medals were delivered on 30th June, 1832.</a:t>
            </a:r>
          </a:p>
        </p:txBody>
      </p:sp>
      <p:sp>
        <p:nvSpPr>
          <p:cNvPr id="145" name="Shape 145"/>
          <p:cNvSpPr/>
          <p:nvPr>
            <p:ph type="title"/>
          </p:nvPr>
        </p:nvSpPr>
        <p:spPr>
          <a:prstGeom prst="rect">
            <a:avLst/>
          </a:prstGeom>
        </p:spPr>
        <p:txBody>
          <a:bodyPr/>
          <a:lstStyle>
            <a:lvl1pPr>
              <a:defRPr cap="none"/>
            </a:lvl1pPr>
          </a:lstStyle>
          <a:p>
            <a:pPr/>
            <a:r>
              <a:t>First 2000 Medals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Cath prie Marie.jpg"/>
          <p:cNvPicPr>
            <a:picLocks noChangeAspect="1"/>
          </p:cNvPicPr>
          <p:nvPr>
            <p:ph type="pic" idx="13"/>
          </p:nvPr>
        </p:nvPicPr>
        <p:blipFill>
          <a:blip r:embed="rId2">
            <a:extLst/>
          </a:blip>
          <a:srcRect l="0" t="1533" r="0" b="1533"/>
          <a:stretch>
            <a:fillRect/>
          </a:stretch>
        </p:blipFill>
        <p:spPr>
          <a:xfrm>
            <a:off x="7709855" y="2781300"/>
            <a:ext cx="3604891" cy="6184900"/>
          </a:xfrm>
          <a:prstGeom prst="rect">
            <a:avLst/>
          </a:prstGeom>
        </p:spPr>
      </p:pic>
      <p:sp>
        <p:nvSpPr>
          <p:cNvPr id="148" name="Shape 148"/>
          <p:cNvSpPr/>
          <p:nvPr>
            <p:ph type="body" sz="half" idx="1"/>
          </p:nvPr>
        </p:nvSpPr>
        <p:spPr>
          <a:prstGeom prst="rect">
            <a:avLst/>
          </a:prstGeom>
        </p:spPr>
        <p:txBody>
          <a:bodyPr/>
          <a:lstStyle/>
          <a:p>
            <a:pPr/>
            <a:r>
              <a:t>The Daughters of Charity began to distribute the first 2000 medals produced at Father Aladel’s request. Cures accumulated, as did protection from the disease and conversions. It was overwhelming. The people of Paris began to call the medal “miraculous”.</a:t>
            </a:r>
          </a:p>
        </p:txBody>
      </p:sp>
      <p:sp>
        <p:nvSpPr>
          <p:cNvPr id="149" name="Shape 149"/>
          <p:cNvSpPr/>
          <p:nvPr>
            <p:ph type="title"/>
          </p:nvPr>
        </p:nvSpPr>
        <p:spPr>
          <a:prstGeom prst="rect">
            <a:avLst/>
          </a:prstGeom>
        </p:spPr>
        <p:txBody>
          <a:bodyPr/>
          <a:lstStyle>
            <a:lvl1pPr>
              <a:defRPr cap="none"/>
            </a:lvl1pPr>
          </a:lstStyle>
          <a:p>
            <a:pPr/>
            <a:r>
              <a:t>Miracles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Images C.jpg"/>
          <p:cNvPicPr>
            <a:picLocks noChangeAspect="1"/>
          </p:cNvPicPr>
          <p:nvPr>
            <p:ph type="pic" idx="13"/>
          </p:nvPr>
        </p:nvPicPr>
        <p:blipFill>
          <a:blip r:embed="rId2">
            <a:extLst/>
          </a:blip>
          <a:srcRect l="0" t="0" r="0" b="0"/>
          <a:stretch>
            <a:fillRect/>
          </a:stretch>
        </p:blipFill>
        <p:spPr>
          <a:xfrm>
            <a:off x="7835038" y="2781300"/>
            <a:ext cx="3354523" cy="6184900"/>
          </a:xfrm>
          <a:prstGeom prst="rect">
            <a:avLst/>
          </a:prstGeom>
        </p:spPr>
      </p:pic>
      <p:sp>
        <p:nvSpPr>
          <p:cNvPr id="152" name="Shape 152"/>
          <p:cNvSpPr/>
          <p:nvPr>
            <p:ph type="title"/>
          </p:nvPr>
        </p:nvSpPr>
        <p:spPr>
          <a:prstGeom prst="rect">
            <a:avLst/>
          </a:prstGeom>
        </p:spPr>
        <p:txBody>
          <a:bodyPr/>
          <a:lstStyle/>
          <a:p>
            <a:pPr/>
            <a:r>
              <a:rPr cap="none"/>
              <a:t>By </a:t>
            </a:r>
            <a:r>
              <a:t>1836…</a:t>
            </a:r>
          </a:p>
        </p:txBody>
      </p:sp>
      <p:sp>
        <p:nvSpPr>
          <p:cNvPr id="153" name="Shape 153"/>
          <p:cNvSpPr/>
          <p:nvPr>
            <p:ph type="body" sz="half" idx="1"/>
          </p:nvPr>
        </p:nvSpPr>
        <p:spPr>
          <a:prstGeom prst="rect">
            <a:avLst/>
          </a:prstGeom>
        </p:spPr>
        <p:txBody>
          <a:bodyPr/>
          <a:lstStyle/>
          <a:p>
            <a:pPr/>
            <a:r>
              <a:t>By the year 1836 several million medals had been sold.</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