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apellenotredamedelamedaillemiraculeuse.com" TargetMode="External"/><Relationship Id="rId2" Type="http://schemas.openxmlformats.org/officeDocument/2006/relationships/hyperlink" Target="http://mysticsofthechurch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onsieurvincent.asso.fr/residence-catherine-laboure-_r_7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355600" y="2349500"/>
            <a:ext cx="6405117" cy="3238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dirty="0"/>
              <a:t>LAS </a:t>
            </a:r>
            <a:r>
              <a:rPr lang="es-ES"/>
              <a:t>PRIMERAS MEDALLAS de la MILAGROSA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576808" y="6108700"/>
            <a:ext cx="5962700" cy="1295400"/>
          </a:xfrm>
          <a:prstGeom prst="rect">
            <a:avLst/>
          </a:prstGeom>
        </p:spPr>
        <p:txBody>
          <a:bodyPr/>
          <a:lstStyle/>
          <a:p>
            <a:r>
              <a:rPr dirty="0"/>
              <a:t>30 </a:t>
            </a:r>
            <a:r>
              <a:rPr lang="es-ES" dirty="0"/>
              <a:t>de junio de 1</a:t>
            </a:r>
            <a:r>
              <a:rPr dirty="0"/>
              <a:t>832</a:t>
            </a:r>
          </a:p>
        </p:txBody>
      </p:sp>
      <p:pic>
        <p:nvPicPr>
          <p:cNvPr id="121" name="MM148.jpg"/>
          <p:cNvPicPr>
            <a:picLocks noChangeAspect="1"/>
          </p:cNvPicPr>
          <p:nvPr/>
        </p:nvPicPr>
        <p:blipFill>
          <a:blip r:embed="rId2">
            <a:extLst/>
          </a:blip>
          <a:srcRect l="1849" r="1849"/>
          <a:stretch>
            <a:fillRect/>
          </a:stretch>
        </p:blipFill>
        <p:spPr>
          <a:xfrm>
            <a:off x="7304641" y="0"/>
            <a:ext cx="5749315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hlinkClick r:id="rId2"/>
              </a:rPr>
              <a:t>mysticsofthechurch.com</a:t>
            </a:r>
            <a:r>
              <a:t>, </a:t>
            </a:r>
            <a:r>
              <a:rPr u="sng">
                <a:hlinkClick r:id="rId3"/>
              </a:rPr>
              <a:t>chapellenotredamedelamedaillemiraculeuse.com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4"/>
          </p:nvPr>
        </p:nvSpPr>
        <p:spPr>
          <a:xfrm>
            <a:off x="1270000" y="4133066"/>
            <a:ext cx="10464800" cy="68736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Fuentes</a:t>
            </a:r>
            <a:r>
              <a:rPr dirty="0"/>
              <a:t>: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ALADEL J-M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327" b="932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cap="none"/>
            </a:lvl1pPr>
          </a:lstStyle>
          <a:p>
            <a:r>
              <a:rPr lang="es-ES" dirty="0"/>
              <a:t>Un mensaje no atendido</a:t>
            </a:r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s-ES" dirty="0"/>
              <a:t>En 1830, después de las apariciones de la Virgen  María, Santa Catalina </a:t>
            </a:r>
            <a:r>
              <a:rPr lang="es-ES" dirty="0" err="1"/>
              <a:t>Labouré</a:t>
            </a:r>
            <a:r>
              <a:rPr lang="es-ES" dirty="0"/>
              <a:t> contó su experiencia solamente al capellán de su comunidad, el Padre </a:t>
            </a:r>
            <a:r>
              <a:rPr lang="es-ES" dirty="0" err="1"/>
              <a:t>Aladel</a:t>
            </a:r>
            <a:r>
              <a:rPr lang="es-ES" dirty="0"/>
              <a:t>. Para su consternación, el padre no dio crédito a su relato, y le dijo que debía haberlo soñado.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615" r="274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01574" indent="-401574" defTabSz="543305">
              <a:spcBef>
                <a:spcPts val="3500"/>
              </a:spcBef>
              <a:defRPr sz="3534"/>
            </a:lvl1pPr>
          </a:lstStyle>
          <a:p>
            <a:r>
              <a:rPr lang="es-ES" dirty="0"/>
              <a:t>Pocos meses después de las apariciones, el 30 de enero de 1831, Catalina termina la etapa del Seminario y viste el hábito de las Hijas de la Caridad. Al día siguiente, se pone en camino hacia el hospicio de </a:t>
            </a:r>
            <a:r>
              <a:rPr lang="es-ES" dirty="0" err="1"/>
              <a:t>Enghien</a:t>
            </a:r>
            <a:r>
              <a:rPr lang="es-ES" dirty="0"/>
              <a:t>, que había sido establecido por la familia Orleans y ubicado en el nº 12 de rue de </a:t>
            </a:r>
            <a:r>
              <a:rPr lang="es-ES" dirty="0" err="1"/>
              <a:t>Picpus</a:t>
            </a:r>
            <a:r>
              <a:rPr lang="es-ES" dirty="0"/>
              <a:t>, en el lado este de París, en un barrio pobre.</a:t>
            </a:r>
            <a:endParaRPr dirty="0"/>
          </a:p>
        </p:txBody>
      </p:sp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cap="none"/>
            </a:lvl1pPr>
          </a:lstStyle>
          <a:p>
            <a:r>
              <a:rPr dirty="0"/>
              <a:t>Cat</a:t>
            </a:r>
            <a:r>
              <a:rPr lang="es-ES" dirty="0"/>
              <a:t>al</a:t>
            </a:r>
            <a:r>
              <a:rPr dirty="0"/>
              <a:t>in</a:t>
            </a:r>
            <a:r>
              <a:rPr lang="es-ES" dirty="0"/>
              <a:t>a termina el Seminario y es enviada la Misión</a:t>
            </a:r>
            <a:endParaRPr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3_reuill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654" r="308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s-ES" dirty="0"/>
              <a:t>Este fue el comienzo de los 46 años de servicio de la hermana Catalina a personas de edad avanzada y a los pobres, en silencio y en completo anonimato.</a:t>
            </a:r>
          </a:p>
          <a:p>
            <a:r>
              <a:rPr lang="es-ES" dirty="0"/>
              <a:t>Así pues, ella se dedicó a su trabajo; no obstante, una voz interior seguía insistiendo en que la medalla se debía acuñar.</a:t>
            </a:r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cap="none"/>
            </a:lvl1pPr>
          </a:lstStyle>
          <a:p>
            <a:r>
              <a:rPr lang="es-ES" dirty="0"/>
              <a:t>La Medalla se debía acuñar</a:t>
            </a:r>
            <a:endParaRPr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ng">
            <a:hlinkClick r:id="rId2"/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1225" r="1225"/>
          <a:stretch>
            <a:fillRect/>
          </a:stretch>
        </p:blipFill>
        <p:spPr>
          <a:xfrm>
            <a:off x="1308100" y="3492500"/>
            <a:ext cx="10388600" cy="5860236"/>
          </a:xfrm>
          <a:prstGeom prst="rect">
            <a:avLst/>
          </a:prstGeom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308100" y="190500"/>
            <a:ext cx="10464800" cy="1282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cap="none"/>
            </a:lvl1pPr>
          </a:lstStyle>
          <a:p>
            <a:r>
              <a:rPr lang="es-ES" dirty="0"/>
              <a:t>Una pequeña curiosidad</a:t>
            </a:r>
            <a:endParaRPr dirty="0"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1270000" y="1431032"/>
            <a:ext cx="10464800" cy="19979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l" defTabSz="368045">
              <a:defRPr sz="2583"/>
            </a:pPr>
            <a:r>
              <a:rPr lang="es-ES" dirty="0"/>
              <a:t>El sitio donde Santa Catalina </a:t>
            </a:r>
            <a:r>
              <a:rPr lang="es-ES" dirty="0" err="1"/>
              <a:t>Labouré</a:t>
            </a:r>
            <a:r>
              <a:rPr lang="es-ES" dirty="0"/>
              <a:t> trabajó durante 46 años, hasta su muerte en 1876, sigue activo hoy en día. En la década de 1970, los edificios fueron demolidos y reemplazados por la residencia pata mayores “Catalina </a:t>
            </a:r>
            <a:r>
              <a:rPr lang="es-ES" dirty="0" err="1"/>
              <a:t>Labouré</a:t>
            </a:r>
            <a:r>
              <a:rPr lang="es-ES" dirty="0"/>
              <a:t>”, alojando una gran comunidad de hermanas</a:t>
            </a:r>
            <a:r>
              <a:rPr dirty="0"/>
              <a:t>. </a:t>
            </a:r>
          </a:p>
          <a:p>
            <a:pPr defTabSz="368045">
              <a:defRPr sz="2583">
                <a:solidFill>
                  <a:srgbClr val="416EF4"/>
                </a:solidFill>
              </a:defRPr>
            </a:pPr>
            <a:r>
              <a:rPr lang="es-ES" u="sng" dirty="0">
                <a:hlinkClick r:id="rId2"/>
              </a:rPr>
              <a:t>Sitio W</a:t>
            </a:r>
            <a:r>
              <a:rPr u="sng" dirty="0" err="1">
                <a:hlinkClick r:id="rId2"/>
              </a:rPr>
              <a:t>eb</a:t>
            </a:r>
            <a:endParaRPr u="sng" dirty="0">
              <a:hlinkClick r:id="rId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28" t="13240" r="2628" b="13240"/>
          <a:stretch>
            <a:fillRect/>
          </a:stretch>
        </p:blipFill>
        <p:spPr>
          <a:xfrm>
            <a:off x="6870699" y="2781300"/>
            <a:ext cx="5283201" cy="6184900"/>
          </a:xfrm>
          <a:prstGeom prst="rect">
            <a:avLst/>
          </a:prstGeom>
        </p:spPr>
      </p:pic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dirty="0"/>
              <a:t>Catalina habló de nuevo a su confesor, el padre </a:t>
            </a:r>
            <a:r>
              <a:rPr lang="es-ES" dirty="0" err="1"/>
              <a:t>Aladel</a:t>
            </a:r>
            <a:r>
              <a:rPr lang="es-ES" dirty="0"/>
              <a:t>, que le había costado casi dos años convencerse. Para su sorpresa, recibió de inmediato el permiso del arzobispo para acceder a la petición de Catalina.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dirty="0"/>
              <a:t>Final</a:t>
            </a:r>
            <a:r>
              <a:rPr lang="es-ES" dirty="0"/>
              <a:t>mente convencido</a:t>
            </a:r>
            <a:endParaRPr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5170" t="27924" r="15170" b="14430"/>
          <a:stretch>
            <a:fillRect/>
          </a:stretch>
        </p:blipFill>
        <p:spPr>
          <a:xfrm>
            <a:off x="6870700" y="2781300"/>
            <a:ext cx="5283200" cy="6184901"/>
          </a:xfrm>
          <a:prstGeom prst="rect">
            <a:avLst/>
          </a:prstGeom>
        </p:spPr>
      </p:pic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dirty="0"/>
              <a:t>En febrero de 1832, una terrible epidemia de cólera estalló en París, causando más de 20.000 muertes.</a:t>
            </a:r>
          </a:p>
          <a:p>
            <a:r>
              <a:rPr lang="es-ES" dirty="0"/>
              <a:t>Las primeras 2000 medallas fueron entregadas el 30 de junio de 1832.</a:t>
            </a:r>
            <a:endParaRPr dirty="0"/>
          </a:p>
        </p:txBody>
      </p:sp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es-ES" dirty="0"/>
              <a:t>Las primeras </a:t>
            </a:r>
            <a:r>
              <a:rPr dirty="0"/>
              <a:t>2000 </a:t>
            </a:r>
            <a:r>
              <a:rPr lang="es-ES" dirty="0"/>
              <a:t>medallas</a:t>
            </a:r>
            <a:endParaRPr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Cath prie Marie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533" b="1533"/>
          <a:stretch>
            <a:fillRect/>
          </a:stretch>
        </p:blipFill>
        <p:spPr>
          <a:xfrm>
            <a:off x="7709855" y="2781300"/>
            <a:ext cx="3604891" cy="6184900"/>
          </a:xfrm>
          <a:prstGeom prst="rect">
            <a:avLst/>
          </a:prstGeom>
        </p:spPr>
      </p:pic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ES" dirty="0"/>
              <a:t>Las Hijas de la Caridad comenzaron a distribuir las primeras medallas 2000, a petición del Padre </a:t>
            </a:r>
            <a:r>
              <a:rPr lang="es-ES" dirty="0" err="1"/>
              <a:t>Aladel</a:t>
            </a:r>
            <a:r>
              <a:rPr lang="es-ES" dirty="0"/>
              <a:t>. Las sanaciones se acumularon, al igual que la protección ante la enfermedad y las conversiones. Fue algo abrumador. El pueblo de París comenzó a llamar a la medalla "milagrosa".</a:t>
            </a:r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dirty="0" err="1"/>
              <a:t>Mi</a:t>
            </a:r>
            <a:r>
              <a:rPr lang="es-ES" dirty="0" err="1"/>
              <a:t>lagros</a:t>
            </a:r>
            <a:endParaRPr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s C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835038" y="2781300"/>
            <a:ext cx="3354523" cy="6184900"/>
          </a:xfrm>
          <a:prstGeom prst="rect">
            <a:avLst/>
          </a:prstGeom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cap="none" dirty="0"/>
              <a:t>En</a:t>
            </a:r>
            <a:r>
              <a:rPr cap="none" dirty="0"/>
              <a:t> </a:t>
            </a:r>
            <a:r>
              <a:rPr dirty="0"/>
              <a:t>1836…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/>
              <a:t>Para el año 1836, se habían vendido ya  varios millones de medallas.</a:t>
            </a:r>
            <a:endParaRPr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430</Words>
  <Application>Microsoft Office PowerPoint</Application>
  <PresentationFormat>Personalizado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Gill Sans Light</vt:lpstr>
      <vt:lpstr>Helvetica Neue</vt:lpstr>
      <vt:lpstr>Showroom</vt:lpstr>
      <vt:lpstr>LAS PRIMERAS MEDALLAS de la MILAGROSA</vt:lpstr>
      <vt:lpstr>Un mensaje no atendido</vt:lpstr>
      <vt:lpstr>Catalina termina el Seminario y es enviada la Misión</vt:lpstr>
      <vt:lpstr>La Medalla se debía acuñar</vt:lpstr>
      <vt:lpstr>Una pequeña curiosidad</vt:lpstr>
      <vt:lpstr>Finalmente convencido</vt:lpstr>
      <vt:lpstr>Las primeras 2000 medallas</vt:lpstr>
      <vt:lpstr>Milagros</vt:lpstr>
      <vt:lpstr>En 1836…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PRIMERAS MEDALLAS MILAGROSAS</dc:title>
  <cp:lastModifiedBy>Javier</cp:lastModifiedBy>
  <cp:revision>3</cp:revision>
  <dcterms:modified xsi:type="dcterms:W3CDTF">2016-07-08T03:16:50Z</dcterms:modified>
</cp:coreProperties>
</file>