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440" y="2578100"/>
            <a:ext cx="8453119" cy="987425"/>
          </a:xfrm>
          <a:prstGeom prst="rect">
            <a:avLst/>
          </a:prstGeom>
        </p:spPr>
        <p:txBody>
          <a:bodyPr wrap="square" lIns="0" tIns="0" rIns="0" bIns="0">
            <a:spAutoFit/>
          </a:bodyPr>
          <a:lstStyle>
            <a:lvl1pPr>
              <a:defRPr sz="6400" b="0" i="0">
                <a:solidFill>
                  <a:schemeClr val="tx1"/>
                </a:solidFill>
                <a:latin typeface="Calisto MT"/>
                <a:cs typeface="Calisto MT"/>
              </a:defRPr>
            </a:lvl1pPr>
          </a:lstStyle>
          <a:p>
            <a:endParaRPr/>
          </a:p>
        </p:txBody>
      </p:sp>
      <p:sp>
        <p:nvSpPr>
          <p:cNvPr id="3" name="Holder 3"/>
          <p:cNvSpPr>
            <a:spLocks noGrp="1"/>
          </p:cNvSpPr>
          <p:nvPr>
            <p:ph type="subTitle" idx="4"/>
          </p:nvPr>
        </p:nvSpPr>
        <p:spPr>
          <a:xfrm>
            <a:off x="864542" y="5083175"/>
            <a:ext cx="7414915" cy="713104"/>
          </a:xfrm>
          <a:prstGeom prst="rect">
            <a:avLst/>
          </a:prstGeom>
        </p:spPr>
        <p:txBody>
          <a:bodyPr wrap="square" lIns="0" tIns="0" rIns="0" bIns="0">
            <a:spAutoFit/>
          </a:bodyPr>
          <a:lstStyle>
            <a:lvl1pPr>
              <a:defRPr sz="4600" b="0" i="0">
                <a:solidFill>
                  <a:schemeClr val="tx1"/>
                </a:solidFill>
                <a:latin typeface="Calisto MT"/>
                <a:cs typeface="Calisto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ooper Std Black"/>
                <a:cs typeface="Cooper Std Black"/>
              </a:defRPr>
            </a:lvl1pPr>
          </a:lstStyle>
          <a:p>
            <a:endParaRPr/>
          </a:p>
        </p:txBody>
      </p:sp>
      <p:sp>
        <p:nvSpPr>
          <p:cNvPr id="3" name="Holder 3"/>
          <p:cNvSpPr>
            <a:spLocks noGrp="1"/>
          </p:cNvSpPr>
          <p:nvPr>
            <p:ph type="body" idx="1"/>
          </p:nvPr>
        </p:nvSpPr>
        <p:spPr/>
        <p:txBody>
          <a:bodyPr lIns="0" tIns="0" rIns="0" bIns="0"/>
          <a:lstStyle>
            <a:lvl1pPr>
              <a:defRPr sz="3400" b="0" i="0">
                <a:solidFill>
                  <a:schemeClr val="tx1"/>
                </a:solidFill>
                <a:latin typeface="Calisto MT"/>
                <a:cs typeface="Calisto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ooper Std Black"/>
                <a:cs typeface="Cooper Std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ooper Std Black"/>
                <a:cs typeface="Cooper Std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D300"/>
          </a:solidFill>
        </p:spPr>
        <p:txBody>
          <a:bodyPr wrap="square" lIns="0" tIns="0" rIns="0" bIns="0" rtlCol="0"/>
          <a:lstStyle/>
          <a:p>
            <a:endParaRPr/>
          </a:p>
        </p:txBody>
      </p:sp>
      <p:sp>
        <p:nvSpPr>
          <p:cNvPr id="2" name="Holder 2"/>
          <p:cNvSpPr>
            <a:spLocks noGrp="1"/>
          </p:cNvSpPr>
          <p:nvPr>
            <p:ph type="title"/>
          </p:nvPr>
        </p:nvSpPr>
        <p:spPr>
          <a:xfrm>
            <a:off x="799590" y="183360"/>
            <a:ext cx="7544818" cy="1210310"/>
          </a:xfrm>
          <a:prstGeom prst="rect">
            <a:avLst/>
          </a:prstGeom>
        </p:spPr>
        <p:txBody>
          <a:bodyPr wrap="square" lIns="0" tIns="0" rIns="0" bIns="0">
            <a:spAutoFit/>
          </a:bodyPr>
          <a:lstStyle>
            <a:lvl1pPr>
              <a:defRPr sz="3200" b="1" i="0">
                <a:solidFill>
                  <a:schemeClr val="tx1"/>
                </a:solidFill>
                <a:latin typeface="Cooper Std Black"/>
                <a:cs typeface="Cooper Std Black"/>
              </a:defRPr>
            </a:lvl1pPr>
          </a:lstStyle>
          <a:p>
            <a:endParaRPr/>
          </a:p>
        </p:txBody>
      </p:sp>
      <p:sp>
        <p:nvSpPr>
          <p:cNvPr id="3" name="Holder 3"/>
          <p:cNvSpPr>
            <a:spLocks noGrp="1"/>
          </p:cNvSpPr>
          <p:nvPr>
            <p:ph type="body" idx="1"/>
          </p:nvPr>
        </p:nvSpPr>
        <p:spPr>
          <a:xfrm>
            <a:off x="604520" y="2372360"/>
            <a:ext cx="7934959" cy="2476500"/>
          </a:xfrm>
          <a:prstGeom prst="rect">
            <a:avLst/>
          </a:prstGeom>
        </p:spPr>
        <p:txBody>
          <a:bodyPr wrap="square" lIns="0" tIns="0" rIns="0" bIns="0">
            <a:spAutoFit/>
          </a:bodyPr>
          <a:lstStyle>
            <a:lvl1pPr>
              <a:defRPr sz="3400" b="0" i="0">
                <a:solidFill>
                  <a:schemeClr val="tx1"/>
                </a:solidFill>
                <a:latin typeface="Calisto MT"/>
                <a:cs typeface="Calisto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2/15/2016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850" y="5083175"/>
            <a:ext cx="8229600" cy="707886"/>
          </a:xfrm>
          <a:prstGeom prst="rect">
            <a:avLst/>
          </a:prstGeom>
        </p:spPr>
        <p:txBody>
          <a:bodyPr vert="horz" wrap="square" lIns="0" tIns="0" rIns="0" bIns="0" rtlCol="0">
            <a:spAutoFit/>
          </a:bodyPr>
          <a:lstStyle/>
          <a:p>
            <a:pPr marL="12700" algn="ctr">
              <a:lnSpc>
                <a:spcPct val="100000"/>
              </a:lnSpc>
            </a:pPr>
            <a:r>
              <a:rPr lang="es-ES" sz="4600" dirty="0" smtClean="0">
                <a:latin typeface="Calisto MT"/>
                <a:cs typeface="Calisto MT"/>
              </a:rPr>
              <a:t>¿Quién decís que soy yo?</a:t>
            </a:r>
            <a:endParaRPr sz="4600" dirty="0">
              <a:latin typeface="Calisto MT"/>
              <a:cs typeface="Calisto MT"/>
            </a:endParaRPr>
          </a:p>
        </p:txBody>
      </p:sp>
      <p:sp>
        <p:nvSpPr>
          <p:cNvPr id="3" name="object 3"/>
          <p:cNvSpPr/>
          <p:nvPr/>
        </p:nvSpPr>
        <p:spPr>
          <a:xfrm>
            <a:off x="2882900" y="304800"/>
            <a:ext cx="3365500" cy="4356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1577" y="117475"/>
            <a:ext cx="4041140" cy="1572260"/>
          </a:xfrm>
          <a:prstGeom prst="rect">
            <a:avLst/>
          </a:prstGeom>
        </p:spPr>
        <p:txBody>
          <a:bodyPr vert="horz" wrap="square" lIns="0" tIns="0" rIns="0" bIns="0" rtlCol="0">
            <a:spAutoFit/>
          </a:bodyPr>
          <a:lstStyle/>
          <a:p>
            <a:pPr algn="ctr">
              <a:lnSpc>
                <a:spcPts val="9800"/>
              </a:lnSpc>
            </a:pPr>
            <a:r>
              <a:rPr lang="es-ES" sz="8500" b="0" dirty="0" smtClean="0">
                <a:latin typeface="Calisto MT"/>
                <a:cs typeface="Calisto MT"/>
              </a:rPr>
              <a:t>¿QHJ</a:t>
            </a:r>
            <a:r>
              <a:rPr sz="8500" b="0" dirty="0" smtClean="0">
                <a:latin typeface="Calisto MT"/>
                <a:cs typeface="Calisto MT"/>
              </a:rPr>
              <a:t>?</a:t>
            </a:r>
            <a:endParaRPr sz="8500" dirty="0">
              <a:latin typeface="Calisto MT"/>
              <a:cs typeface="Calisto MT"/>
            </a:endParaRPr>
          </a:p>
          <a:p>
            <a:pPr algn="ctr">
              <a:lnSpc>
                <a:spcPts val="2480"/>
              </a:lnSpc>
            </a:pPr>
            <a:r>
              <a:rPr sz="2400" b="0" spc="-5" dirty="0" smtClean="0">
                <a:latin typeface="Calisto MT"/>
                <a:cs typeface="Calisto MT"/>
              </a:rPr>
              <a:t>(</a:t>
            </a:r>
            <a:r>
              <a:rPr lang="es-ES" sz="2400" b="0" spc="-5" dirty="0" smtClean="0">
                <a:latin typeface="Calisto MT"/>
                <a:cs typeface="Calisto MT"/>
              </a:rPr>
              <a:t>¿Qué haría Jesús</a:t>
            </a:r>
            <a:r>
              <a:rPr sz="2400" b="0" dirty="0" smtClean="0">
                <a:latin typeface="Calisto MT"/>
                <a:cs typeface="Calisto MT"/>
              </a:rPr>
              <a:t>?)</a:t>
            </a:r>
            <a:endParaRPr sz="2400" dirty="0">
              <a:latin typeface="Calisto MT"/>
              <a:cs typeface="Calisto MT"/>
            </a:endParaRPr>
          </a:p>
        </p:txBody>
      </p:sp>
      <p:sp>
        <p:nvSpPr>
          <p:cNvPr id="3" name="object 3"/>
          <p:cNvSpPr/>
          <p:nvPr/>
        </p:nvSpPr>
        <p:spPr>
          <a:xfrm>
            <a:off x="237947" y="930147"/>
            <a:ext cx="2413000" cy="109444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84340" y="280403"/>
            <a:ext cx="1990051" cy="237489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08684" y="2935493"/>
            <a:ext cx="8375650" cy="3168753"/>
          </a:xfrm>
          <a:prstGeom prst="rect">
            <a:avLst/>
          </a:prstGeom>
        </p:spPr>
        <p:txBody>
          <a:bodyPr vert="horz" wrap="square" lIns="0" tIns="0" rIns="0" bIns="0" rtlCol="0">
            <a:spAutoFit/>
          </a:bodyPr>
          <a:lstStyle/>
          <a:p>
            <a:pPr marL="12700" marR="5080" algn="just">
              <a:lnSpc>
                <a:spcPct val="88100"/>
              </a:lnSpc>
            </a:pPr>
            <a:r>
              <a:rPr lang="es-ES" sz="2600" dirty="0" smtClean="0">
                <a:latin typeface="Calisto MT"/>
                <a:cs typeface="Calisto MT"/>
              </a:rPr>
              <a:t>¿QHJ</a:t>
            </a:r>
            <a:r>
              <a:rPr sz="2600" dirty="0" smtClean="0">
                <a:latin typeface="Calisto MT"/>
                <a:cs typeface="Calisto MT"/>
              </a:rPr>
              <a:t>? </a:t>
            </a:r>
            <a:r>
              <a:rPr lang="es-ES" sz="2600" dirty="0" smtClean="0">
                <a:latin typeface="Calisto MT"/>
                <a:cs typeface="Calisto MT"/>
              </a:rPr>
              <a:t>Esta pregunta, a veces parece bastante trivial. Hacemos la pregunta, pero somos igualmente propensos a hacer lo que nosotros creemos que es lo mejor. En la pregunta existe la presunción de que ya sé quién es Jesús.</a:t>
            </a:r>
          </a:p>
          <a:p>
            <a:pPr marL="12700" marR="5080" algn="just">
              <a:lnSpc>
                <a:spcPct val="88100"/>
              </a:lnSpc>
            </a:pPr>
            <a:r>
              <a:rPr lang="es-ES" sz="2600" dirty="0" smtClean="0">
                <a:latin typeface="Calisto MT"/>
                <a:cs typeface="Calisto MT"/>
              </a:rPr>
              <a:t>Sin embargo, no siempre está claro que este sea el caso.</a:t>
            </a:r>
          </a:p>
          <a:p>
            <a:pPr marL="12700" marR="5080" algn="just">
              <a:lnSpc>
                <a:spcPct val="88100"/>
              </a:lnSpc>
            </a:pPr>
            <a:endParaRPr lang="es-ES" sz="2600" dirty="0" smtClean="0">
              <a:latin typeface="Calisto MT"/>
              <a:cs typeface="Calisto MT"/>
            </a:endParaRPr>
          </a:p>
          <a:p>
            <a:pPr marL="12700" marR="5080" algn="just">
              <a:lnSpc>
                <a:spcPct val="88100"/>
              </a:lnSpc>
            </a:pPr>
            <a:r>
              <a:rPr lang="es-ES" sz="2600" dirty="0" smtClean="0">
                <a:latin typeface="Calisto MT"/>
                <a:cs typeface="Calisto MT"/>
              </a:rPr>
              <a:t>La cuestión sugiere no solo saber quién es Jesús, sino también una disposición a imitarle. ¿Estoy inclinado a hacer esto?</a:t>
            </a:r>
            <a:endParaRPr sz="2600" dirty="0">
              <a:latin typeface="Calisto MT"/>
              <a:cs typeface="Calisto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52400"/>
            <a:ext cx="8610600" cy="5992794"/>
          </a:xfrm>
          <a:prstGeom prst="rect">
            <a:avLst/>
          </a:prstGeom>
        </p:spPr>
        <p:txBody>
          <a:bodyPr vert="horz" wrap="square" lIns="0" tIns="0" rIns="0" bIns="0" rtlCol="0">
            <a:spAutoFit/>
          </a:bodyPr>
          <a:lstStyle/>
          <a:p>
            <a:pPr marL="200025" marR="2132330" indent="-187960">
              <a:lnSpc>
                <a:spcPct val="109200"/>
              </a:lnSpc>
            </a:pPr>
            <a:r>
              <a:rPr lang="en-US" sz="2900" b="0" dirty="0" smtClean="0">
                <a:latin typeface="Calisto MT"/>
                <a:cs typeface="Calisto MT"/>
              </a:rPr>
              <a:t>“</a:t>
            </a:r>
            <a:r>
              <a:rPr lang="es-ES" sz="2900" b="0" dirty="0" smtClean="0">
                <a:latin typeface="Calisto MT"/>
                <a:cs typeface="Calisto MT"/>
              </a:rPr>
              <a:t>El Espíritu del Señor sobre mí, porque me ha ungido para anunciar a los pobres la Buena Nueva, me ha enviado a proclamar la liberación a los cautivos y la vista a los ciegos, para dar la libertad a los oprimidos y proclamar un año de gracia del Señor</a:t>
            </a:r>
            <a:r>
              <a:rPr sz="2900" spc="-15" dirty="0" smtClean="0">
                <a:latin typeface="Calisto MT"/>
                <a:cs typeface="Calisto MT"/>
              </a:rPr>
              <a:t>.”</a:t>
            </a:r>
            <a:endParaRPr sz="2900" dirty="0" smtClean="0">
              <a:latin typeface="Calisto MT"/>
              <a:cs typeface="Calisto MT"/>
            </a:endParaRPr>
          </a:p>
          <a:p>
            <a:pPr marL="4628515">
              <a:lnSpc>
                <a:spcPct val="100000"/>
              </a:lnSpc>
              <a:spcBef>
                <a:spcPts val="919"/>
              </a:spcBef>
            </a:pPr>
            <a:r>
              <a:rPr sz="2300" dirty="0" smtClean="0">
                <a:latin typeface="Calisto MT"/>
                <a:cs typeface="Calisto MT"/>
              </a:rPr>
              <a:t>-- L</a:t>
            </a:r>
            <a:r>
              <a:rPr lang="es-ES" sz="2300" dirty="0" smtClean="0">
                <a:latin typeface="Calisto MT"/>
                <a:cs typeface="Calisto MT"/>
              </a:rPr>
              <a:t>c</a:t>
            </a:r>
            <a:r>
              <a:rPr sz="2300" spc="-105" dirty="0" smtClean="0">
                <a:latin typeface="Calisto MT"/>
                <a:cs typeface="Calisto MT"/>
              </a:rPr>
              <a:t> </a:t>
            </a:r>
            <a:r>
              <a:rPr sz="2300" dirty="0" smtClean="0">
                <a:latin typeface="Calisto MT"/>
                <a:cs typeface="Calisto MT"/>
              </a:rPr>
              <a:t>4</a:t>
            </a:r>
            <a:r>
              <a:rPr lang="es-ES" sz="2300" dirty="0" smtClean="0">
                <a:latin typeface="Calisto MT"/>
                <a:cs typeface="Calisto MT"/>
              </a:rPr>
              <a:t>, </a:t>
            </a:r>
            <a:r>
              <a:rPr sz="2300" dirty="0" smtClean="0">
                <a:latin typeface="Calisto MT"/>
                <a:cs typeface="Calisto MT"/>
              </a:rPr>
              <a:t>18-19</a:t>
            </a:r>
            <a:endParaRPr sz="2300" dirty="0">
              <a:latin typeface="Calisto MT"/>
              <a:cs typeface="Calisto MT"/>
            </a:endParaRPr>
          </a:p>
          <a:p>
            <a:pPr>
              <a:lnSpc>
                <a:spcPct val="100000"/>
              </a:lnSpc>
            </a:pPr>
            <a:endParaRPr sz="2300" dirty="0">
              <a:latin typeface="Times New Roman"/>
              <a:cs typeface="Times New Roman"/>
            </a:endParaRPr>
          </a:p>
          <a:p>
            <a:pPr>
              <a:lnSpc>
                <a:spcPct val="100000"/>
              </a:lnSpc>
            </a:pPr>
            <a:endParaRPr sz="2300" dirty="0">
              <a:latin typeface="Times New Roman"/>
              <a:cs typeface="Times New Roman"/>
            </a:endParaRPr>
          </a:p>
          <a:p>
            <a:pPr marL="12700" marR="5080">
              <a:lnSpc>
                <a:spcPts val="3200"/>
              </a:lnSpc>
              <a:spcBef>
                <a:spcPts val="1390"/>
              </a:spcBef>
            </a:pPr>
            <a:r>
              <a:rPr lang="es-ES" sz="2700" b="1" dirty="0" smtClean="0">
                <a:latin typeface="Cooper Std Black"/>
                <a:cs typeface="Cooper Std Black"/>
              </a:rPr>
              <a:t>Este pasaje de Lucas es la base para la comprensión de Vicente sobre el seguimiento a Cristo, Evangelizador de los Pobres.</a:t>
            </a:r>
            <a:endParaRPr sz="2700" dirty="0">
              <a:latin typeface="Cooper Std Black"/>
              <a:cs typeface="Cooper Std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8043" y="1655124"/>
            <a:ext cx="2616187" cy="34288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406140" y="635000"/>
            <a:ext cx="5235575" cy="5386090"/>
          </a:xfrm>
          <a:prstGeom prst="rect">
            <a:avLst/>
          </a:prstGeom>
        </p:spPr>
        <p:txBody>
          <a:bodyPr vert="horz" wrap="square" lIns="0" tIns="0" rIns="0" bIns="0" rtlCol="0">
            <a:spAutoFit/>
          </a:bodyPr>
          <a:lstStyle/>
          <a:p>
            <a:pPr marL="12700" marR="5080">
              <a:lnSpc>
                <a:spcPts val="3000"/>
              </a:lnSpc>
            </a:pPr>
            <a:r>
              <a:rPr sz="2600" dirty="0" smtClean="0">
                <a:latin typeface="Calisto MT"/>
                <a:cs typeface="Calisto MT"/>
              </a:rPr>
              <a:t>“</a:t>
            </a:r>
            <a:r>
              <a:rPr lang="es-ES" sz="2600" dirty="0" smtClean="0">
                <a:latin typeface="Calisto MT"/>
                <a:cs typeface="Calisto MT"/>
              </a:rPr>
              <a:t>Nuestra vocación, pues, es continuación de la Suya, o, al menos, está en armonía con la Suya en circunstancias. ¡Oh! ¡Qué felicidad, hermanos míos! Por tanto, un gran motivo [de alegría] que tenemos es la grandeza de la cosa: dar a conocer a Dios a los pobres, anunciarles a Jesucristo, decirles que está cerca el reino de los cielos y que ese reino es para los pobres.... Sí, evangelizar a los pobres es un oficio tan alto que es, por excelencia, el oficio del Hijo de Dios”.</a:t>
            </a:r>
            <a:endParaRPr sz="2600" dirty="0">
              <a:latin typeface="Calisto MT"/>
              <a:cs typeface="Calisto MT"/>
            </a:endParaRPr>
          </a:p>
        </p:txBody>
      </p:sp>
      <p:sp>
        <p:nvSpPr>
          <p:cNvPr id="4" name="object 4"/>
          <p:cNvSpPr txBox="1"/>
          <p:nvPr/>
        </p:nvSpPr>
        <p:spPr>
          <a:xfrm>
            <a:off x="5106352" y="5816600"/>
            <a:ext cx="2775585" cy="384721"/>
          </a:xfrm>
          <a:prstGeom prst="rect">
            <a:avLst/>
          </a:prstGeom>
        </p:spPr>
        <p:txBody>
          <a:bodyPr vert="horz" wrap="square" lIns="0" tIns="0" rIns="0" bIns="0" rtlCol="0">
            <a:spAutoFit/>
          </a:bodyPr>
          <a:lstStyle/>
          <a:p>
            <a:pPr marL="12700">
              <a:lnSpc>
                <a:spcPct val="100000"/>
              </a:lnSpc>
            </a:pPr>
            <a:r>
              <a:rPr lang="es-ES" sz="2500" dirty="0" smtClean="0">
                <a:latin typeface="Calisto MT"/>
                <a:cs typeface="Calisto MT"/>
              </a:rPr>
              <a:t>—</a:t>
            </a:r>
            <a:r>
              <a:rPr sz="2500" dirty="0" smtClean="0">
                <a:latin typeface="Calisto MT"/>
                <a:cs typeface="Calisto MT"/>
              </a:rPr>
              <a:t>S. </a:t>
            </a:r>
            <a:r>
              <a:rPr sz="2500" spc="-10" dirty="0" err="1" smtClean="0">
                <a:latin typeface="Calisto MT"/>
                <a:cs typeface="Calisto MT"/>
              </a:rPr>
              <a:t>Vicent</a:t>
            </a:r>
            <a:r>
              <a:rPr lang="es-ES" sz="2500" spc="-10" dirty="0" smtClean="0">
                <a:latin typeface="Calisto MT"/>
                <a:cs typeface="Calisto MT"/>
              </a:rPr>
              <a:t>e</a:t>
            </a:r>
            <a:r>
              <a:rPr sz="2500" spc="-10" dirty="0" smtClean="0">
                <a:latin typeface="Calisto MT"/>
                <a:cs typeface="Calisto MT"/>
              </a:rPr>
              <a:t> </a:t>
            </a:r>
            <a:r>
              <a:rPr sz="2500" dirty="0">
                <a:latin typeface="Calisto MT"/>
                <a:cs typeface="Calisto MT"/>
              </a:rPr>
              <a:t>de</a:t>
            </a:r>
            <a:r>
              <a:rPr sz="2500" spc="-70" dirty="0">
                <a:latin typeface="Calisto MT"/>
                <a:cs typeface="Calisto MT"/>
              </a:rPr>
              <a:t> </a:t>
            </a:r>
            <a:r>
              <a:rPr sz="2500" spc="-20" dirty="0" smtClean="0">
                <a:latin typeface="Calisto MT"/>
                <a:cs typeface="Calisto MT"/>
              </a:rPr>
              <a:t>Pa</a:t>
            </a:r>
            <a:r>
              <a:rPr lang="es-ES" sz="2500" spc="-20" dirty="0" smtClean="0">
                <a:latin typeface="Calisto MT"/>
                <a:cs typeface="Calisto MT"/>
              </a:rPr>
              <a:t>ú</a:t>
            </a:r>
            <a:r>
              <a:rPr sz="2500" spc="-20" dirty="0" smtClean="0">
                <a:latin typeface="Calisto MT"/>
                <a:cs typeface="Calisto MT"/>
              </a:rPr>
              <a:t>l</a:t>
            </a:r>
            <a:endParaRPr sz="2500" dirty="0">
              <a:latin typeface="Calisto MT"/>
              <a:cs typeface="Calisto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31971"/>
            <a:ext cx="6029960" cy="6394058"/>
          </a:xfrm>
          <a:prstGeom prst="rect">
            <a:avLst/>
          </a:prstGeom>
        </p:spPr>
        <p:txBody>
          <a:bodyPr vert="horz" wrap="square" lIns="0" tIns="0" rIns="0" bIns="0" rtlCol="0">
            <a:spAutoFit/>
          </a:bodyPr>
          <a:lstStyle/>
          <a:p>
            <a:pPr marL="12700" marR="183515">
              <a:lnSpc>
                <a:spcPts val="3200"/>
              </a:lnSpc>
              <a:tabLst>
                <a:tab pos="1093470" algn="l"/>
                <a:tab pos="4551045" algn="l"/>
              </a:tabLst>
            </a:pPr>
            <a:r>
              <a:rPr sz="2800" dirty="0" smtClean="0">
                <a:latin typeface="Calisto MT"/>
                <a:cs typeface="Calisto MT"/>
              </a:rPr>
              <a:t>“</a:t>
            </a:r>
            <a:r>
              <a:rPr lang="es-ES" sz="2800" dirty="0" smtClean="0">
                <a:latin typeface="Calisto MT"/>
                <a:cs typeface="Calisto MT"/>
              </a:rPr>
              <a:t>En esta vocación vivimos de modo muy conforme a nuestro Señor Jesucristo que, al parecer, cuando vino a este mundo, escogió como principal tarea la de asistir y cuidar a los pobres. ‘</a:t>
            </a:r>
            <a:r>
              <a:rPr lang="es-ES" sz="2800" dirty="0" err="1" smtClean="0">
                <a:latin typeface="Calisto MT"/>
                <a:cs typeface="Calisto MT"/>
              </a:rPr>
              <a:t>Misit</a:t>
            </a:r>
            <a:r>
              <a:rPr lang="es-ES" sz="2800" dirty="0" smtClean="0">
                <a:latin typeface="Calisto MT"/>
                <a:cs typeface="Calisto MT"/>
              </a:rPr>
              <a:t> me evangelizare </a:t>
            </a:r>
            <a:r>
              <a:rPr lang="es-ES" sz="2800" dirty="0" err="1" smtClean="0">
                <a:latin typeface="Calisto MT"/>
                <a:cs typeface="Calisto MT"/>
              </a:rPr>
              <a:t>pauperibus</a:t>
            </a:r>
            <a:r>
              <a:rPr lang="es-ES" sz="2800" dirty="0" smtClean="0">
                <a:latin typeface="Calisto MT"/>
                <a:cs typeface="Calisto MT"/>
              </a:rPr>
              <a:t>’. Y si se le pregunta a nuestro Señor: ‘¿Qué es lo que has venido a hacer en la tierra?’ – ‘A asistir a los pobres’ – ‘¿A algo más?’ – ‘A asistir a los pobres’, ¿No nos sentiremos felices nosotros por estar en la Misión con el mismo fin, que comprometió a Dios a hacerse hombre?</a:t>
            </a:r>
            <a:r>
              <a:rPr sz="2800" spc="-5" dirty="0" smtClean="0">
                <a:latin typeface="Calisto MT"/>
                <a:cs typeface="Calisto MT"/>
              </a:rPr>
              <a:t>”</a:t>
            </a:r>
            <a:endParaRPr sz="2800" dirty="0">
              <a:latin typeface="Calisto MT"/>
              <a:cs typeface="Calisto MT"/>
            </a:endParaRPr>
          </a:p>
          <a:p>
            <a:pPr marL="2719070">
              <a:lnSpc>
                <a:spcPct val="100000"/>
              </a:lnSpc>
              <a:spcBef>
                <a:spcPts val="1655"/>
              </a:spcBef>
            </a:pPr>
            <a:r>
              <a:rPr sz="2800" dirty="0">
                <a:latin typeface="Calisto MT"/>
                <a:cs typeface="Calisto MT"/>
              </a:rPr>
              <a:t>--</a:t>
            </a:r>
            <a:r>
              <a:rPr sz="2800" dirty="0" smtClean="0">
                <a:latin typeface="Calisto MT"/>
                <a:cs typeface="Calisto MT"/>
              </a:rPr>
              <a:t>S. </a:t>
            </a:r>
            <a:r>
              <a:rPr sz="2800" spc="-10" dirty="0" err="1" smtClean="0">
                <a:latin typeface="Calisto MT"/>
                <a:cs typeface="Calisto MT"/>
              </a:rPr>
              <a:t>Vicent</a:t>
            </a:r>
            <a:r>
              <a:rPr lang="es-ES" sz="2800" spc="-10" dirty="0" smtClean="0">
                <a:latin typeface="Calisto MT"/>
                <a:cs typeface="Calisto MT"/>
              </a:rPr>
              <a:t>e</a:t>
            </a:r>
            <a:r>
              <a:rPr sz="2800" spc="-10" dirty="0" smtClean="0">
                <a:latin typeface="Calisto MT"/>
                <a:cs typeface="Calisto MT"/>
              </a:rPr>
              <a:t> </a:t>
            </a:r>
            <a:r>
              <a:rPr sz="2800" dirty="0">
                <a:latin typeface="Calisto MT"/>
                <a:cs typeface="Calisto MT"/>
              </a:rPr>
              <a:t>de</a:t>
            </a:r>
            <a:r>
              <a:rPr sz="2800" spc="-80" dirty="0">
                <a:latin typeface="Calisto MT"/>
                <a:cs typeface="Calisto MT"/>
              </a:rPr>
              <a:t> </a:t>
            </a:r>
            <a:r>
              <a:rPr sz="2800" spc="-20" dirty="0" smtClean="0">
                <a:latin typeface="Calisto MT"/>
                <a:cs typeface="Calisto MT"/>
              </a:rPr>
              <a:t>Pa</a:t>
            </a:r>
            <a:r>
              <a:rPr lang="es-ES" sz="2800" spc="-20" dirty="0" smtClean="0">
                <a:latin typeface="Calisto MT"/>
                <a:cs typeface="Calisto MT"/>
              </a:rPr>
              <a:t>ú</a:t>
            </a:r>
            <a:r>
              <a:rPr sz="2800" spc="-20" dirty="0" smtClean="0">
                <a:latin typeface="Calisto MT"/>
                <a:cs typeface="Calisto MT"/>
              </a:rPr>
              <a:t>l</a:t>
            </a:r>
            <a:endParaRPr sz="2800" dirty="0">
              <a:latin typeface="Calisto MT"/>
              <a:cs typeface="Calisto MT"/>
            </a:endParaRPr>
          </a:p>
        </p:txBody>
      </p:sp>
      <p:sp>
        <p:nvSpPr>
          <p:cNvPr id="3" name="object 3"/>
          <p:cNvSpPr/>
          <p:nvPr/>
        </p:nvSpPr>
        <p:spPr>
          <a:xfrm>
            <a:off x="6197600" y="1460500"/>
            <a:ext cx="2806700" cy="393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18000" y="368300"/>
            <a:ext cx="4826000" cy="611891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8750" y="1839122"/>
            <a:ext cx="4002404" cy="3000821"/>
          </a:xfrm>
          <a:prstGeom prst="rect">
            <a:avLst/>
          </a:prstGeom>
        </p:spPr>
        <p:txBody>
          <a:bodyPr vert="horz" wrap="square" lIns="0" tIns="0" rIns="0" bIns="0" rtlCol="0">
            <a:spAutoFit/>
          </a:bodyPr>
          <a:lstStyle/>
          <a:p>
            <a:pPr marL="12700" marR="5080" indent="-14604" algn="ctr">
              <a:lnSpc>
                <a:spcPct val="100400"/>
              </a:lnSpc>
              <a:tabLst>
                <a:tab pos="702945" algn="l"/>
                <a:tab pos="2677795" algn="l"/>
              </a:tabLst>
            </a:pPr>
            <a:r>
              <a:rPr lang="es-ES" sz="3900" dirty="0" smtClean="0"/>
              <a:t>Modelándonos siguiendo la comprensión de Vicente sobre Cristo</a:t>
            </a:r>
            <a:endParaRPr sz="3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260" y="124618"/>
            <a:ext cx="8187690" cy="923330"/>
          </a:xfrm>
          <a:prstGeom prst="rect">
            <a:avLst/>
          </a:prstGeom>
        </p:spPr>
        <p:txBody>
          <a:bodyPr vert="horz" wrap="square" lIns="0" tIns="0" rIns="0" bIns="0" rtlCol="0">
            <a:spAutoFit/>
          </a:bodyPr>
          <a:lstStyle/>
          <a:p>
            <a:pPr marR="5080" indent="-3032760" algn="ctr">
              <a:lnSpc>
                <a:spcPct val="100000"/>
              </a:lnSpc>
            </a:pPr>
            <a:r>
              <a:rPr sz="3000" dirty="0" smtClean="0"/>
              <a:t>“</a:t>
            </a:r>
            <a:r>
              <a:rPr lang="es-ES" sz="3000" dirty="0" smtClean="0"/>
              <a:t>Me envió a anunciar </a:t>
            </a:r>
            <a:br>
              <a:rPr lang="es-ES" sz="3000" dirty="0" smtClean="0"/>
            </a:br>
            <a:r>
              <a:rPr lang="es-ES" sz="3000" dirty="0" smtClean="0"/>
              <a:t>el Evangelio a los pobres</a:t>
            </a:r>
            <a:r>
              <a:rPr sz="3000" dirty="0" smtClean="0"/>
              <a:t>.”</a:t>
            </a:r>
            <a:endParaRPr sz="3000" dirty="0"/>
          </a:p>
        </p:txBody>
      </p:sp>
      <p:sp>
        <p:nvSpPr>
          <p:cNvPr id="3" name="object 3"/>
          <p:cNvSpPr txBox="1"/>
          <p:nvPr/>
        </p:nvSpPr>
        <p:spPr>
          <a:xfrm>
            <a:off x="419100" y="1104900"/>
            <a:ext cx="8326755" cy="5201424"/>
          </a:xfrm>
          <a:prstGeom prst="rect">
            <a:avLst/>
          </a:prstGeom>
        </p:spPr>
        <p:txBody>
          <a:bodyPr vert="horz" wrap="square" lIns="0" tIns="0" rIns="0" bIns="0" rtlCol="0">
            <a:spAutoFit/>
          </a:bodyPr>
          <a:lstStyle/>
          <a:p>
            <a:pPr algn="ctr">
              <a:lnSpc>
                <a:spcPct val="100000"/>
              </a:lnSpc>
            </a:pPr>
            <a:r>
              <a:rPr lang="es-ES" sz="2400" spc="-5" dirty="0" smtClean="0">
                <a:latin typeface="Century Gothic"/>
                <a:cs typeface="Century Gothic"/>
              </a:rPr>
              <a:t>Implicaciones para nosotros como misioneros</a:t>
            </a:r>
            <a:r>
              <a:rPr sz="2400" dirty="0" smtClean="0">
                <a:latin typeface="Century Gothic"/>
                <a:cs typeface="Century Gothic"/>
              </a:rPr>
              <a:t>.</a:t>
            </a:r>
            <a:endParaRPr lang="es-ES" sz="2400" dirty="0" smtClean="0">
              <a:latin typeface="Century Gothic"/>
              <a:cs typeface="Century Gothic"/>
            </a:endParaRPr>
          </a:p>
          <a:p>
            <a:pPr algn="ctr">
              <a:lnSpc>
                <a:spcPct val="100000"/>
              </a:lnSpc>
            </a:pPr>
            <a:endParaRPr sz="2400" dirty="0" smtClean="0">
              <a:latin typeface="Century Gothic"/>
              <a:cs typeface="Century Gothic"/>
            </a:endParaRPr>
          </a:p>
          <a:p>
            <a:pPr marL="355600" marR="372745" indent="-342900">
              <a:lnSpc>
                <a:spcPts val="2900"/>
              </a:lnSpc>
              <a:buChar char="•"/>
              <a:tabLst>
                <a:tab pos="355600" algn="l"/>
              </a:tabLst>
            </a:pPr>
            <a:r>
              <a:rPr lang="es-ES" sz="2400" dirty="0" smtClean="0">
                <a:latin typeface="Calisto MT"/>
                <a:cs typeface="Calisto MT"/>
              </a:rPr>
              <a:t>El misionero es enviado por Dios a ejemplo de Cristo mismo. Es una llamada de Dios.</a:t>
            </a:r>
          </a:p>
          <a:p>
            <a:pPr marL="355600" marR="372745" indent="-342900">
              <a:lnSpc>
                <a:spcPts val="2900"/>
              </a:lnSpc>
              <a:buChar char="•"/>
              <a:tabLst>
                <a:tab pos="355600" algn="l"/>
              </a:tabLst>
            </a:pPr>
            <a:r>
              <a:rPr lang="es-ES" sz="2400" dirty="0" smtClean="0">
                <a:latin typeface="Calisto MT"/>
                <a:cs typeface="Calisto MT"/>
              </a:rPr>
              <a:t>El misionero se siente impelido a hacer esto. Por lo tanto, no puede ser su propia voluntad sino la de Cristo.</a:t>
            </a:r>
          </a:p>
          <a:p>
            <a:pPr marL="355600" marR="372745" indent="-342900">
              <a:lnSpc>
                <a:spcPts val="2900"/>
              </a:lnSpc>
              <a:buChar char="•"/>
              <a:tabLst>
                <a:tab pos="355600" algn="l"/>
              </a:tabLst>
            </a:pPr>
            <a:r>
              <a:rPr lang="es-ES" sz="2400" dirty="0" smtClean="0">
                <a:latin typeface="Calisto MT"/>
                <a:cs typeface="Calisto MT"/>
              </a:rPr>
              <a:t>El misionero busca a aquellos que son pobres, y no descansa hasta llegar hasta él o ella.</a:t>
            </a:r>
          </a:p>
          <a:p>
            <a:pPr marL="355600" marR="372745" indent="-342900">
              <a:lnSpc>
                <a:spcPts val="2900"/>
              </a:lnSpc>
              <a:buChar char="•"/>
              <a:tabLst>
                <a:tab pos="355600" algn="l"/>
              </a:tabLst>
            </a:pPr>
            <a:r>
              <a:rPr lang="es-ES" sz="2400" dirty="0" smtClean="0">
                <a:latin typeface="Calisto MT"/>
                <a:cs typeface="Calisto MT"/>
              </a:rPr>
              <a:t>Este misionero hace presente a Cristo a los que él o ella visita.</a:t>
            </a:r>
          </a:p>
          <a:p>
            <a:pPr marL="355600" marR="372745" indent="-342900">
              <a:lnSpc>
                <a:spcPts val="2900"/>
              </a:lnSpc>
              <a:buChar char="•"/>
              <a:tabLst>
                <a:tab pos="355600" algn="l"/>
              </a:tabLst>
            </a:pPr>
            <a:r>
              <a:rPr lang="es-ES" sz="2400" dirty="0" smtClean="0">
                <a:latin typeface="Calisto MT"/>
                <a:cs typeface="Calisto MT"/>
              </a:rPr>
              <a:t>Tanto de palabra y obra, el misionero anuncia la Buena Nueva a los pobres.</a:t>
            </a:r>
          </a:p>
          <a:p>
            <a:pPr marL="355600" marR="372745" indent="-342900">
              <a:lnSpc>
                <a:spcPts val="2900"/>
              </a:lnSpc>
              <a:buChar char="•"/>
              <a:tabLst>
                <a:tab pos="355600" algn="l"/>
              </a:tabLst>
            </a:pPr>
            <a:r>
              <a:rPr lang="es-ES" sz="2400" dirty="0" smtClean="0">
                <a:latin typeface="Calisto MT"/>
                <a:cs typeface="Calisto MT"/>
              </a:rPr>
              <a:t>En la medida de lo posible, él o ella alivia el sufrimiento de los pobres.</a:t>
            </a:r>
            <a:endParaRPr sz="2400" dirty="0">
              <a:latin typeface="Calisto MT"/>
              <a:cs typeface="Calisto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8300" y="914400"/>
            <a:ext cx="3467100" cy="5029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93540" y="645159"/>
            <a:ext cx="4465955" cy="5668218"/>
          </a:xfrm>
          <a:prstGeom prst="rect">
            <a:avLst/>
          </a:prstGeom>
        </p:spPr>
        <p:txBody>
          <a:bodyPr vert="horz" wrap="square" lIns="0" tIns="0" rIns="0" bIns="0" rtlCol="0">
            <a:spAutoFit/>
          </a:bodyPr>
          <a:lstStyle/>
          <a:p>
            <a:pPr marL="12700" marR="5080">
              <a:lnSpc>
                <a:spcPts val="3400"/>
              </a:lnSpc>
            </a:pPr>
            <a:r>
              <a:rPr lang="es-ES" sz="2900" dirty="0" smtClean="0">
                <a:latin typeface="Calisto MT"/>
                <a:cs typeface="Calisto MT"/>
              </a:rPr>
              <a:t>Cuando Federico </a:t>
            </a:r>
            <a:r>
              <a:rPr lang="es-ES" sz="2900" dirty="0" err="1" smtClean="0">
                <a:latin typeface="Calisto MT"/>
                <a:cs typeface="Calisto MT"/>
              </a:rPr>
              <a:t>Ozanam</a:t>
            </a:r>
            <a:r>
              <a:rPr lang="es-ES" sz="2900" dirty="0" smtClean="0">
                <a:latin typeface="Calisto MT"/>
                <a:cs typeface="Calisto MT"/>
              </a:rPr>
              <a:t> eligió a S. Vicente de Paúl como patrón de la Sociedad de San Vicente de Paúl, ¿qué crees que </a:t>
            </a:r>
            <a:r>
              <a:rPr lang="es-ES" sz="2900" dirty="0" err="1" smtClean="0">
                <a:latin typeface="Calisto MT"/>
                <a:cs typeface="Calisto MT"/>
              </a:rPr>
              <a:t>siginficaría</a:t>
            </a:r>
            <a:r>
              <a:rPr lang="es-ES" sz="2900" dirty="0" smtClean="0">
                <a:latin typeface="Calisto MT"/>
                <a:cs typeface="Calisto MT"/>
              </a:rPr>
              <a:t> la comprensión de Vicente de Cristo para la sociedad? ¿Y para ti?</a:t>
            </a:r>
          </a:p>
          <a:p>
            <a:pPr marL="12700" marR="5080">
              <a:lnSpc>
                <a:spcPts val="3400"/>
              </a:lnSpc>
            </a:pPr>
            <a:r>
              <a:rPr lang="es-ES" sz="2900" dirty="0" smtClean="0">
                <a:latin typeface="Calisto MT"/>
                <a:cs typeface="Calisto MT"/>
              </a:rPr>
              <a:t>¿Por qué son tan importantes las visitas a domicilio? ¿Alguna vez he pensado en mí mismo como un misionero?</a:t>
            </a:r>
            <a:endParaRPr sz="2900" dirty="0">
              <a:latin typeface="Calisto MT"/>
              <a:cs typeface="Calisto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9940" y="1127760"/>
            <a:ext cx="8277860" cy="5001369"/>
          </a:xfrm>
          <a:prstGeom prst="rect">
            <a:avLst/>
          </a:prstGeom>
        </p:spPr>
        <p:txBody>
          <a:bodyPr vert="horz" wrap="square" lIns="0" tIns="0" rIns="0" bIns="0" rtlCol="0">
            <a:spAutoFit/>
          </a:bodyPr>
          <a:lstStyle/>
          <a:p>
            <a:pPr marR="730885">
              <a:lnSpc>
                <a:spcPts val="3900"/>
              </a:lnSpc>
            </a:pPr>
            <a:r>
              <a:rPr lang="es-ES" sz="3300" dirty="0" smtClean="0">
                <a:latin typeface="Calisto MT"/>
                <a:cs typeface="Calisto MT"/>
              </a:rPr>
              <a:t>Consideremos por un momento el reconocimiento de Cristo en los pobres.</a:t>
            </a:r>
          </a:p>
          <a:p>
            <a:pPr marR="730885">
              <a:lnSpc>
                <a:spcPts val="3900"/>
              </a:lnSpc>
            </a:pPr>
            <a:r>
              <a:rPr lang="es-ES" sz="3300" dirty="0" smtClean="0">
                <a:latin typeface="Calisto MT"/>
                <a:cs typeface="Calisto MT"/>
              </a:rPr>
              <a:t>La conciencia de san Vicente de la presencia de Cristo en los pobres proviene de su experiencia personal, así como de su conocimiento de las Escrituras.</a:t>
            </a:r>
          </a:p>
          <a:p>
            <a:pPr marR="730885">
              <a:lnSpc>
                <a:spcPts val="3900"/>
              </a:lnSpc>
            </a:pPr>
            <a:endParaRPr lang="es-ES" sz="3300" dirty="0" smtClean="0">
              <a:latin typeface="Calisto MT"/>
              <a:cs typeface="Calisto MT"/>
            </a:endParaRPr>
          </a:p>
          <a:p>
            <a:pPr marR="730885">
              <a:lnSpc>
                <a:spcPts val="3900"/>
              </a:lnSpc>
            </a:pPr>
            <a:r>
              <a:rPr lang="es-ES" sz="3300" dirty="0" smtClean="0">
                <a:latin typeface="Calisto MT"/>
                <a:cs typeface="Calisto MT"/>
              </a:rPr>
              <a:t>Vamos a ver tres pasajes que sin duda influyeron a Vicente en lo que se refiere a los pobres.</a:t>
            </a:r>
            <a:endParaRPr sz="3300" dirty="0">
              <a:latin typeface="Calisto MT"/>
              <a:cs typeface="Calisto MT"/>
            </a:endParaRPr>
          </a:p>
        </p:txBody>
      </p:sp>
      <p:sp>
        <p:nvSpPr>
          <p:cNvPr id="3" name="object 3"/>
          <p:cNvSpPr txBox="1">
            <a:spLocks noGrp="1"/>
          </p:cNvSpPr>
          <p:nvPr>
            <p:ph type="title"/>
          </p:nvPr>
        </p:nvSpPr>
        <p:spPr>
          <a:xfrm>
            <a:off x="334773" y="203200"/>
            <a:ext cx="8474710" cy="461665"/>
          </a:xfrm>
          <a:prstGeom prst="rect">
            <a:avLst/>
          </a:prstGeom>
        </p:spPr>
        <p:txBody>
          <a:bodyPr vert="horz" wrap="square" lIns="0" tIns="0" rIns="0" bIns="0" rtlCol="0">
            <a:spAutoFit/>
          </a:bodyPr>
          <a:lstStyle/>
          <a:p>
            <a:pPr marL="12700" algn="ctr">
              <a:lnSpc>
                <a:spcPct val="100000"/>
              </a:lnSpc>
              <a:tabLst>
                <a:tab pos="2526665" algn="l"/>
                <a:tab pos="4754880" algn="l"/>
                <a:tab pos="5410835" algn="l"/>
              </a:tabLst>
            </a:pPr>
            <a:r>
              <a:rPr lang="es-ES" sz="3000" dirty="0" smtClean="0"/>
              <a:t>Pasajes de la Escritura para contemplar</a:t>
            </a:r>
            <a:endParaRPr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9590" y="183360"/>
            <a:ext cx="7544818" cy="492443"/>
          </a:xfrm>
          <a:prstGeom prst="rect">
            <a:avLst/>
          </a:prstGeom>
        </p:spPr>
        <p:txBody>
          <a:bodyPr vert="horz" wrap="square" lIns="0" tIns="0" rIns="0" bIns="0" rtlCol="0">
            <a:spAutoFit/>
          </a:bodyPr>
          <a:lstStyle/>
          <a:p>
            <a:pPr marL="1019175">
              <a:lnSpc>
                <a:spcPct val="100000"/>
              </a:lnSpc>
              <a:tabLst>
                <a:tab pos="2560955" algn="l"/>
                <a:tab pos="4067810" algn="l"/>
                <a:tab pos="4634865" algn="l"/>
                <a:tab pos="5476875" algn="l"/>
              </a:tabLst>
            </a:pPr>
            <a:r>
              <a:rPr lang="es-ES" dirty="0" smtClean="0"/>
              <a:t>Ver a Cristo en los pobres</a:t>
            </a:r>
            <a:endParaRPr dirty="0"/>
          </a:p>
        </p:txBody>
      </p:sp>
      <p:sp>
        <p:nvSpPr>
          <p:cNvPr id="3" name="object 3"/>
          <p:cNvSpPr/>
          <p:nvPr/>
        </p:nvSpPr>
        <p:spPr>
          <a:xfrm>
            <a:off x="5410200" y="1358900"/>
            <a:ext cx="3314700" cy="47625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74040" y="990600"/>
            <a:ext cx="4370070" cy="5537413"/>
          </a:xfrm>
          <a:prstGeom prst="rect">
            <a:avLst/>
          </a:prstGeom>
        </p:spPr>
        <p:txBody>
          <a:bodyPr vert="horz" wrap="square" lIns="0" tIns="0" rIns="0" bIns="0" rtlCol="0">
            <a:spAutoFit/>
          </a:bodyPr>
          <a:lstStyle/>
          <a:p>
            <a:pPr marL="12700" marR="5080">
              <a:lnSpc>
                <a:spcPts val="3500"/>
              </a:lnSpc>
            </a:pPr>
            <a:r>
              <a:rPr sz="3000" dirty="0" smtClean="0">
                <a:latin typeface="Calisto MT"/>
                <a:cs typeface="Calisto MT"/>
              </a:rPr>
              <a:t>“</a:t>
            </a:r>
            <a:r>
              <a:rPr lang="es-ES" sz="3000" dirty="0" smtClean="0">
                <a:latin typeface="Calisto MT"/>
                <a:cs typeface="Calisto MT"/>
              </a:rPr>
              <a:t>No es una orden; sólo quiero, mediante el interés por los demás, probar la sinceridad de vuestra caridad. Pues conocéis la generosidad de nuestro Señor Jesucristo, el cual, siendo rico, por vosotros se hizo pobre a fin de que os enriquecierais con su pobreza.</a:t>
            </a:r>
            <a:r>
              <a:rPr sz="3000" spc="-15" dirty="0" smtClean="0">
                <a:latin typeface="Calisto MT"/>
                <a:cs typeface="Calisto MT"/>
              </a:rPr>
              <a:t>”</a:t>
            </a:r>
            <a:endParaRPr sz="3000" dirty="0" smtClean="0">
              <a:latin typeface="Calisto MT"/>
              <a:cs typeface="Calisto MT"/>
            </a:endParaRPr>
          </a:p>
          <a:p>
            <a:pPr marL="12700">
              <a:lnSpc>
                <a:spcPct val="100000"/>
              </a:lnSpc>
              <a:spcBef>
                <a:spcPts val="1789"/>
              </a:spcBef>
            </a:pPr>
            <a:r>
              <a:rPr lang="es-ES" sz="2400" dirty="0" smtClean="0">
                <a:latin typeface="Calisto MT"/>
                <a:cs typeface="Calisto MT"/>
              </a:rPr>
              <a:t>—</a:t>
            </a:r>
            <a:r>
              <a:rPr sz="2400" dirty="0" smtClean="0">
                <a:latin typeface="Calisto MT"/>
                <a:cs typeface="Calisto MT"/>
              </a:rPr>
              <a:t>2 </a:t>
            </a:r>
            <a:r>
              <a:rPr sz="2400" spc="-5" dirty="0" err="1" smtClean="0">
                <a:latin typeface="Calisto MT"/>
                <a:cs typeface="Calisto MT"/>
              </a:rPr>
              <a:t>Cor</a:t>
            </a:r>
            <a:r>
              <a:rPr sz="2400" spc="-85" dirty="0" smtClean="0">
                <a:latin typeface="Calisto MT"/>
                <a:cs typeface="Calisto MT"/>
              </a:rPr>
              <a:t> </a:t>
            </a:r>
            <a:r>
              <a:rPr sz="2400" dirty="0" smtClean="0">
                <a:latin typeface="Calisto MT"/>
                <a:cs typeface="Calisto MT"/>
              </a:rPr>
              <a:t>8</a:t>
            </a:r>
            <a:r>
              <a:rPr lang="es-ES" sz="2400" dirty="0" smtClean="0">
                <a:latin typeface="Calisto MT"/>
                <a:cs typeface="Calisto MT"/>
              </a:rPr>
              <a:t>, </a:t>
            </a:r>
            <a:r>
              <a:rPr sz="2400" dirty="0" smtClean="0">
                <a:latin typeface="Calisto MT"/>
                <a:cs typeface="Calisto MT"/>
              </a:rPr>
              <a:t>8-9</a:t>
            </a:r>
            <a:endParaRPr sz="2400" dirty="0">
              <a:latin typeface="Calisto MT"/>
              <a:cs typeface="Calisto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3640" y="381000"/>
            <a:ext cx="4979670" cy="5834931"/>
          </a:xfrm>
          <a:prstGeom prst="rect">
            <a:avLst/>
          </a:prstGeom>
        </p:spPr>
        <p:txBody>
          <a:bodyPr vert="horz" wrap="square" lIns="0" tIns="0" rIns="0" bIns="0" rtlCol="0">
            <a:spAutoFit/>
          </a:bodyPr>
          <a:lstStyle/>
          <a:p>
            <a:pPr marL="12700" marR="5080">
              <a:lnSpc>
                <a:spcPts val="3500"/>
              </a:lnSpc>
            </a:pPr>
            <a:r>
              <a:rPr sz="3000" spc="-45" dirty="0" smtClean="0">
                <a:latin typeface="Calisto MT"/>
                <a:cs typeface="Calisto MT"/>
              </a:rPr>
              <a:t>“</a:t>
            </a:r>
            <a:r>
              <a:rPr lang="es-ES" sz="3000" spc="-45" dirty="0" smtClean="0">
                <a:latin typeface="Calisto MT"/>
                <a:cs typeface="Calisto MT"/>
              </a:rPr>
              <a:t>Tened entre vosotros los mismos sentimientos que Cristo: El cual, siendo de condición divina, no retuvo ávidamente el ser igual a Dios. Sino que se despojó de sí mismo tomando condición de siervo haciéndose semejante a los hombres y apareciendo en su porte como hombre; y se humilló a sí mismo, obedeciendo hasta la muerte y muerte de cruz</a:t>
            </a:r>
            <a:r>
              <a:rPr sz="3000" spc="-25" dirty="0" smtClean="0">
                <a:latin typeface="Calisto MT"/>
                <a:cs typeface="Calisto MT"/>
              </a:rPr>
              <a:t>.”</a:t>
            </a:r>
            <a:endParaRPr sz="3000" dirty="0">
              <a:latin typeface="Calisto MT"/>
              <a:cs typeface="Calisto MT"/>
            </a:endParaRPr>
          </a:p>
        </p:txBody>
      </p:sp>
      <p:sp>
        <p:nvSpPr>
          <p:cNvPr id="3" name="object 3"/>
          <p:cNvSpPr txBox="1"/>
          <p:nvPr/>
        </p:nvSpPr>
        <p:spPr>
          <a:xfrm>
            <a:off x="6542933" y="6161023"/>
            <a:ext cx="2180590" cy="307777"/>
          </a:xfrm>
          <a:prstGeom prst="rect">
            <a:avLst/>
          </a:prstGeom>
        </p:spPr>
        <p:txBody>
          <a:bodyPr vert="horz" wrap="square" lIns="0" tIns="0" rIns="0" bIns="0" rtlCol="0">
            <a:spAutoFit/>
          </a:bodyPr>
          <a:lstStyle/>
          <a:p>
            <a:pPr marL="12700">
              <a:lnSpc>
                <a:spcPts val="2430"/>
              </a:lnSpc>
            </a:pPr>
            <a:r>
              <a:rPr lang="es-ES" sz="2200" dirty="0" smtClean="0">
                <a:latin typeface="Calisto MT"/>
                <a:cs typeface="Calisto MT"/>
              </a:rPr>
              <a:t>—Fil</a:t>
            </a:r>
            <a:r>
              <a:rPr sz="2200" spc="-100" dirty="0" smtClean="0">
                <a:latin typeface="Calisto MT"/>
                <a:cs typeface="Calisto MT"/>
              </a:rPr>
              <a:t> </a:t>
            </a:r>
            <a:r>
              <a:rPr sz="2200" dirty="0" smtClean="0">
                <a:latin typeface="Calisto MT"/>
                <a:cs typeface="Calisto MT"/>
              </a:rPr>
              <a:t>2</a:t>
            </a:r>
            <a:r>
              <a:rPr lang="es-ES" sz="2200" dirty="0" smtClean="0">
                <a:latin typeface="Calisto MT"/>
                <a:cs typeface="Calisto MT"/>
              </a:rPr>
              <a:t>, </a:t>
            </a:r>
            <a:r>
              <a:rPr sz="2200" dirty="0" smtClean="0">
                <a:latin typeface="Calisto MT"/>
                <a:cs typeface="Calisto MT"/>
              </a:rPr>
              <a:t>5-8</a:t>
            </a:r>
            <a:endParaRPr sz="2200" dirty="0">
              <a:latin typeface="Calisto MT"/>
              <a:cs typeface="Calisto MT"/>
            </a:endParaRPr>
          </a:p>
        </p:txBody>
      </p:sp>
      <p:sp>
        <p:nvSpPr>
          <p:cNvPr id="4" name="object 4"/>
          <p:cNvSpPr/>
          <p:nvPr/>
        </p:nvSpPr>
        <p:spPr>
          <a:xfrm>
            <a:off x="0" y="1041400"/>
            <a:ext cx="3256409" cy="476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1577" y="117475"/>
            <a:ext cx="4041140" cy="1577355"/>
          </a:xfrm>
          <a:prstGeom prst="rect">
            <a:avLst/>
          </a:prstGeom>
        </p:spPr>
        <p:txBody>
          <a:bodyPr vert="horz" wrap="square" lIns="0" tIns="0" rIns="0" bIns="0" rtlCol="0">
            <a:spAutoFit/>
          </a:bodyPr>
          <a:lstStyle/>
          <a:p>
            <a:pPr algn="ctr">
              <a:lnSpc>
                <a:spcPts val="9800"/>
              </a:lnSpc>
            </a:pPr>
            <a:r>
              <a:rPr lang="es-ES" sz="8500" b="0" dirty="0" smtClean="0">
                <a:latin typeface="Calisto MT"/>
                <a:cs typeface="Calisto MT"/>
              </a:rPr>
              <a:t>¿QHJ</a:t>
            </a:r>
            <a:r>
              <a:rPr sz="8500" b="0" dirty="0" smtClean="0">
                <a:latin typeface="Calisto MT"/>
                <a:cs typeface="Calisto MT"/>
              </a:rPr>
              <a:t>?</a:t>
            </a:r>
            <a:endParaRPr sz="8500" dirty="0">
              <a:latin typeface="Calisto MT"/>
              <a:cs typeface="Calisto MT"/>
            </a:endParaRPr>
          </a:p>
          <a:p>
            <a:pPr algn="ctr">
              <a:lnSpc>
                <a:spcPts val="2480"/>
              </a:lnSpc>
            </a:pPr>
            <a:r>
              <a:rPr sz="2400" b="0" spc="-5" dirty="0" smtClean="0">
                <a:latin typeface="Calisto MT"/>
                <a:cs typeface="Calisto MT"/>
              </a:rPr>
              <a:t>(</a:t>
            </a:r>
            <a:r>
              <a:rPr lang="es-ES" sz="2400" b="0" spc="-5" dirty="0" smtClean="0">
                <a:latin typeface="Calisto MT"/>
                <a:cs typeface="Calisto MT"/>
              </a:rPr>
              <a:t>¿Qué haría Jesús</a:t>
            </a:r>
            <a:r>
              <a:rPr sz="2400" b="0" dirty="0" smtClean="0">
                <a:latin typeface="Calisto MT"/>
                <a:cs typeface="Calisto MT"/>
              </a:rPr>
              <a:t>?)</a:t>
            </a:r>
            <a:endParaRPr sz="2400" dirty="0">
              <a:latin typeface="Calisto MT"/>
              <a:cs typeface="Calisto MT"/>
            </a:endParaRPr>
          </a:p>
        </p:txBody>
      </p:sp>
      <p:sp>
        <p:nvSpPr>
          <p:cNvPr id="3" name="object 3"/>
          <p:cNvSpPr/>
          <p:nvPr/>
        </p:nvSpPr>
        <p:spPr>
          <a:xfrm>
            <a:off x="3251200" y="2133600"/>
            <a:ext cx="2641600" cy="3086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72474" y="3232107"/>
            <a:ext cx="484068" cy="499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5326" y="2032280"/>
            <a:ext cx="2067207" cy="1397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12547" y="5070347"/>
            <a:ext cx="2977769" cy="135060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204291" y="4896002"/>
            <a:ext cx="2564716" cy="15871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202984" y="1753603"/>
            <a:ext cx="2393607" cy="2856496"/>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66700"/>
            <a:ext cx="8686800" cy="5041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3677" y="5342235"/>
            <a:ext cx="7996646" cy="1384995"/>
          </a:xfrm>
          <a:prstGeom prst="rect">
            <a:avLst/>
          </a:prstGeom>
        </p:spPr>
        <p:txBody>
          <a:bodyPr vert="horz" wrap="square" lIns="0" tIns="0" rIns="0" bIns="0" rtlCol="0">
            <a:spAutoFit/>
          </a:bodyPr>
          <a:lstStyle/>
          <a:p>
            <a:pPr marL="12700" marR="5080">
              <a:lnSpc>
                <a:spcPts val="3600"/>
              </a:lnSpc>
            </a:pPr>
            <a:r>
              <a:rPr sz="3100" spc="-60" dirty="0" smtClean="0">
                <a:latin typeface="Calisto MT"/>
                <a:cs typeface="Calisto MT"/>
              </a:rPr>
              <a:t>“</a:t>
            </a:r>
            <a:r>
              <a:rPr lang="es-ES" sz="3100" spc="-60" dirty="0" smtClean="0">
                <a:latin typeface="Calisto MT"/>
                <a:cs typeface="Calisto MT"/>
              </a:rPr>
              <a:t>En verdad os digo que cuanto hicisteis a unos de estos hermanos míos más pequeños, a mí me lo hicisteis.</a:t>
            </a:r>
            <a:endParaRPr sz="3100" dirty="0">
              <a:latin typeface="Calisto MT"/>
              <a:cs typeface="Calisto MT"/>
            </a:endParaRPr>
          </a:p>
        </p:txBody>
      </p:sp>
      <p:sp>
        <p:nvSpPr>
          <p:cNvPr id="5" name="object 5"/>
          <p:cNvSpPr txBox="1"/>
          <p:nvPr/>
        </p:nvSpPr>
        <p:spPr>
          <a:xfrm>
            <a:off x="6503216" y="6299200"/>
            <a:ext cx="2418715" cy="424180"/>
          </a:xfrm>
          <a:prstGeom prst="rect">
            <a:avLst/>
          </a:prstGeom>
        </p:spPr>
        <p:txBody>
          <a:bodyPr vert="horz" wrap="square" lIns="0" tIns="0" rIns="0" bIns="0" rtlCol="0">
            <a:spAutoFit/>
          </a:bodyPr>
          <a:lstStyle/>
          <a:p>
            <a:pPr marL="12700">
              <a:lnSpc>
                <a:spcPct val="100000"/>
              </a:lnSpc>
            </a:pPr>
            <a:r>
              <a:rPr lang="es-ES" sz="2700" spc="-5" dirty="0" smtClean="0">
                <a:latin typeface="Calisto MT"/>
                <a:cs typeface="Calisto MT"/>
              </a:rPr>
              <a:t>—</a:t>
            </a:r>
            <a:r>
              <a:rPr sz="2700" spc="-5" dirty="0" smtClean="0">
                <a:latin typeface="Calisto MT"/>
                <a:cs typeface="Calisto MT"/>
              </a:rPr>
              <a:t>Mt</a:t>
            </a:r>
            <a:r>
              <a:rPr sz="2700" spc="-95" dirty="0" smtClean="0">
                <a:latin typeface="Calisto MT"/>
                <a:cs typeface="Calisto MT"/>
              </a:rPr>
              <a:t> </a:t>
            </a:r>
            <a:r>
              <a:rPr sz="2700" dirty="0" smtClean="0">
                <a:latin typeface="Calisto MT"/>
                <a:cs typeface="Calisto MT"/>
              </a:rPr>
              <a:t>25</a:t>
            </a:r>
            <a:r>
              <a:rPr lang="es-ES" sz="2700" dirty="0" smtClean="0">
                <a:latin typeface="Calisto MT"/>
                <a:cs typeface="Calisto MT"/>
              </a:rPr>
              <a:t>, </a:t>
            </a:r>
            <a:r>
              <a:rPr sz="2700" dirty="0" smtClean="0">
                <a:latin typeface="Calisto MT"/>
                <a:cs typeface="Calisto MT"/>
              </a:rPr>
              <a:t>40</a:t>
            </a:r>
            <a:endParaRPr sz="2700" dirty="0">
              <a:latin typeface="Calisto MT"/>
              <a:cs typeface="Calisto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0640" y="1333500"/>
            <a:ext cx="3587750" cy="5016758"/>
          </a:xfrm>
          <a:prstGeom prst="rect">
            <a:avLst/>
          </a:prstGeom>
        </p:spPr>
        <p:txBody>
          <a:bodyPr vert="horz" wrap="square" lIns="0" tIns="0" rIns="0" bIns="0" rtlCol="0">
            <a:spAutoFit/>
          </a:bodyPr>
          <a:lstStyle/>
          <a:p>
            <a:pPr marL="12700" marR="5080">
              <a:lnSpc>
                <a:spcPts val="3000"/>
              </a:lnSpc>
            </a:pPr>
            <a:r>
              <a:rPr sz="2600" dirty="0" smtClean="0">
                <a:latin typeface="Calisto MT"/>
                <a:cs typeface="Calisto MT"/>
              </a:rPr>
              <a:t>“</a:t>
            </a:r>
            <a:r>
              <a:rPr lang="es-ES" sz="2600" dirty="0" smtClean="0">
                <a:latin typeface="Calisto MT"/>
                <a:cs typeface="Calisto MT"/>
              </a:rPr>
              <a:t>¿Quién decís que soy yo?</a:t>
            </a:r>
            <a:r>
              <a:rPr sz="2600" spc="-5" dirty="0" smtClean="0">
                <a:latin typeface="Calisto MT"/>
                <a:cs typeface="Calisto MT"/>
              </a:rPr>
              <a:t>” </a:t>
            </a:r>
            <a:r>
              <a:rPr lang="es-ES" sz="2600" spc="-5" dirty="0" smtClean="0">
                <a:latin typeface="Calisto MT"/>
                <a:cs typeface="Calisto MT"/>
              </a:rPr>
              <a:t>y</a:t>
            </a:r>
            <a:r>
              <a:rPr sz="2600" spc="-5" dirty="0" smtClean="0">
                <a:latin typeface="Calisto MT"/>
                <a:cs typeface="Calisto MT"/>
              </a:rPr>
              <a:t> </a:t>
            </a:r>
            <a:r>
              <a:rPr sz="2600" dirty="0" smtClean="0">
                <a:latin typeface="Calisto MT"/>
                <a:cs typeface="Calisto MT"/>
              </a:rPr>
              <a:t>“</a:t>
            </a:r>
            <a:r>
              <a:rPr lang="es-ES" sz="2600" dirty="0" smtClean="0">
                <a:latin typeface="Calisto MT"/>
                <a:cs typeface="Calisto MT"/>
              </a:rPr>
              <a:t>¿Qué haría Jesús?</a:t>
            </a:r>
            <a:r>
              <a:rPr sz="2600" dirty="0" smtClean="0">
                <a:latin typeface="Calisto MT"/>
                <a:cs typeface="Calisto MT"/>
              </a:rPr>
              <a:t>” </a:t>
            </a:r>
            <a:r>
              <a:rPr lang="es-ES" sz="2600" dirty="0" smtClean="0">
                <a:latin typeface="Calisto MT"/>
                <a:cs typeface="Calisto MT"/>
              </a:rPr>
              <a:t>son, realmente, las dos caras de una misma moneda, para san Vicente</a:t>
            </a:r>
            <a:r>
              <a:rPr sz="2600" spc="-10" dirty="0" smtClean="0">
                <a:latin typeface="Calisto MT"/>
                <a:cs typeface="Calisto MT"/>
              </a:rPr>
              <a:t>.</a:t>
            </a:r>
            <a:endParaRPr sz="2600" dirty="0">
              <a:latin typeface="Calisto MT"/>
              <a:cs typeface="Calisto MT"/>
            </a:endParaRPr>
          </a:p>
          <a:p>
            <a:pPr>
              <a:lnSpc>
                <a:spcPct val="100000"/>
              </a:lnSpc>
              <a:spcBef>
                <a:spcPts val="11"/>
              </a:spcBef>
            </a:pPr>
            <a:endParaRPr sz="2600" dirty="0">
              <a:latin typeface="Times New Roman"/>
              <a:cs typeface="Times New Roman"/>
            </a:endParaRPr>
          </a:p>
          <a:p>
            <a:pPr marL="12700" marR="55244">
              <a:lnSpc>
                <a:spcPts val="3000"/>
              </a:lnSpc>
            </a:pPr>
            <a:r>
              <a:rPr lang="es-ES" sz="2600" spc="-5" dirty="0" smtClean="0">
                <a:latin typeface="Calisto MT"/>
                <a:cs typeface="Calisto MT"/>
              </a:rPr>
              <a:t>De hecho, conocer a  Jesús requiere una conversión genuina y un ardiente deseo de hacer la voluntad de Dios y nada más.</a:t>
            </a:r>
            <a:endParaRPr sz="2600" dirty="0">
              <a:latin typeface="Calisto MT"/>
              <a:cs typeface="Calisto MT"/>
            </a:endParaRPr>
          </a:p>
        </p:txBody>
      </p:sp>
      <p:sp>
        <p:nvSpPr>
          <p:cNvPr id="3" name="object 3"/>
          <p:cNvSpPr/>
          <p:nvPr/>
        </p:nvSpPr>
        <p:spPr>
          <a:xfrm>
            <a:off x="215900" y="1168400"/>
            <a:ext cx="4610100" cy="450568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3700" y="381000"/>
            <a:ext cx="4279900" cy="6096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58740" y="1856739"/>
            <a:ext cx="3586479" cy="3975447"/>
          </a:xfrm>
          <a:prstGeom prst="rect">
            <a:avLst/>
          </a:prstGeom>
        </p:spPr>
        <p:txBody>
          <a:bodyPr vert="horz" wrap="square" lIns="0" tIns="0" rIns="0" bIns="0" rtlCol="0">
            <a:spAutoFit/>
          </a:bodyPr>
          <a:lstStyle/>
          <a:p>
            <a:pPr marL="12700" marR="5080">
              <a:lnSpc>
                <a:spcPts val="3100"/>
              </a:lnSpc>
            </a:pPr>
            <a:r>
              <a:rPr lang="es-ES" sz="2700" spc="-5" dirty="0" smtClean="0">
                <a:latin typeface="Calisto MT"/>
                <a:cs typeface="Calisto MT"/>
              </a:rPr>
              <a:t>Si nos modelamos desde la comprensión de Vicente de Cristo, podemos estar seguros de que estamos presentando a Cristo a los demás y, al mismo tiempo, siguiendo a Cristo evangelizador de los pobres</a:t>
            </a:r>
            <a:r>
              <a:rPr sz="2700" spc="-45" dirty="0" smtClean="0">
                <a:latin typeface="Calisto MT"/>
                <a:cs typeface="Calisto MT"/>
              </a:rPr>
              <a:t>.</a:t>
            </a:r>
            <a:endParaRPr sz="2700" dirty="0">
              <a:latin typeface="Calisto MT"/>
              <a:cs typeface="Calisto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140" y="2789021"/>
            <a:ext cx="6158230" cy="1576970"/>
          </a:xfrm>
          <a:prstGeom prst="rect">
            <a:avLst/>
          </a:prstGeom>
        </p:spPr>
        <p:txBody>
          <a:bodyPr vert="horz" wrap="square" lIns="0" tIns="0" rIns="0" bIns="0" rtlCol="0">
            <a:spAutoFit/>
          </a:bodyPr>
          <a:lstStyle/>
          <a:p>
            <a:pPr marR="5080" indent="-688975" algn="ctr">
              <a:lnSpc>
                <a:spcPct val="122000"/>
              </a:lnSpc>
            </a:pPr>
            <a:r>
              <a:rPr sz="2800" dirty="0" err="1" smtClean="0"/>
              <a:t>Adapta</a:t>
            </a:r>
            <a:r>
              <a:rPr lang="es-ES" sz="2800" dirty="0" err="1" smtClean="0"/>
              <a:t>ció</a:t>
            </a:r>
            <a:r>
              <a:rPr sz="2800" dirty="0" smtClean="0"/>
              <a:t>n </a:t>
            </a:r>
            <a:r>
              <a:rPr lang="es-ES" sz="2800" dirty="0" smtClean="0"/>
              <a:t>de una </a:t>
            </a:r>
            <a:r>
              <a:rPr sz="2800" dirty="0" err="1" smtClean="0"/>
              <a:t>presenta</a:t>
            </a:r>
            <a:r>
              <a:rPr lang="es-ES" sz="2800" dirty="0" err="1" smtClean="0"/>
              <a:t>ció</a:t>
            </a:r>
            <a:r>
              <a:rPr sz="2800" dirty="0" smtClean="0"/>
              <a:t>n</a:t>
            </a:r>
            <a:r>
              <a:rPr sz="2800" spc="-100" dirty="0" smtClean="0"/>
              <a:t> </a:t>
            </a:r>
            <a:r>
              <a:rPr lang="es-ES" sz="2800" dirty="0" smtClean="0"/>
              <a:t>del P</a:t>
            </a:r>
            <a:r>
              <a:rPr sz="2800" dirty="0" smtClean="0"/>
              <a:t>. </a:t>
            </a:r>
            <a:r>
              <a:rPr sz="2800" dirty="0"/>
              <a:t>Bruce J. Krause,</a:t>
            </a:r>
            <a:r>
              <a:rPr sz="2800" spc="-100" dirty="0"/>
              <a:t> </a:t>
            </a:r>
            <a:r>
              <a:rPr sz="2800" dirty="0"/>
              <a:t>C.M.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340" y="1490980"/>
            <a:ext cx="4067810" cy="4744889"/>
          </a:xfrm>
          <a:prstGeom prst="rect">
            <a:avLst/>
          </a:prstGeom>
        </p:spPr>
        <p:txBody>
          <a:bodyPr vert="horz" wrap="square" lIns="0" tIns="0" rIns="0" bIns="0" rtlCol="0">
            <a:spAutoFit/>
          </a:bodyPr>
          <a:lstStyle/>
          <a:p>
            <a:pPr marL="12700" marR="424815">
              <a:lnSpc>
                <a:spcPts val="3700"/>
              </a:lnSpc>
            </a:pPr>
            <a:r>
              <a:rPr lang="es-ES" sz="3200" spc="-30" dirty="0" smtClean="0">
                <a:latin typeface="Calisto MT"/>
                <a:cs typeface="Calisto MT"/>
              </a:rPr>
              <a:t>Vamos a profundizar en la respuesta de San Vicente a estas dos preguntas.</a:t>
            </a:r>
          </a:p>
          <a:p>
            <a:pPr marL="12700" marR="424815">
              <a:lnSpc>
                <a:spcPts val="3700"/>
              </a:lnSpc>
            </a:pPr>
            <a:endParaRPr lang="es-ES" sz="3200" spc="-30" dirty="0" smtClean="0">
              <a:latin typeface="Calisto MT"/>
              <a:cs typeface="Calisto MT"/>
            </a:endParaRPr>
          </a:p>
          <a:p>
            <a:pPr marL="12700" marR="424815">
              <a:lnSpc>
                <a:spcPts val="3700"/>
              </a:lnSpc>
            </a:pPr>
            <a:r>
              <a:rPr lang="es-ES" sz="3200" spc="-30" dirty="0" smtClean="0">
                <a:latin typeface="Calisto MT"/>
                <a:cs typeface="Calisto MT"/>
              </a:rPr>
              <a:t>Ambas cuestiones son fundamentales para apreciar la comprensión de San Vicente de Jesús.</a:t>
            </a:r>
            <a:endParaRPr sz="3200" dirty="0">
              <a:latin typeface="Calisto MT"/>
              <a:cs typeface="Calisto MT"/>
            </a:endParaRPr>
          </a:p>
        </p:txBody>
      </p:sp>
      <p:sp>
        <p:nvSpPr>
          <p:cNvPr id="3" name="object 3"/>
          <p:cNvSpPr/>
          <p:nvPr/>
        </p:nvSpPr>
        <p:spPr>
          <a:xfrm>
            <a:off x="4826000" y="254000"/>
            <a:ext cx="4229100" cy="6350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45440" y="2578100"/>
            <a:ext cx="8453119" cy="677108"/>
          </a:xfrm>
          <a:prstGeom prst="rect">
            <a:avLst/>
          </a:prstGeom>
        </p:spPr>
        <p:txBody>
          <a:bodyPr vert="horz" wrap="square" lIns="0" tIns="0" rIns="0" bIns="0" rtlCol="0">
            <a:spAutoFit/>
          </a:bodyPr>
          <a:lstStyle/>
          <a:p>
            <a:pPr marL="12700">
              <a:lnSpc>
                <a:spcPct val="100000"/>
              </a:lnSpc>
            </a:pPr>
            <a:r>
              <a:rPr lang="es-ES" sz="4400" dirty="0" smtClean="0"/>
              <a:t>Primero</a:t>
            </a:r>
            <a:r>
              <a:rPr sz="4400" dirty="0" smtClean="0"/>
              <a:t>...</a:t>
            </a:r>
            <a:endParaRPr sz="4400" dirty="0"/>
          </a:p>
        </p:txBody>
      </p:sp>
      <p:sp>
        <p:nvSpPr>
          <p:cNvPr id="3" name="object 3"/>
          <p:cNvSpPr/>
          <p:nvPr/>
        </p:nvSpPr>
        <p:spPr>
          <a:xfrm>
            <a:off x="2882900" y="304800"/>
            <a:ext cx="3365500" cy="43561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ubTitle" idx="4"/>
          </p:nvPr>
        </p:nvSpPr>
        <p:spPr>
          <a:xfrm>
            <a:off x="864542" y="5083175"/>
            <a:ext cx="7414915" cy="707886"/>
          </a:xfrm>
          <a:prstGeom prst="rect">
            <a:avLst/>
          </a:prstGeom>
        </p:spPr>
        <p:txBody>
          <a:bodyPr vert="horz" wrap="square" lIns="0" tIns="0" rIns="0" bIns="0" rtlCol="0">
            <a:spAutoFit/>
          </a:bodyPr>
          <a:lstStyle/>
          <a:p>
            <a:pPr algn="ctr" rtl="0"/>
            <a:r>
              <a:rPr lang="es-ES" dirty="0" smtClean="0"/>
              <a:t>¿</a:t>
            </a:r>
            <a:r>
              <a:rPr lang="es-ES" dirty="0"/>
              <a:t>Quién </a:t>
            </a:r>
            <a:r>
              <a:rPr lang="es-ES" dirty="0" smtClean="0"/>
              <a:t>decís </a:t>
            </a:r>
            <a:r>
              <a:rPr lang="es-ES" dirty="0"/>
              <a:t>que soy yo?</a:t>
            </a:r>
            <a:endParaRPr lang="es-ES" dirty="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457200"/>
            <a:ext cx="7696200" cy="5311711"/>
          </a:xfrm>
          <a:prstGeom prst="rect">
            <a:avLst/>
          </a:prstGeom>
        </p:spPr>
        <p:txBody>
          <a:bodyPr vert="horz" wrap="square" lIns="0" tIns="15240" rIns="0" bIns="0" rtlCol="0">
            <a:spAutoFit/>
          </a:bodyPr>
          <a:lstStyle/>
          <a:p>
            <a:pPr marL="12700" marR="5080">
              <a:lnSpc>
                <a:spcPts val="4100"/>
              </a:lnSpc>
              <a:spcBef>
                <a:spcPts val="120"/>
              </a:spcBef>
              <a:tabLst>
                <a:tab pos="6522084" algn="l"/>
              </a:tabLst>
            </a:pPr>
            <a:r>
              <a:rPr sz="3600" dirty="0" smtClean="0">
                <a:latin typeface="Calisto MT"/>
                <a:cs typeface="Calisto MT"/>
              </a:rPr>
              <a:t>“</a:t>
            </a:r>
            <a:r>
              <a:rPr lang="es-ES" sz="3600" dirty="0" smtClean="0">
                <a:latin typeface="Calisto MT"/>
                <a:cs typeface="Calisto MT"/>
              </a:rPr>
              <a:t>Llegado Jesús a la región de </a:t>
            </a:r>
            <a:r>
              <a:rPr lang="es-ES" sz="3600" dirty="0" err="1" smtClean="0">
                <a:latin typeface="Calisto MT"/>
                <a:cs typeface="Calisto MT"/>
              </a:rPr>
              <a:t>Cesarea</a:t>
            </a:r>
            <a:r>
              <a:rPr lang="es-ES" sz="3600" dirty="0" smtClean="0">
                <a:latin typeface="Calisto MT"/>
                <a:cs typeface="Calisto MT"/>
              </a:rPr>
              <a:t> de Filipo, hizo esta pregunta a sus discípulos:</a:t>
            </a:r>
          </a:p>
          <a:p>
            <a:pPr marL="12700" marR="5080">
              <a:lnSpc>
                <a:spcPts val="4100"/>
              </a:lnSpc>
              <a:spcBef>
                <a:spcPts val="120"/>
              </a:spcBef>
              <a:tabLst>
                <a:tab pos="6522084" algn="l"/>
              </a:tabLst>
            </a:pPr>
            <a:r>
              <a:rPr sz="3600" b="1" i="1" dirty="0" smtClean="0">
                <a:solidFill>
                  <a:srgbClr val="FF2600"/>
                </a:solidFill>
                <a:latin typeface="Calisto MT"/>
                <a:cs typeface="Calisto MT"/>
              </a:rPr>
              <a:t>‘</a:t>
            </a:r>
            <a:r>
              <a:rPr lang="es-ES" sz="3600" b="1" i="1" dirty="0" smtClean="0">
                <a:solidFill>
                  <a:srgbClr val="FF2600"/>
                </a:solidFill>
                <a:latin typeface="Calisto MT"/>
                <a:cs typeface="Calisto MT"/>
              </a:rPr>
              <a:t>¿Quién dicen los hombres que es el Hijo del hombre?’</a:t>
            </a:r>
            <a:endParaRPr sz="3600" dirty="0">
              <a:latin typeface="Calisto MT"/>
              <a:cs typeface="Calisto MT"/>
            </a:endParaRPr>
          </a:p>
          <a:p>
            <a:pPr marL="12700" marR="101600" algn="just">
              <a:lnSpc>
                <a:spcPts val="4100"/>
              </a:lnSpc>
              <a:spcBef>
                <a:spcPts val="100"/>
              </a:spcBef>
            </a:pPr>
            <a:r>
              <a:rPr lang="es-ES" sz="3600" dirty="0" smtClean="0">
                <a:latin typeface="Calisto MT"/>
                <a:cs typeface="Calisto MT"/>
              </a:rPr>
              <a:t>Ellos dijeron: ‘Unos, que Juan el Bautista; otros, que Elías, otros, que Jeremías o uno de los profetas’. </a:t>
            </a:r>
            <a:r>
              <a:rPr lang="es-ES" sz="3600" dirty="0" err="1" smtClean="0">
                <a:latin typeface="Calisto MT"/>
                <a:cs typeface="Calisto MT"/>
              </a:rPr>
              <a:t>Díceles</a:t>
            </a:r>
            <a:r>
              <a:rPr lang="es-ES" sz="3600" dirty="0" smtClean="0">
                <a:latin typeface="Calisto MT"/>
                <a:cs typeface="Calisto MT"/>
              </a:rPr>
              <a:t> él:</a:t>
            </a:r>
          </a:p>
          <a:p>
            <a:pPr marL="12700" marR="101600" algn="just">
              <a:lnSpc>
                <a:spcPts val="4100"/>
              </a:lnSpc>
              <a:spcBef>
                <a:spcPts val="100"/>
              </a:spcBef>
            </a:pPr>
            <a:r>
              <a:rPr lang="en-US" sz="3600" b="1" i="1" dirty="0" smtClean="0">
                <a:solidFill>
                  <a:srgbClr val="FF2600"/>
                </a:solidFill>
                <a:latin typeface="Calisto MT"/>
                <a:cs typeface="Calisto MT"/>
              </a:rPr>
              <a:t>‘</a:t>
            </a:r>
            <a:r>
              <a:rPr lang="es-ES" sz="3600" b="1" i="1" dirty="0" smtClean="0">
                <a:solidFill>
                  <a:srgbClr val="FF2600"/>
                </a:solidFill>
                <a:latin typeface="Calisto MT"/>
                <a:cs typeface="Calisto MT"/>
              </a:rPr>
              <a:t>Y vosotros, ¿quién decís que soy yo?</a:t>
            </a:r>
            <a:r>
              <a:rPr lang="en-US" sz="3600" b="1" i="1" spc="-5" dirty="0" smtClean="0">
                <a:solidFill>
                  <a:srgbClr val="FF2600"/>
                </a:solidFill>
                <a:latin typeface="Calisto MT"/>
                <a:cs typeface="Calisto MT"/>
              </a:rPr>
              <a:t>’</a:t>
            </a:r>
            <a:r>
              <a:rPr lang="en-US" sz="3600" b="1" i="1" spc="-105" dirty="0" smtClean="0">
                <a:solidFill>
                  <a:srgbClr val="FF2600"/>
                </a:solidFill>
                <a:latin typeface="Calisto MT"/>
                <a:cs typeface="Calisto MT"/>
              </a:rPr>
              <a:t> </a:t>
            </a:r>
            <a:r>
              <a:rPr lang="en-US" sz="3600" dirty="0" smtClean="0">
                <a:latin typeface="Calisto MT"/>
                <a:cs typeface="Calisto MT"/>
              </a:rPr>
              <a:t>”</a:t>
            </a:r>
          </a:p>
        </p:txBody>
      </p:sp>
      <p:sp>
        <p:nvSpPr>
          <p:cNvPr id="4" name="object 4"/>
          <p:cNvSpPr txBox="1"/>
          <p:nvPr/>
        </p:nvSpPr>
        <p:spPr>
          <a:xfrm>
            <a:off x="5393690" y="6019800"/>
            <a:ext cx="3064510" cy="426720"/>
          </a:xfrm>
          <a:prstGeom prst="rect">
            <a:avLst/>
          </a:prstGeom>
        </p:spPr>
        <p:txBody>
          <a:bodyPr vert="horz" wrap="square" lIns="0" tIns="0" rIns="0" bIns="0" rtlCol="0">
            <a:spAutoFit/>
          </a:bodyPr>
          <a:lstStyle/>
          <a:p>
            <a:pPr marL="12700" algn="r">
              <a:lnSpc>
                <a:spcPct val="100000"/>
              </a:lnSpc>
            </a:pPr>
            <a:r>
              <a:rPr sz="2800" dirty="0">
                <a:latin typeface="Calisto MT"/>
                <a:cs typeface="Calisto MT"/>
              </a:rPr>
              <a:t>-- </a:t>
            </a:r>
            <a:r>
              <a:rPr sz="2800" spc="-10" dirty="0" smtClean="0">
                <a:latin typeface="Calisto MT"/>
                <a:cs typeface="Calisto MT"/>
              </a:rPr>
              <a:t>Mt</a:t>
            </a:r>
            <a:r>
              <a:rPr sz="2800" spc="-95" dirty="0" smtClean="0">
                <a:latin typeface="Calisto MT"/>
                <a:cs typeface="Calisto MT"/>
              </a:rPr>
              <a:t> </a:t>
            </a:r>
            <a:r>
              <a:rPr sz="2800" dirty="0" smtClean="0">
                <a:latin typeface="Calisto MT"/>
                <a:cs typeface="Calisto MT"/>
              </a:rPr>
              <a:t>16</a:t>
            </a:r>
            <a:r>
              <a:rPr lang="es-ES" sz="2800" dirty="0" smtClean="0">
                <a:latin typeface="Calisto MT"/>
                <a:cs typeface="Calisto MT"/>
              </a:rPr>
              <a:t>, </a:t>
            </a:r>
            <a:r>
              <a:rPr sz="2800" dirty="0" smtClean="0">
                <a:latin typeface="Calisto MT"/>
                <a:cs typeface="Calisto MT"/>
              </a:rPr>
              <a:t>13-15</a:t>
            </a:r>
            <a:endParaRPr sz="2800" dirty="0">
              <a:latin typeface="Calisto MT"/>
              <a:cs typeface="Calisto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58245" y="139700"/>
            <a:ext cx="3671454" cy="4572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70839" y="635000"/>
            <a:ext cx="4987087" cy="5642570"/>
          </a:xfrm>
          <a:prstGeom prst="rect">
            <a:avLst/>
          </a:prstGeom>
        </p:spPr>
        <p:txBody>
          <a:bodyPr vert="horz" wrap="square" lIns="0" tIns="0" rIns="0" bIns="0" rtlCol="0">
            <a:spAutoFit/>
          </a:bodyPr>
          <a:lstStyle/>
          <a:p>
            <a:pPr marL="12700" marR="5080">
              <a:lnSpc>
                <a:spcPts val="4000"/>
              </a:lnSpc>
            </a:pPr>
            <a:r>
              <a:rPr lang="es-ES" sz="3500" spc="-55" dirty="0" smtClean="0">
                <a:latin typeface="Calisto MT"/>
                <a:cs typeface="Calisto MT"/>
              </a:rPr>
              <a:t>Entonces, ¿quién </a:t>
            </a:r>
            <a:r>
              <a:rPr lang="es-ES" sz="3500" spc="-55" dirty="0" smtClean="0">
                <a:latin typeface="Calisto MT"/>
                <a:cs typeface="Calisto MT"/>
              </a:rPr>
              <a:t>dij</a:t>
            </a:r>
            <a:r>
              <a:rPr lang="es-ES" sz="3500" spc="-55" dirty="0" smtClean="0">
                <a:latin typeface="Calisto MT"/>
                <a:cs typeface="Calisto MT"/>
              </a:rPr>
              <a:t>o Vicente que era Jesús? Sería útil ahora tener una visión rápida del pensamiento prevaleciente en el tiempo de Vicente respecto a Cristo. En efecto, no hay duda de que la Escuela francesa de espiritualidad influenció de gran manera Vicente.</a:t>
            </a:r>
            <a:endParaRPr sz="3500" dirty="0">
              <a:latin typeface="Calisto MT"/>
              <a:cs typeface="Calisto MT"/>
            </a:endParaRPr>
          </a:p>
        </p:txBody>
      </p:sp>
      <p:sp>
        <p:nvSpPr>
          <p:cNvPr id="4" name="object 4"/>
          <p:cNvSpPr/>
          <p:nvPr/>
        </p:nvSpPr>
        <p:spPr>
          <a:xfrm>
            <a:off x="7239000" y="3124200"/>
            <a:ext cx="1562417" cy="22605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39000" y="3124200"/>
            <a:ext cx="1562735" cy="2260600"/>
          </a:xfrm>
          <a:custGeom>
            <a:avLst/>
            <a:gdLst/>
            <a:ahLst/>
            <a:cxnLst/>
            <a:rect l="l" t="t" r="r" b="b"/>
            <a:pathLst>
              <a:path w="1562734" h="2260600">
                <a:moveTo>
                  <a:pt x="0" y="0"/>
                </a:moveTo>
                <a:lnTo>
                  <a:pt x="1562417" y="0"/>
                </a:lnTo>
                <a:lnTo>
                  <a:pt x="1562417" y="2260600"/>
                </a:lnTo>
                <a:lnTo>
                  <a:pt x="0" y="2260600"/>
                </a:lnTo>
                <a:lnTo>
                  <a:pt x="0" y="0"/>
                </a:lnTo>
                <a:close/>
              </a:path>
            </a:pathLst>
          </a:custGeom>
          <a:ln w="12700">
            <a:solidFill>
              <a:srgbClr val="000000"/>
            </a:solidFill>
          </a:ln>
        </p:spPr>
        <p:txBody>
          <a:bodyPr wrap="square" lIns="0" tIns="0" rIns="0" bIns="0" rtlCol="0"/>
          <a:lstStyle/>
          <a:p>
            <a:endParaRPr/>
          </a:p>
        </p:txBody>
      </p:sp>
      <p:sp>
        <p:nvSpPr>
          <p:cNvPr id="6" name="object 6"/>
          <p:cNvSpPr txBox="1"/>
          <p:nvPr/>
        </p:nvSpPr>
        <p:spPr>
          <a:xfrm>
            <a:off x="7010399" y="5486400"/>
            <a:ext cx="1991261" cy="1184950"/>
          </a:xfrm>
          <a:prstGeom prst="rect">
            <a:avLst/>
          </a:prstGeom>
        </p:spPr>
        <p:txBody>
          <a:bodyPr vert="horz" wrap="square" lIns="0" tIns="0" rIns="0" bIns="0" rtlCol="0">
            <a:spAutoFit/>
          </a:bodyPr>
          <a:lstStyle/>
          <a:p>
            <a:pPr marL="12700" marR="5080" indent="33655" algn="just">
              <a:lnSpc>
                <a:spcPts val="1800"/>
              </a:lnSpc>
            </a:pPr>
            <a:r>
              <a:rPr lang="es-ES" sz="1600" dirty="0" smtClean="0">
                <a:latin typeface="Arial"/>
                <a:cs typeface="Arial"/>
              </a:rPr>
              <a:t>San Francisco de Sales fue una de las principales figuras de la Escuela Francesa de Espiritualidad</a:t>
            </a:r>
            <a:endParaRPr sz="16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9590" y="183360"/>
            <a:ext cx="7544818" cy="553833"/>
          </a:xfrm>
          <a:prstGeom prst="rect">
            <a:avLst/>
          </a:prstGeom>
        </p:spPr>
        <p:txBody>
          <a:bodyPr vert="horz" wrap="square" lIns="0" tIns="91277" rIns="0" bIns="0" rtlCol="0">
            <a:spAutoFit/>
          </a:bodyPr>
          <a:lstStyle/>
          <a:p>
            <a:pPr marL="63500" algn="ctr">
              <a:lnSpc>
                <a:spcPct val="100000"/>
              </a:lnSpc>
              <a:tabLst>
                <a:tab pos="1990089" algn="l"/>
                <a:tab pos="3827145" algn="l"/>
                <a:tab pos="4482465" algn="l"/>
              </a:tabLst>
            </a:pPr>
            <a:r>
              <a:rPr lang="es-ES" sz="3000" dirty="0" smtClean="0"/>
              <a:t>Escuela francesa de Espiritualidad</a:t>
            </a:r>
            <a:endParaRPr sz="3000" dirty="0"/>
          </a:p>
        </p:txBody>
      </p:sp>
      <p:sp>
        <p:nvSpPr>
          <p:cNvPr id="3" name="object 3"/>
          <p:cNvSpPr txBox="1"/>
          <p:nvPr/>
        </p:nvSpPr>
        <p:spPr>
          <a:xfrm>
            <a:off x="456691" y="1080516"/>
            <a:ext cx="133350" cy="378460"/>
          </a:xfrm>
          <a:prstGeom prst="rect">
            <a:avLst/>
          </a:prstGeom>
        </p:spPr>
        <p:txBody>
          <a:bodyPr vert="horz" wrap="square" lIns="0" tIns="0" rIns="0" bIns="0" rtlCol="0">
            <a:spAutoFit/>
          </a:bodyPr>
          <a:lstStyle/>
          <a:p>
            <a:pPr marL="12700">
              <a:lnSpc>
                <a:spcPct val="100000"/>
              </a:lnSpc>
            </a:pPr>
            <a:r>
              <a:rPr sz="2400" dirty="0">
                <a:latin typeface="Calisto MT"/>
                <a:cs typeface="Calisto MT"/>
              </a:rPr>
              <a:t>•</a:t>
            </a:r>
            <a:endParaRPr sz="2400">
              <a:latin typeface="Calisto MT"/>
              <a:cs typeface="Calisto MT"/>
            </a:endParaRPr>
          </a:p>
        </p:txBody>
      </p:sp>
      <p:sp>
        <p:nvSpPr>
          <p:cNvPr id="4" name="object 4"/>
          <p:cNvSpPr txBox="1"/>
          <p:nvPr/>
        </p:nvSpPr>
        <p:spPr>
          <a:xfrm>
            <a:off x="799590" y="1066800"/>
            <a:ext cx="6626859" cy="369332"/>
          </a:xfrm>
          <a:prstGeom prst="rect">
            <a:avLst/>
          </a:prstGeom>
        </p:spPr>
        <p:txBody>
          <a:bodyPr vert="horz" wrap="square" lIns="0" tIns="0" rIns="0" bIns="0" rtlCol="0">
            <a:spAutoFit/>
          </a:bodyPr>
          <a:lstStyle/>
          <a:p>
            <a:pPr marL="12700">
              <a:lnSpc>
                <a:spcPct val="100000"/>
              </a:lnSpc>
            </a:pPr>
            <a:r>
              <a:rPr lang="es-ES" sz="2400" spc="-5" dirty="0" err="1" smtClean="0">
                <a:latin typeface="Calisto MT"/>
                <a:cs typeface="Calisto MT"/>
              </a:rPr>
              <a:t>Cristocéntrica</a:t>
            </a:r>
            <a:r>
              <a:rPr lang="es-ES" sz="2400" spc="-5" dirty="0" smtClean="0">
                <a:latin typeface="Calisto MT"/>
                <a:cs typeface="Calisto MT"/>
              </a:rPr>
              <a:t>, y centrada en la </a:t>
            </a:r>
            <a:r>
              <a:rPr lang="es-ES" sz="2400" b="1" spc="-5" dirty="0" smtClean="0">
                <a:latin typeface="Calisto MT"/>
                <a:cs typeface="Calisto MT"/>
              </a:rPr>
              <a:t>Palabra encarnada</a:t>
            </a:r>
            <a:endParaRPr sz="2400" b="1" dirty="0">
              <a:latin typeface="Calisto MT"/>
              <a:cs typeface="Calisto MT"/>
            </a:endParaRPr>
          </a:p>
        </p:txBody>
      </p:sp>
      <p:sp>
        <p:nvSpPr>
          <p:cNvPr id="5" name="object 5"/>
          <p:cNvSpPr txBox="1"/>
          <p:nvPr/>
        </p:nvSpPr>
        <p:spPr>
          <a:xfrm>
            <a:off x="456691" y="1867814"/>
            <a:ext cx="133350" cy="378460"/>
          </a:xfrm>
          <a:prstGeom prst="rect">
            <a:avLst/>
          </a:prstGeom>
        </p:spPr>
        <p:txBody>
          <a:bodyPr vert="horz" wrap="square" lIns="0" tIns="0" rIns="0" bIns="0" rtlCol="0">
            <a:spAutoFit/>
          </a:bodyPr>
          <a:lstStyle/>
          <a:p>
            <a:pPr marL="12700">
              <a:lnSpc>
                <a:spcPct val="100000"/>
              </a:lnSpc>
            </a:pPr>
            <a:r>
              <a:rPr sz="2400" dirty="0">
                <a:latin typeface="Calisto MT"/>
                <a:cs typeface="Calisto MT"/>
              </a:rPr>
              <a:t>•</a:t>
            </a:r>
            <a:endParaRPr sz="2400">
              <a:latin typeface="Calisto MT"/>
              <a:cs typeface="Calisto MT"/>
            </a:endParaRPr>
          </a:p>
        </p:txBody>
      </p:sp>
      <p:sp>
        <p:nvSpPr>
          <p:cNvPr id="6" name="object 6"/>
          <p:cNvSpPr txBox="1"/>
          <p:nvPr/>
        </p:nvSpPr>
        <p:spPr>
          <a:xfrm>
            <a:off x="799590" y="1800697"/>
            <a:ext cx="6647180" cy="816698"/>
          </a:xfrm>
          <a:prstGeom prst="rect">
            <a:avLst/>
          </a:prstGeom>
        </p:spPr>
        <p:txBody>
          <a:bodyPr vert="horz" wrap="square" lIns="0" tIns="0" rIns="0" bIns="0" rtlCol="0">
            <a:spAutoFit/>
          </a:bodyPr>
          <a:lstStyle/>
          <a:p>
            <a:pPr marL="12700" marR="5080">
              <a:lnSpc>
                <a:spcPct val="114599"/>
              </a:lnSpc>
            </a:pPr>
            <a:r>
              <a:rPr lang="es-ES" sz="2400" b="1" spc="-30" dirty="0" smtClean="0">
                <a:latin typeface="Calisto MT"/>
                <a:cs typeface="Calisto MT"/>
              </a:rPr>
              <a:t>Vivir la realidad</a:t>
            </a:r>
            <a:r>
              <a:rPr lang="es-ES" sz="2400" spc="-30" dirty="0" smtClean="0">
                <a:latin typeface="Calisto MT"/>
                <a:cs typeface="Calisto MT"/>
              </a:rPr>
              <a:t> —la experiencia de Cristo—, era más importante que la teoría.</a:t>
            </a:r>
            <a:endParaRPr sz="2400" dirty="0">
              <a:latin typeface="Calisto MT"/>
              <a:cs typeface="Calisto MT"/>
            </a:endParaRPr>
          </a:p>
        </p:txBody>
      </p:sp>
      <p:sp>
        <p:nvSpPr>
          <p:cNvPr id="7" name="object 7"/>
          <p:cNvSpPr txBox="1"/>
          <p:nvPr/>
        </p:nvSpPr>
        <p:spPr>
          <a:xfrm>
            <a:off x="456691" y="2998013"/>
            <a:ext cx="133350" cy="378460"/>
          </a:xfrm>
          <a:prstGeom prst="rect">
            <a:avLst/>
          </a:prstGeom>
        </p:spPr>
        <p:txBody>
          <a:bodyPr vert="horz" wrap="square" lIns="0" tIns="0" rIns="0" bIns="0" rtlCol="0">
            <a:spAutoFit/>
          </a:bodyPr>
          <a:lstStyle/>
          <a:p>
            <a:pPr marL="12700">
              <a:lnSpc>
                <a:spcPct val="100000"/>
              </a:lnSpc>
            </a:pPr>
            <a:r>
              <a:rPr sz="2400" dirty="0">
                <a:latin typeface="Calisto MT"/>
                <a:cs typeface="Calisto MT"/>
              </a:rPr>
              <a:t>•</a:t>
            </a:r>
            <a:endParaRPr sz="2400">
              <a:latin typeface="Calisto MT"/>
              <a:cs typeface="Calisto MT"/>
            </a:endParaRPr>
          </a:p>
        </p:txBody>
      </p:sp>
      <p:sp>
        <p:nvSpPr>
          <p:cNvPr id="8" name="object 8"/>
          <p:cNvSpPr txBox="1"/>
          <p:nvPr/>
        </p:nvSpPr>
        <p:spPr>
          <a:xfrm>
            <a:off x="799590" y="2930895"/>
            <a:ext cx="7465569" cy="849463"/>
          </a:xfrm>
          <a:prstGeom prst="rect">
            <a:avLst/>
          </a:prstGeom>
        </p:spPr>
        <p:txBody>
          <a:bodyPr vert="horz" wrap="square" lIns="0" tIns="0" rIns="0" bIns="0" rtlCol="0">
            <a:spAutoFit/>
          </a:bodyPr>
          <a:lstStyle/>
          <a:p>
            <a:pPr marL="12700" marR="5080">
              <a:lnSpc>
                <a:spcPct val="114599"/>
              </a:lnSpc>
            </a:pPr>
            <a:r>
              <a:rPr lang="es-ES" sz="2400" spc="-15" dirty="0" smtClean="0">
                <a:latin typeface="Calisto MT"/>
                <a:cs typeface="Calisto MT"/>
              </a:rPr>
              <a:t>La </a:t>
            </a:r>
            <a:r>
              <a:rPr lang="es-ES" sz="2400" b="1" spc="-15" dirty="0" smtClean="0">
                <a:latin typeface="Calisto MT"/>
                <a:cs typeface="Calisto MT"/>
              </a:rPr>
              <a:t>actitud de servicio</a:t>
            </a:r>
            <a:r>
              <a:rPr lang="es-ES" sz="2400" spc="-15" dirty="0" smtClean="0">
                <a:latin typeface="Calisto MT"/>
                <a:cs typeface="Calisto MT"/>
              </a:rPr>
              <a:t> de Jesús es el estado preeminente del Jesús humano.</a:t>
            </a:r>
            <a:endParaRPr sz="2400" dirty="0">
              <a:latin typeface="Calisto MT"/>
              <a:cs typeface="Calisto MT"/>
            </a:endParaRPr>
          </a:p>
        </p:txBody>
      </p:sp>
      <p:sp>
        <p:nvSpPr>
          <p:cNvPr id="9" name="object 9"/>
          <p:cNvSpPr txBox="1"/>
          <p:nvPr/>
        </p:nvSpPr>
        <p:spPr>
          <a:xfrm>
            <a:off x="456691" y="4128211"/>
            <a:ext cx="133350" cy="378460"/>
          </a:xfrm>
          <a:prstGeom prst="rect">
            <a:avLst/>
          </a:prstGeom>
        </p:spPr>
        <p:txBody>
          <a:bodyPr vert="horz" wrap="square" lIns="0" tIns="0" rIns="0" bIns="0" rtlCol="0">
            <a:spAutoFit/>
          </a:bodyPr>
          <a:lstStyle/>
          <a:p>
            <a:pPr marL="12700">
              <a:lnSpc>
                <a:spcPct val="100000"/>
              </a:lnSpc>
            </a:pPr>
            <a:r>
              <a:rPr sz="2400" dirty="0">
                <a:latin typeface="Calisto MT"/>
                <a:cs typeface="Calisto MT"/>
              </a:rPr>
              <a:t>•</a:t>
            </a:r>
          </a:p>
        </p:txBody>
      </p:sp>
      <p:sp>
        <p:nvSpPr>
          <p:cNvPr id="10" name="object 10"/>
          <p:cNvSpPr txBox="1"/>
          <p:nvPr/>
        </p:nvSpPr>
        <p:spPr>
          <a:xfrm>
            <a:off x="799590" y="4114495"/>
            <a:ext cx="7117715" cy="738664"/>
          </a:xfrm>
          <a:prstGeom prst="rect">
            <a:avLst/>
          </a:prstGeom>
        </p:spPr>
        <p:txBody>
          <a:bodyPr vert="horz" wrap="square" lIns="0" tIns="0" rIns="0" bIns="0" rtlCol="0">
            <a:spAutoFit/>
          </a:bodyPr>
          <a:lstStyle/>
          <a:p>
            <a:pPr marL="12700">
              <a:lnSpc>
                <a:spcPct val="100000"/>
              </a:lnSpc>
            </a:pPr>
            <a:r>
              <a:rPr lang="es-ES" sz="2400" spc="-10" dirty="0" smtClean="0">
                <a:latin typeface="Calisto MT"/>
                <a:cs typeface="Calisto MT"/>
              </a:rPr>
              <a:t>Trinitaria, especialmente en la noción de que Jesús es </a:t>
            </a:r>
            <a:r>
              <a:rPr lang="es-ES" sz="2400" b="1" spc="-10" dirty="0" smtClean="0">
                <a:latin typeface="Calisto MT"/>
                <a:cs typeface="Calisto MT"/>
              </a:rPr>
              <a:t>"enviado"</a:t>
            </a:r>
            <a:r>
              <a:rPr lang="es-ES" sz="2400" spc="-10" dirty="0" smtClean="0">
                <a:latin typeface="Calisto MT"/>
                <a:cs typeface="Calisto MT"/>
              </a:rPr>
              <a:t>.</a:t>
            </a:r>
            <a:endParaRPr sz="2400" dirty="0">
              <a:latin typeface="Calisto MT"/>
              <a:cs typeface="Calisto MT"/>
            </a:endParaRPr>
          </a:p>
        </p:txBody>
      </p:sp>
      <p:sp>
        <p:nvSpPr>
          <p:cNvPr id="11" name="object 11"/>
          <p:cNvSpPr txBox="1"/>
          <p:nvPr/>
        </p:nvSpPr>
        <p:spPr>
          <a:xfrm>
            <a:off x="456691" y="5001499"/>
            <a:ext cx="8455660" cy="1436291"/>
          </a:xfrm>
          <a:prstGeom prst="rect">
            <a:avLst/>
          </a:prstGeom>
        </p:spPr>
        <p:txBody>
          <a:bodyPr vert="horz" wrap="square" lIns="0" tIns="0" rIns="0" bIns="0" rtlCol="0">
            <a:spAutoFit/>
          </a:bodyPr>
          <a:lstStyle/>
          <a:p>
            <a:pPr marL="355600" marR="5080" indent="-342900">
              <a:lnSpc>
                <a:spcPts val="2800"/>
              </a:lnSpc>
              <a:buChar char="•"/>
              <a:tabLst>
                <a:tab pos="355600" algn="l"/>
              </a:tabLst>
            </a:pPr>
            <a:r>
              <a:rPr lang="es-ES" sz="2400" spc="-5" dirty="0" smtClean="0">
                <a:latin typeface="Calisto MT"/>
                <a:cs typeface="Calisto MT"/>
              </a:rPr>
              <a:t>Las principales figuras de esta escuela son el cardenal de </a:t>
            </a:r>
            <a:r>
              <a:rPr lang="es-ES" sz="2400" spc="-5" dirty="0" err="1" smtClean="0">
                <a:latin typeface="Calisto MT"/>
                <a:cs typeface="Calisto MT"/>
              </a:rPr>
              <a:t>Bérulle</a:t>
            </a:r>
            <a:r>
              <a:rPr lang="es-ES" sz="2400" spc="-5" dirty="0" smtClean="0">
                <a:latin typeface="Calisto MT"/>
                <a:cs typeface="Calisto MT"/>
              </a:rPr>
              <a:t>, San Francisco de Sales, Santa Juana de Chantal, San Juan </a:t>
            </a:r>
            <a:r>
              <a:rPr lang="es-ES" sz="2400" spc="-5" dirty="0" err="1" smtClean="0">
                <a:latin typeface="Calisto MT"/>
                <a:cs typeface="Calisto MT"/>
              </a:rPr>
              <a:t>Eudes</a:t>
            </a:r>
            <a:r>
              <a:rPr lang="es-ES" sz="2400" spc="-5" dirty="0" smtClean="0">
                <a:latin typeface="Calisto MT"/>
                <a:cs typeface="Calisto MT"/>
              </a:rPr>
              <a:t>, Jean-Jacques </a:t>
            </a:r>
            <a:r>
              <a:rPr lang="es-ES" sz="2400" spc="-5" dirty="0" err="1" smtClean="0">
                <a:latin typeface="Calisto MT"/>
                <a:cs typeface="Calisto MT"/>
              </a:rPr>
              <a:t>Olier</a:t>
            </a:r>
            <a:r>
              <a:rPr lang="es-ES" sz="2400" spc="-5" dirty="0" smtClean="0">
                <a:latin typeface="Calisto MT"/>
                <a:cs typeface="Calisto MT"/>
              </a:rPr>
              <a:t>, San Juan Bautista de la Salle, y, por supuesto, San Vicente de Paúl y Santa Luisa de </a:t>
            </a:r>
            <a:r>
              <a:rPr lang="es-ES" sz="2400" spc="-5" dirty="0" err="1" smtClean="0">
                <a:latin typeface="Calisto MT"/>
                <a:cs typeface="Calisto MT"/>
              </a:rPr>
              <a:t>Marillac</a:t>
            </a:r>
            <a:r>
              <a:rPr lang="es-ES" sz="2400" spc="-5" dirty="0" smtClean="0">
                <a:latin typeface="Calisto MT"/>
                <a:cs typeface="Calisto MT"/>
              </a:rPr>
              <a:t>.</a:t>
            </a:r>
            <a:endParaRPr sz="2400" dirty="0">
              <a:latin typeface="Calisto MT"/>
              <a:cs typeface="Calisto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9039" y="1652183"/>
            <a:ext cx="6513195" cy="4719241"/>
          </a:xfrm>
          <a:prstGeom prst="rect">
            <a:avLst/>
          </a:prstGeom>
        </p:spPr>
        <p:txBody>
          <a:bodyPr vert="horz" wrap="square" lIns="0" tIns="0" rIns="0" bIns="0" rtlCol="0">
            <a:spAutoFit/>
          </a:bodyPr>
          <a:lstStyle/>
          <a:p>
            <a:pPr marL="355600" indent="-342900">
              <a:lnSpc>
                <a:spcPts val="2300"/>
              </a:lnSpc>
              <a:buChar char="•"/>
              <a:tabLst>
                <a:tab pos="356235" algn="l"/>
              </a:tabLst>
            </a:pPr>
            <a:r>
              <a:rPr lang="es-ES" sz="2300" dirty="0" smtClean="0">
                <a:latin typeface="Calisto MT"/>
                <a:cs typeface="Calisto MT"/>
              </a:rPr>
              <a:t>Él reconoció a Jesús como enviado a evangelizar a los pobres, y usó esto como el lema para él y sus seguidores.</a:t>
            </a:r>
          </a:p>
          <a:p>
            <a:pPr marL="355600" indent="-342900">
              <a:lnSpc>
                <a:spcPts val="2300"/>
              </a:lnSpc>
              <a:buChar char="•"/>
              <a:tabLst>
                <a:tab pos="356235" algn="l"/>
              </a:tabLst>
            </a:pPr>
            <a:r>
              <a:rPr lang="es-ES" sz="2300" dirty="0" smtClean="0">
                <a:latin typeface="Calisto MT"/>
                <a:cs typeface="Calisto MT"/>
              </a:rPr>
              <a:t>Vio a Jesús trabajando y trató de imitarlo. El amor debe ser a la vez afectivo y efectivo.</a:t>
            </a:r>
          </a:p>
          <a:p>
            <a:pPr marL="355600" indent="-342900">
              <a:lnSpc>
                <a:spcPts val="2300"/>
              </a:lnSpc>
              <a:buChar char="•"/>
              <a:tabLst>
                <a:tab pos="356235" algn="l"/>
              </a:tabLst>
            </a:pPr>
            <a:r>
              <a:rPr lang="es-ES" sz="2300" dirty="0" smtClean="0">
                <a:latin typeface="Calisto MT"/>
                <a:cs typeface="Calisto MT"/>
              </a:rPr>
              <a:t>Reflexionó y aprendió de su experiencia de imitar a Cristo.</a:t>
            </a:r>
          </a:p>
          <a:p>
            <a:pPr marL="355600" indent="-342900">
              <a:lnSpc>
                <a:spcPts val="2300"/>
              </a:lnSpc>
              <a:buChar char="•"/>
              <a:tabLst>
                <a:tab pos="356235" algn="l"/>
              </a:tabLst>
            </a:pPr>
            <a:r>
              <a:rPr lang="es-ES" sz="2300" dirty="0" smtClean="0">
                <a:latin typeface="Calisto MT"/>
                <a:cs typeface="Calisto MT"/>
              </a:rPr>
              <a:t>Reconoció a Cristo en los demás, quería mantener su dignidad humana, y liberar a las personas de la pobreza y el sufrimiento.</a:t>
            </a:r>
          </a:p>
          <a:p>
            <a:pPr marL="355600" indent="-342900">
              <a:lnSpc>
                <a:spcPts val="2300"/>
              </a:lnSpc>
              <a:buChar char="•"/>
              <a:tabLst>
                <a:tab pos="356235" algn="l"/>
              </a:tabLst>
            </a:pPr>
            <a:r>
              <a:rPr lang="es-ES" sz="2300" dirty="0" smtClean="0">
                <a:latin typeface="Calisto MT"/>
                <a:cs typeface="Calisto MT"/>
              </a:rPr>
              <a:t>Vio a Jesús como la fuente y modelo de todas las virtudes.</a:t>
            </a:r>
          </a:p>
          <a:p>
            <a:pPr marL="355600" indent="-342900">
              <a:lnSpc>
                <a:spcPts val="2300"/>
              </a:lnSpc>
              <a:buChar char="•"/>
              <a:tabLst>
                <a:tab pos="356235" algn="l"/>
              </a:tabLst>
            </a:pPr>
            <a:r>
              <a:rPr lang="es-ES" sz="2300" dirty="0" smtClean="0">
                <a:latin typeface="Calisto MT"/>
                <a:cs typeface="Calisto MT"/>
              </a:rPr>
              <a:t>La imitación de Cristo no es una teoría, sino una forma de vida.</a:t>
            </a:r>
          </a:p>
          <a:p>
            <a:pPr marL="355600" indent="-342900">
              <a:lnSpc>
                <a:spcPts val="2300"/>
              </a:lnSpc>
              <a:buChar char="•"/>
              <a:tabLst>
                <a:tab pos="356235" algn="l"/>
              </a:tabLst>
            </a:pPr>
            <a:r>
              <a:rPr lang="es-ES" sz="2300" dirty="0" smtClean="0">
                <a:latin typeface="Calisto MT"/>
                <a:cs typeface="Calisto MT"/>
              </a:rPr>
              <a:t>La presencia de Dios se puede encontrar en los tiempos, eventos y personas.</a:t>
            </a:r>
            <a:endParaRPr sz="2300" dirty="0">
              <a:latin typeface="Calisto MT"/>
              <a:cs typeface="Calisto MT"/>
            </a:endParaRPr>
          </a:p>
        </p:txBody>
      </p:sp>
      <p:sp>
        <p:nvSpPr>
          <p:cNvPr id="3" name="object 3"/>
          <p:cNvSpPr/>
          <p:nvPr/>
        </p:nvSpPr>
        <p:spPr>
          <a:xfrm>
            <a:off x="101600" y="2147697"/>
            <a:ext cx="2351925" cy="3149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93848" y="1563497"/>
            <a:ext cx="58851" cy="976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28600" y="183360"/>
            <a:ext cx="8115808" cy="1200329"/>
          </a:xfrm>
          <a:prstGeom prst="rect">
            <a:avLst/>
          </a:prstGeom>
        </p:spPr>
        <p:txBody>
          <a:bodyPr vert="horz" wrap="square" lIns="0" tIns="0" rIns="0" bIns="0" rtlCol="0">
            <a:spAutoFit/>
          </a:bodyPr>
          <a:lstStyle/>
          <a:p>
            <a:pPr marR="5080" algn="ctr">
              <a:lnSpc>
                <a:spcPct val="100400"/>
              </a:lnSpc>
              <a:tabLst>
                <a:tab pos="902335" algn="l"/>
                <a:tab pos="3277235" algn="l"/>
                <a:tab pos="3555365" algn="l"/>
              </a:tabLst>
            </a:pPr>
            <a:r>
              <a:rPr lang="es-ES" sz="3900" dirty="0" smtClean="0"/>
              <a:t>La comprensión de san Vicente acerca de Jesucristo</a:t>
            </a:r>
            <a:endParaRPr sz="3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604520" y="2372360"/>
            <a:ext cx="7934959" cy="3000821"/>
          </a:xfrm>
          <a:prstGeom prst="rect">
            <a:avLst/>
          </a:prstGeom>
        </p:spPr>
        <p:txBody>
          <a:bodyPr vert="horz" wrap="square" lIns="0" tIns="0" rIns="0" bIns="0" rtlCol="0">
            <a:spAutoFit/>
          </a:bodyPr>
          <a:lstStyle/>
          <a:p>
            <a:pPr marL="3192780" marR="5080">
              <a:lnSpc>
                <a:spcPts val="3900"/>
              </a:lnSpc>
            </a:pPr>
            <a:r>
              <a:rPr lang="es-ES" dirty="0" smtClean="0"/>
              <a:t>Cuando </a:t>
            </a:r>
            <a:r>
              <a:rPr lang="es-ES" dirty="0"/>
              <a:t>consideramos </a:t>
            </a:r>
            <a:r>
              <a:rPr lang="es-ES" dirty="0" smtClean="0"/>
              <a:t>estos </a:t>
            </a:r>
            <a:r>
              <a:rPr lang="es-ES" dirty="0"/>
              <a:t>puntos, se hace claro </a:t>
            </a:r>
            <a:r>
              <a:rPr lang="es-ES" dirty="0" smtClean="0"/>
              <a:t>que, para Vicente, </a:t>
            </a:r>
            <a:r>
              <a:rPr lang="es-ES" dirty="0"/>
              <a:t>Cristo no era tanto una idea como </a:t>
            </a:r>
            <a:r>
              <a:rPr lang="es-ES" dirty="0" smtClean="0"/>
              <a:t>un estilo de vida.</a:t>
            </a:r>
            <a:endParaRPr spc="-65" dirty="0"/>
          </a:p>
        </p:txBody>
      </p:sp>
      <p:sp>
        <p:nvSpPr>
          <p:cNvPr id="4" name="object 4"/>
          <p:cNvSpPr/>
          <p:nvPr/>
        </p:nvSpPr>
        <p:spPr>
          <a:xfrm>
            <a:off x="609600" y="1676400"/>
            <a:ext cx="2673350" cy="3886200"/>
          </a:xfrm>
          <a:prstGeom prst="rect">
            <a:avLst/>
          </a:prstGeom>
          <a:blipFill>
            <a:blip r:embed="rId2" cstate="print"/>
            <a:stretch>
              <a:fillRect/>
            </a:stretch>
          </a:blipFill>
        </p:spPr>
        <p:txBody>
          <a:bodyPr wrap="square" lIns="0" tIns="0" rIns="0" bIns="0" rtlCol="0"/>
          <a:lstStyle/>
          <a:p>
            <a:endParaRPr/>
          </a:p>
        </p:txBody>
      </p:sp>
      <p:sp>
        <p:nvSpPr>
          <p:cNvPr id="7" name="object 5"/>
          <p:cNvSpPr txBox="1">
            <a:spLocks noGrp="1"/>
          </p:cNvSpPr>
          <p:nvPr>
            <p:ph type="title"/>
          </p:nvPr>
        </p:nvSpPr>
        <p:spPr>
          <a:xfrm>
            <a:off x="228600" y="183360"/>
            <a:ext cx="8115808" cy="1200329"/>
          </a:xfrm>
          <a:prstGeom prst="rect">
            <a:avLst/>
          </a:prstGeom>
        </p:spPr>
        <p:txBody>
          <a:bodyPr vert="horz" wrap="square" lIns="0" tIns="0" rIns="0" bIns="0" rtlCol="0">
            <a:spAutoFit/>
          </a:bodyPr>
          <a:lstStyle/>
          <a:p>
            <a:pPr marR="5080" algn="ctr">
              <a:lnSpc>
                <a:spcPct val="100400"/>
              </a:lnSpc>
              <a:tabLst>
                <a:tab pos="902335" algn="l"/>
                <a:tab pos="3277235" algn="l"/>
                <a:tab pos="3555365" algn="l"/>
              </a:tabLst>
            </a:pPr>
            <a:r>
              <a:rPr lang="es-ES" sz="3900" dirty="0" smtClean="0"/>
              <a:t>La comprensión de san Vicente acerca de Jesucristo</a:t>
            </a:r>
            <a:endParaRPr sz="3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1418</Words>
  <Application>Microsoft Office PowerPoint</Application>
  <PresentationFormat>Presentación en pantalla (4:3)</PresentationFormat>
  <Paragraphs>79</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Calisto MT</vt:lpstr>
      <vt:lpstr>Century Gothic</vt:lpstr>
      <vt:lpstr>Cooper Std Black</vt:lpstr>
      <vt:lpstr>Times New Roman</vt:lpstr>
      <vt:lpstr>Office Theme</vt:lpstr>
      <vt:lpstr>Presentación de PowerPoint</vt:lpstr>
      <vt:lpstr>¿QHJ? (¿Qué haría Jesús?)</vt:lpstr>
      <vt:lpstr>Presentación de PowerPoint</vt:lpstr>
      <vt:lpstr>Primero...</vt:lpstr>
      <vt:lpstr>Presentación de PowerPoint</vt:lpstr>
      <vt:lpstr>Presentación de PowerPoint</vt:lpstr>
      <vt:lpstr>Escuela francesa de Espiritualidad</vt:lpstr>
      <vt:lpstr>La comprensión de san Vicente acerca de Jesucristo</vt:lpstr>
      <vt:lpstr>La comprensión de san Vicente acerca de Jesucristo</vt:lpstr>
      <vt:lpstr>¿QHJ? (¿Qué haría Jesús?)</vt:lpstr>
      <vt:lpstr>Presentación de PowerPoint</vt:lpstr>
      <vt:lpstr>Presentación de PowerPoint</vt:lpstr>
      <vt:lpstr>Presentación de PowerPoint</vt:lpstr>
      <vt:lpstr>Modelándonos siguiendo la comprensión de Vicente sobre Cristo</vt:lpstr>
      <vt:lpstr>“Me envió a anunciar  el Evangelio a los pobres.”</vt:lpstr>
      <vt:lpstr>Presentación de PowerPoint</vt:lpstr>
      <vt:lpstr>Pasajes de la Escritura para contemplar</vt:lpstr>
      <vt:lpstr>Ver a Cristo en los pobres</vt:lpstr>
      <vt:lpstr>Presentación de PowerPoint</vt:lpstr>
      <vt:lpstr>Presentación de PowerPoint</vt:lpstr>
      <vt:lpstr>Presentación de PowerPoint</vt:lpstr>
      <vt:lpstr>Presentación de PowerPoint</vt:lpstr>
      <vt:lpstr>Adaptación de una presentación del P. Bruce J. Krause, C.M.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Do You Say That I Am?</dc:title>
  <dc:creator>Bruce J Krause</dc:creator>
  <cp:lastModifiedBy>Javier</cp:lastModifiedBy>
  <cp:revision>7</cp:revision>
  <dcterms:created xsi:type="dcterms:W3CDTF">2016-02-15T17:21:10Z</dcterms:created>
  <dcterms:modified xsi:type="dcterms:W3CDTF">2016-02-15T17:10:17Z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2014-08-18T00:00:00Z</vt:filetime>
  </property>
  <property fmtid="{D5CDD505-2E9C-101B-9397-08002B2CF9AE}" pid="3" name="Creator">
    <vt:lpwstr>Apple Keynote 4.0.4</vt:lpwstr>
  </property>
  <property fmtid="{D5CDD505-2E9C-101B-9397-08002B2CF9AE}" pid="4" name="LastSaved">
    <vt:filetime>2016-02-15T00:00:00Z</vt:filetime>
  </property>
</Properties>
</file>