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1C4F-0272-DC40-85C2-D40C61E888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A8D0D-E1B0-AB43-AC9D-493927C54D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4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ECE2B-FC55-DC42-BB20-26BCE5D8637D}" type="slidenum">
              <a:rPr lang="es-MX">
                <a:latin typeface="Calibri" charset="0"/>
              </a:rPr>
              <a:pPr eaLnBrk="1" hangingPunct="1"/>
              <a:t>1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A6F7C3-3E63-D04C-AE87-1E45959FD20B}" type="slidenum">
              <a:rPr lang="es-MX">
                <a:latin typeface="Calibri" charset="0"/>
              </a:rPr>
              <a:pPr eaLnBrk="1" hangingPunct="1"/>
              <a:t>10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7DBD0E-849A-8A4D-B388-4F59F74DABF1}" type="slidenum">
              <a:rPr lang="es-MX">
                <a:latin typeface="Calibri" charset="0"/>
              </a:rPr>
              <a:pPr eaLnBrk="1" hangingPunct="1"/>
              <a:t>11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FFE061-0E37-724C-B48C-F84BAD8AE687}" type="slidenum">
              <a:rPr lang="es-MX">
                <a:latin typeface="Calibri" charset="0"/>
              </a:rPr>
              <a:pPr eaLnBrk="1" hangingPunct="1"/>
              <a:t>2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6F2701-CF8F-A64C-9E92-B5317F55CD65}" type="slidenum">
              <a:rPr lang="es-MX">
                <a:latin typeface="Calibri" charset="0"/>
              </a:rPr>
              <a:pPr eaLnBrk="1" hangingPunct="1"/>
              <a:t>3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8BA802-5CDB-634A-B722-87976501D3D2}" type="slidenum">
              <a:rPr lang="es-MX">
                <a:latin typeface="Calibri" charset="0"/>
              </a:rPr>
              <a:pPr eaLnBrk="1" hangingPunct="1"/>
              <a:t>4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E09969-5470-9643-BC99-EDD0FADEB4DF}" type="slidenum">
              <a:rPr lang="es-MX">
                <a:latin typeface="Calibri" charset="0"/>
              </a:rPr>
              <a:pPr eaLnBrk="1" hangingPunct="1"/>
              <a:t>5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02ECD-18CF-844A-AB82-797F231ED590}" type="slidenum">
              <a:rPr lang="es-MX">
                <a:latin typeface="Calibri" charset="0"/>
              </a:rPr>
              <a:pPr eaLnBrk="1" hangingPunct="1"/>
              <a:t>6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69B82E-EE1F-8544-AA28-454AB316FA7A}" type="slidenum">
              <a:rPr lang="es-MX">
                <a:latin typeface="Calibri" charset="0"/>
              </a:rPr>
              <a:pPr eaLnBrk="1" hangingPunct="1"/>
              <a:t>7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F2CAEE-4F9B-1A45-A141-1E9114AEFDD1}" type="slidenum">
              <a:rPr lang="es-MX">
                <a:latin typeface="Calibri" charset="0"/>
              </a:rPr>
              <a:pPr eaLnBrk="1" hangingPunct="1"/>
              <a:t>8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CCEC4C-36D6-974F-BE36-5E00F2456397}" type="slidenum">
              <a:rPr lang="es-MX">
                <a:latin typeface="Calibri" charset="0"/>
              </a:rPr>
              <a:pPr eaLnBrk="1" hangingPunct="1"/>
              <a:t>9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68300"/>
            <a:ext cx="8686800" cy="11557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1524000"/>
            <a:ext cx="4038600" cy="12700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41300"/>
            <a:ext cx="2171700" cy="599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41300"/>
            <a:ext cx="6362700" cy="599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s-MX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413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7F724FE-4D37-6D45-998A-1C192343C9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7A34A-2F1C-5B4E-A9BA-0514BEE40BB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>
          <a:xfrm>
            <a:off x="2362200" y="272562"/>
            <a:ext cx="6781800" cy="10668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Arial" charset="0"/>
                <a:cs typeface="Arial" charset="0"/>
              </a:rPr>
              <a:t>Diez Principios para facilitar el Cambio Sistémico</a:t>
            </a:r>
            <a:endParaRPr lang="es-MX" dirty="0">
              <a:latin typeface="Arial" charset="0"/>
              <a:cs typeface="Arial" charset="0"/>
            </a:endParaRPr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383338" cy="4787900"/>
          </a:xfrm>
          <a:noFill/>
        </p:spPr>
      </p:pic>
    </p:spTree>
    <p:extLst>
      <p:ext uri="{BB962C8B-B14F-4D97-AF65-F5344CB8AC3E}">
        <p14:creationId xmlns:p14="http://schemas.microsoft.com/office/powerpoint/2010/main" val="414300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Arial" charset="0"/>
                <a:cs typeface="Arial" charset="0"/>
              </a:rPr>
              <a:t>Evalúa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 un proceso de evaluación que se aplique a todas las partes interesadas; establece criterios medibles como una estrategia de evaluación en curso.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5780" name="Content Placeholder 3" descr="evaluation-pro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6704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Arial" charset="0"/>
                <a:cs typeface="Arial" charset="0"/>
              </a:rPr>
              <a:t>Fomento</a:t>
            </a:r>
            <a:r>
              <a:rPr lang="en-US" b="1" dirty="0">
                <a:latin typeface="Arial" charset="0"/>
                <a:cs typeface="Arial" charset="0"/>
              </a:rPr>
              <a:t> de la </a:t>
            </a:r>
            <a:r>
              <a:rPr lang="en-US" b="1" dirty="0" err="1">
                <a:latin typeface="Arial" charset="0"/>
                <a:cs typeface="Arial" charset="0"/>
              </a:rPr>
              <a:t>transparencia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787900"/>
          </a:xfrm>
        </p:spPr>
        <p:txBody>
          <a:bodyPr/>
          <a:lstStyle/>
          <a:p>
            <a:r>
              <a:rPr lang="es-ES" dirty="0"/>
              <a:t>Invita a la participación en todos los aspectos de los proyectos propuestos.</a:t>
            </a: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6804" name="Picture 5" descr="t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67818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err="1">
                <a:latin typeface="Arial" charset="0"/>
                <a:cs typeface="Arial" charset="0"/>
              </a:rPr>
              <a:t>Visión</a:t>
            </a:r>
            <a:r>
              <a:rPr lang="en-US" sz="4800" b="1" dirty="0">
                <a:latin typeface="Arial" charset="0"/>
                <a:cs typeface="Arial" charset="0"/>
              </a:rPr>
              <a:t> </a:t>
            </a:r>
            <a:br>
              <a:rPr lang="es-MX" sz="4800" dirty="0">
                <a:latin typeface="Arial" charset="0"/>
                <a:cs typeface="Arial" charset="0"/>
              </a:rPr>
            </a:br>
            <a:endParaRPr lang="es-MX" dirty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654" y="1492250"/>
            <a:ext cx="8686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400" dirty="0"/>
              <a:t>Ten una visión holística que satisfaga tanto las necesidades individuales y sociales, como las necesidades espirituales y físicas. Articula con claridad tus esperanzas y sueños. Hazte la pregunta: "¿A dónde queremos ir?"</a:t>
            </a:r>
            <a:endParaRPr lang="es-MX" sz="2400" dirty="0"/>
          </a:p>
        </p:txBody>
      </p:sp>
      <p:sp>
        <p:nvSpPr>
          <p:cNvPr id="10" name="Rectangle 9"/>
          <p:cNvSpPr/>
          <p:nvPr/>
        </p:nvSpPr>
        <p:spPr>
          <a:xfrm>
            <a:off x="530001" y="5638800"/>
            <a:ext cx="7930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¿A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dónde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queremos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ir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675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2489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7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7818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err="1">
                <a:latin typeface="Arial" charset="0"/>
                <a:cs typeface="Arial" charset="0"/>
              </a:rPr>
              <a:t>Participación</a:t>
            </a:r>
            <a:br>
              <a:rPr lang="es-MX" dirty="0">
                <a:latin typeface="Arial" charset="0"/>
                <a:cs typeface="Arial" charset="0"/>
              </a:rPr>
            </a:br>
            <a:endParaRPr lang="es-MX" dirty="0">
              <a:latin typeface="Arial" charset="0"/>
              <a:cs typeface="Arial" charset="0"/>
            </a:endParaRP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charset="0"/>
                <a:cs typeface="Arial" charset="0"/>
              </a:rPr>
              <a:t>Invita a la mesa a todos los que tienen interés en el resultado: administradores, personal, las propias personas que viven en la pobreza.</a:t>
            </a:r>
            <a:endParaRPr lang="es-MX" dirty="0">
              <a:latin typeface="Arial" charset="0"/>
              <a:cs typeface="Arial" charset="0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9354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7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200400" y="266700"/>
            <a:ext cx="6781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>
                <a:latin typeface="Arial" charset="0"/>
                <a:cs typeface="Arial" charset="0"/>
              </a:rPr>
              <a:t>Recoge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datos</a:t>
            </a:r>
            <a:endParaRPr lang="es-MX" dirty="0">
              <a:latin typeface="Arial" charset="0"/>
              <a:cs typeface="Arial" charset="0"/>
            </a:endParaRPr>
          </a:p>
        </p:txBody>
      </p:sp>
      <p:sp>
        <p:nvSpPr>
          <p:cNvPr id="696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Promueve la recolección de datos de tantas fuentes como sea posible, para proporcionar una imagen clara de la situación.</a:t>
            </a:r>
            <a:endParaRPr lang="es-MX" dirty="0">
              <a:latin typeface="Arial" charset="0"/>
              <a:cs typeface="Arial" charset="0"/>
            </a:endParaRP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695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8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661139" y="457200"/>
            <a:ext cx="67818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latin typeface="Arial" charset="0"/>
                <a:cs typeface="Arial" charset="0"/>
              </a:rPr>
              <a:t>Identifica</a:t>
            </a:r>
            <a:r>
              <a:rPr lang="en-US" b="1" dirty="0">
                <a:latin typeface="Arial" charset="0"/>
                <a:cs typeface="Arial" charset="0"/>
              </a:rPr>
              <a:t> las </a:t>
            </a:r>
            <a:r>
              <a:rPr lang="en-US" b="1" dirty="0" err="1">
                <a:latin typeface="Arial" charset="0"/>
                <a:cs typeface="Arial" charset="0"/>
              </a:rPr>
              <a:t>causas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principales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641902"/>
            <a:ext cx="8286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400" dirty="0"/>
              <a:t>Busca los factores subyacentes que están causando el/los</a:t>
            </a:r>
            <a:br>
              <a:rPr lang="es-ES" sz="2400" dirty="0"/>
            </a:br>
            <a:r>
              <a:rPr lang="es-ES" sz="2400" dirty="0"/>
              <a:t>  problema(s)</a:t>
            </a:r>
            <a:endParaRPr lang="en-US" sz="2400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599" y="2816832"/>
            <a:ext cx="8800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400" b="1" u="sng" dirty="0"/>
              <a:t>Conceptos básicos en el análisis de las causas principales</a:t>
            </a:r>
            <a:endParaRPr lang="en-US" sz="2400" b="1" u="sng" dirty="0">
              <a:latin typeface="+mj-lt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07776" y="3540908"/>
            <a:ext cx="5149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000" i="1" dirty="0"/>
              <a:t>Síntoma del problema. “La hierba”. Por encima de la superficie (lo obvio).</a:t>
            </a:r>
            <a:endParaRPr lang="en-US" sz="2000" i="1" dirty="0">
              <a:latin typeface="+mj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16215" y="4764235"/>
            <a:ext cx="5149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000" i="1" dirty="0"/>
              <a:t>Las </a:t>
            </a:r>
            <a:r>
              <a:rPr lang="es-ES" sz="2000" b="1" i="1" u="sng" dirty="0"/>
              <a:t>causas subyacentes</a:t>
            </a:r>
            <a:r>
              <a:rPr lang="es-ES" sz="2000" i="1" dirty="0"/>
              <a:t>. “La raíz”. Por debajo de la superficie (no obvio).</a:t>
            </a:r>
            <a:endParaRPr lang="en-US" sz="2000" i="1" dirty="0"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24" y="3353430"/>
            <a:ext cx="301984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>Red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1432658"/>
            <a:ext cx="8686800" cy="4787900"/>
          </a:xfrm>
        </p:spPr>
        <p:txBody>
          <a:bodyPr/>
          <a:lstStyle/>
          <a:p>
            <a:r>
              <a:rPr lang="es-ES" sz="1800" dirty="0"/>
              <a:t>Busca otros organismos y/o personas que podrían tener recursos disponibles; colabora y participa en la formación de coaliciones. Construye una visión compartida con los diversos actores: comunidades pobres, personas interesadas, donantes, iglesias, gobiernos, organizaciones no gubernamentales, sector privado y medios de comunicación.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71684" name="Picture 5" descr="focusfigslum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25479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7" descr="n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churc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357" r="3357" b="3357"/>
          <a:stretch>
            <a:fillRect/>
          </a:stretch>
        </p:blipFill>
        <p:spPr bwMode="auto">
          <a:xfrm>
            <a:off x="3505200" y="289560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8" descr="St%20Vincent%20dePaul%20Pharmacy%20Agency%20of%20Y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2408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9" descr="mass-m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75200"/>
            <a:ext cx="33639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5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781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Arial" charset="0"/>
                <a:cs typeface="Arial" charset="0"/>
              </a:rPr>
              <a:t>Creación</a:t>
            </a:r>
            <a:r>
              <a:rPr lang="en-US" b="1" dirty="0">
                <a:latin typeface="Arial" charset="0"/>
                <a:cs typeface="Arial" charset="0"/>
              </a:rPr>
              <a:t> de </a:t>
            </a:r>
            <a:r>
              <a:rPr lang="en-US" b="1" dirty="0" err="1">
                <a:latin typeface="Arial" charset="0"/>
                <a:cs typeface="Arial" charset="0"/>
              </a:rPr>
              <a:t>capacidad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Proporciona capacitación y recursos a todos los participantes, para mejorar su capacidad de participar en su propio desarrollo, como individuos y como miembros de la organización.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2708" name="Content Placeholder 3" descr="IMG_27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664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rial" charset="0"/>
                <a:cs typeface="Arial" charset="0"/>
              </a:rPr>
              <a:t>Diseño</a:t>
            </a:r>
            <a:endParaRPr lang="es-MX" dirty="0">
              <a:latin typeface="Arial" charset="0"/>
              <a:cs typeface="Arial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Diseña un proyecto o programa que satisfaga las necesidades de tu situación y ayude a eliminar las causas fundamentales de la pobreza.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s-MX" dirty="0">
              <a:latin typeface="Arial" charset="0"/>
              <a:cs typeface="Arial" charset="0"/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47503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0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81800" cy="1066800"/>
          </a:xfrm>
        </p:spPr>
        <p:txBody>
          <a:bodyPr/>
          <a:lstStyle/>
          <a:p>
            <a:pPr algn="ctr"/>
            <a:r>
              <a:rPr lang="en-US" b="1" dirty="0" err="1">
                <a:latin typeface="Arial" charset="0"/>
                <a:cs typeface="Arial" charset="0"/>
              </a:rPr>
              <a:t>Implementación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47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Pon tu proyecto o programa en acción, y que implique a todos los interesados.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4756" name="Content Placeholder 3" descr="stakeh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84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2185"/>
      </p:ext>
    </p:extLst>
  </p:cSld>
  <p:clrMapOvr>
    <a:masterClrMapping/>
  </p:clrMapOvr>
</p:sld>
</file>

<file path=ppt/theme/theme1.xml><?xml version="1.0" encoding="utf-8"?>
<a:theme xmlns:a="http://schemas.openxmlformats.org/drawingml/2006/main" name="Vincentian Family History cop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Vincentian Family History copy.thmx</Template>
  <TotalTime>19</TotalTime>
  <Words>338</Words>
  <Application>Microsoft Office PowerPoint</Application>
  <PresentationFormat>Presentación en pantalla (4:3)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Vincentian Family History copy</vt:lpstr>
      <vt:lpstr>Diez Principios para facilitar el Cambio Sistémico</vt:lpstr>
      <vt:lpstr>Visión  </vt:lpstr>
      <vt:lpstr>Participación </vt:lpstr>
      <vt:lpstr>Recoge datos</vt:lpstr>
      <vt:lpstr>Identifica las causas principales </vt:lpstr>
      <vt:lpstr>Red </vt:lpstr>
      <vt:lpstr>Creación de capacidad </vt:lpstr>
      <vt:lpstr>Diseño</vt:lpstr>
      <vt:lpstr>Implementación</vt:lpstr>
      <vt:lpstr>Evalúa </vt:lpstr>
      <vt:lpstr>Fomento de la transparencia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Principles to Facilitate Systemic Change</dc:title>
  <dc:creator>Monica Watson</dc:creator>
  <cp:lastModifiedBy>Javier</cp:lastModifiedBy>
  <cp:revision>5</cp:revision>
  <dcterms:created xsi:type="dcterms:W3CDTF">2013-01-20T20:52:44Z</dcterms:created>
  <dcterms:modified xsi:type="dcterms:W3CDTF">2016-09-22T04:48:14Z</dcterms:modified>
</cp:coreProperties>
</file>