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</p:sldMasterIdLst>
  <p:sldIdLst>
    <p:sldId id="256" r:id="rId18"/>
    <p:sldId id="262" r:id="rId19"/>
    <p:sldId id="278" r:id="rId20"/>
    <p:sldId id="285" r:id="rId21"/>
    <p:sldId id="286" r:id="rId22"/>
    <p:sldId id="284" r:id="rId2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1pPr>
    <a:lvl2pPr marL="457200" algn="ctr" rtl="0" fontAlgn="base">
      <a:spcBef>
        <a:spcPct val="0"/>
      </a:spcBef>
      <a:spcAft>
        <a:spcPct val="0"/>
      </a:spcAft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2pPr>
    <a:lvl3pPr marL="914400" algn="ctr" rtl="0" fontAlgn="base">
      <a:spcBef>
        <a:spcPct val="0"/>
      </a:spcBef>
      <a:spcAft>
        <a:spcPct val="0"/>
      </a:spcAft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3pPr>
    <a:lvl4pPr marL="1371600" algn="ctr" rtl="0" fontAlgn="base">
      <a:spcBef>
        <a:spcPct val="0"/>
      </a:spcBef>
      <a:spcAft>
        <a:spcPct val="0"/>
      </a:spcAft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4pPr>
    <a:lvl5pPr marL="1828800" algn="ctr" rtl="0" fontAlgn="base">
      <a:spcBef>
        <a:spcPct val="0"/>
      </a:spcBef>
      <a:spcAft>
        <a:spcPct val="0"/>
      </a:spcAft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5pPr>
    <a:lvl6pPr marL="2286000" algn="l" defTabSz="457200" rtl="0" eaLnBrk="1" latinLnBrk="0" hangingPunct="1"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6pPr>
    <a:lvl7pPr marL="2743200" algn="l" defTabSz="457200" rtl="0" eaLnBrk="1" latinLnBrk="0" hangingPunct="1"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7pPr>
    <a:lvl8pPr marL="3200400" algn="l" defTabSz="457200" rtl="0" eaLnBrk="1" latinLnBrk="0" hangingPunct="1"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8pPr>
    <a:lvl9pPr marL="3657600" algn="l" defTabSz="457200" rtl="0" eaLnBrk="1" latinLnBrk="0" hangingPunct="1"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58" autoAdjust="0"/>
  </p:normalViewPr>
  <p:slideViewPr>
    <p:cSldViewPr>
      <p:cViewPr varScale="1">
        <p:scale>
          <a:sx n="36" d="100"/>
          <a:sy n="36" d="100"/>
        </p:scale>
        <p:origin x="-1214" y="-8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2209800"/>
            <a:ext cx="2730500" cy="412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2209800"/>
            <a:ext cx="8039100" cy="412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7823200"/>
            <a:ext cx="5384800" cy="124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823200"/>
            <a:ext cx="5384800" cy="124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6324600"/>
            <a:ext cx="2730500" cy="274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6324600"/>
            <a:ext cx="8039100" cy="274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4965700"/>
            <a:ext cx="2654300" cy="179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8100" y="4965700"/>
            <a:ext cx="2654300" cy="179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7150" y="2247900"/>
            <a:ext cx="1365250" cy="450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2247900"/>
            <a:ext cx="3943350" cy="450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7823200"/>
            <a:ext cx="5384800" cy="124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823200"/>
            <a:ext cx="5384800" cy="124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2794000"/>
            <a:ext cx="5384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94000"/>
            <a:ext cx="5384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6324600"/>
            <a:ext cx="2730500" cy="274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6324600"/>
            <a:ext cx="8039100" cy="274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2794000"/>
            <a:ext cx="2527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1100" y="2794000"/>
            <a:ext cx="2527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533400"/>
            <a:ext cx="2730500" cy="797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533400"/>
            <a:ext cx="8039100" cy="797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1511300"/>
            <a:ext cx="5384800" cy="673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511300"/>
            <a:ext cx="5384800" cy="673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8517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851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2794000"/>
            <a:ext cx="5384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94000"/>
            <a:ext cx="5384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533400"/>
            <a:ext cx="2730500" cy="797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533400"/>
            <a:ext cx="8039100" cy="797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533400"/>
            <a:ext cx="2730500" cy="797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533400"/>
            <a:ext cx="8039100" cy="797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2794000"/>
            <a:ext cx="2527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1100" y="2794000"/>
            <a:ext cx="2527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533400"/>
            <a:ext cx="2730500" cy="797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533400"/>
            <a:ext cx="8039100" cy="797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00" y="2794000"/>
            <a:ext cx="2527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36100" y="2794000"/>
            <a:ext cx="2527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5092700"/>
            <a:ext cx="5384800" cy="124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92700"/>
            <a:ext cx="5384800" cy="124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533400"/>
            <a:ext cx="2730500" cy="797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533400"/>
            <a:ext cx="8039100" cy="797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533400"/>
            <a:ext cx="2925762" cy="817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533400"/>
            <a:ext cx="8624888" cy="8178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8.jpe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0.png"/><Relationship Id="rId22" Type="http://schemas.openxmlformats.org/officeDocument/2006/relationships/image" Target="../media/image19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0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0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2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Relationship Id="rId22" Type="http://schemas.openxmlformats.org/officeDocument/2006/relationships/image" Target="../media/image2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35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0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Relationship Id="rId22" Type="http://schemas.openxmlformats.org/officeDocument/2006/relationships/image" Target="../media/image2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8.jpe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57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64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0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8.jpe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68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75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10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8.jpe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79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78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86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8.jpe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8.jpe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8.jpe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8.jpe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8.jpe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0.png"/><Relationship Id="rId22" Type="http://schemas.openxmlformats.org/officeDocument/2006/relationships/image" Target="../media/image1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8.jpe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0.png"/><Relationship Id="rId22" Type="http://schemas.openxmlformats.org/officeDocument/2006/relationships/image" Target="../media/image1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8.jpe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0.png"/><Relationship Id="rId22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495300" y="444500"/>
            <a:ext cx="12014200" cy="8877300"/>
            <a:chOff x="0" y="0"/>
            <a:chExt cx="7568" cy="5592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5432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408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2209800"/>
            <a:ext cx="10922000" cy="276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5092700"/>
            <a:ext cx="10922000" cy="124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10242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43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44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45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46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47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48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49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342900" y="355600"/>
            <a:ext cx="12319000" cy="9271000"/>
            <a:chOff x="0" y="0"/>
            <a:chExt cx="7760" cy="5840"/>
          </a:xfrm>
        </p:grpSpPr>
        <p:sp>
          <p:nvSpPr>
            <p:cNvPr id="10251" name="Rectangle 11"/>
            <p:cNvSpPr>
              <a:spLocks/>
            </p:cNvSpPr>
            <p:nvPr/>
          </p:nvSpPr>
          <p:spPr bwMode="auto">
            <a:xfrm>
              <a:off x="128" y="96"/>
              <a:ext cx="7504" cy="548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52" name="Picture 12"/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0" y="0"/>
              <a:ext cx="7760" cy="584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901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346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90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235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92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149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606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64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/>
          <p:cNvGrpSpPr>
            <a:grpSpLocks/>
          </p:cNvGrpSpPr>
          <p:nvPr/>
        </p:nvGrpSpPr>
        <p:grpSpPr bwMode="auto">
          <a:xfrm>
            <a:off x="495300" y="444500"/>
            <a:ext cx="12014200" cy="8877300"/>
            <a:chOff x="0" y="0"/>
            <a:chExt cx="7568" cy="5592"/>
          </a:xfrm>
        </p:grpSpPr>
        <p:pic>
          <p:nvPicPr>
            <p:cNvPr id="11266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1267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1268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1269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1270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408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1271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1272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32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1273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12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2959100"/>
            <a:ext cx="10922000" cy="383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/>
          <p:cNvGrpSpPr>
            <a:grpSpLocks/>
          </p:cNvGrpSpPr>
          <p:nvPr/>
        </p:nvGrpSpPr>
        <p:grpSpPr bwMode="auto">
          <a:xfrm>
            <a:off x="495300" y="444500"/>
            <a:ext cx="12014200" cy="8877300"/>
            <a:chOff x="0" y="0"/>
            <a:chExt cx="7568" cy="5592"/>
          </a:xfrm>
        </p:grpSpPr>
        <p:pic>
          <p:nvPicPr>
            <p:cNvPr id="12290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291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292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293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294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408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295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296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32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297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22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6324600"/>
            <a:ext cx="10922000" cy="151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7823200"/>
            <a:ext cx="10922000" cy="124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grpSp>
        <p:nvGrpSpPr>
          <p:cNvPr id="12300" name="Group 12"/>
          <p:cNvGrpSpPr>
            <a:grpSpLocks/>
          </p:cNvGrpSpPr>
          <p:nvPr/>
        </p:nvGrpSpPr>
        <p:grpSpPr bwMode="auto">
          <a:xfrm>
            <a:off x="342900" y="850900"/>
            <a:ext cx="12319000" cy="5448300"/>
            <a:chOff x="0" y="0"/>
            <a:chExt cx="7760" cy="3432"/>
          </a:xfrm>
        </p:grpSpPr>
        <p:sp>
          <p:nvSpPr>
            <p:cNvPr id="12301" name="Rectangle 13"/>
            <p:cNvSpPr>
              <a:spLocks/>
            </p:cNvSpPr>
            <p:nvPr/>
          </p:nvSpPr>
          <p:spPr bwMode="auto">
            <a:xfrm>
              <a:off x="128" y="96"/>
              <a:ext cx="7504" cy="308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302" name="Picture 14"/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0" y="0"/>
              <a:ext cx="7760" cy="343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"/>
          <p:cNvGrpSpPr>
            <a:grpSpLocks/>
          </p:cNvGrpSpPr>
          <p:nvPr/>
        </p:nvGrpSpPr>
        <p:grpSpPr bwMode="auto">
          <a:xfrm>
            <a:off x="495300" y="444500"/>
            <a:ext cx="12014200" cy="8877300"/>
            <a:chOff x="0" y="0"/>
            <a:chExt cx="7568" cy="5592"/>
          </a:xfrm>
        </p:grpSpPr>
        <p:pic>
          <p:nvPicPr>
            <p:cNvPr id="13314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15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16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17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18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408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19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20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32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21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33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2247900"/>
            <a:ext cx="5461000" cy="273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4965700"/>
            <a:ext cx="5461000" cy="179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"/>
          <p:cNvGrpSpPr>
            <a:grpSpLocks/>
          </p:cNvGrpSpPr>
          <p:nvPr/>
        </p:nvGrpSpPr>
        <p:grpSpPr bwMode="auto">
          <a:xfrm>
            <a:off x="495300" y="444500"/>
            <a:ext cx="12014200" cy="8877300"/>
            <a:chOff x="0" y="0"/>
            <a:chExt cx="7568" cy="5592"/>
          </a:xfrm>
        </p:grpSpPr>
        <p:pic>
          <p:nvPicPr>
            <p:cNvPr id="14338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4339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4340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4341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4342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408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4343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4344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32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4345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6324600"/>
            <a:ext cx="10922000" cy="151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7823200"/>
            <a:ext cx="10922000" cy="124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342900" y="850900"/>
            <a:ext cx="12319000" cy="5448300"/>
            <a:chOff x="0" y="0"/>
            <a:chExt cx="7760" cy="3432"/>
          </a:xfrm>
        </p:grpSpPr>
        <p:sp>
          <p:nvSpPr>
            <p:cNvPr id="14349" name="Rectangle 13"/>
            <p:cNvSpPr>
              <a:spLocks/>
            </p:cNvSpPr>
            <p:nvPr/>
          </p:nvSpPr>
          <p:spPr bwMode="auto">
            <a:xfrm>
              <a:off x="128" y="96"/>
              <a:ext cx="7504" cy="308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350" name="Picture 14"/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0" y="0"/>
              <a:ext cx="7760" cy="343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15362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5363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5364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5365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5366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5367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5368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5369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33400"/>
            <a:ext cx="109220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2794000"/>
            <a:ext cx="52070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850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295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39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184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41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098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556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13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16386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6387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6388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6389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6390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6391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6392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6393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1511300"/>
            <a:ext cx="10922000" cy="673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8509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2954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399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1844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416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0988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5560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132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17410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411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412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413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414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415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416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417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74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33400"/>
            <a:ext cx="109220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2794000"/>
            <a:ext cx="109220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850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295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39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184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41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098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556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13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2050" name="Picture 2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33400"/>
            <a:ext cx="109220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2794000"/>
            <a:ext cx="109220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850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295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39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184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41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098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556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13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3074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078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079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080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081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33400"/>
            <a:ext cx="109220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2794000"/>
            <a:ext cx="52070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850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295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39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184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41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098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556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13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4098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103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104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105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33400"/>
            <a:ext cx="109220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2794000"/>
            <a:ext cx="52070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850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295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39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184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41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098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556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13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5122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128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129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51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33400"/>
            <a:ext cx="109220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901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346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90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235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92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149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606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64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6146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6148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6149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6150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6151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6152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6153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901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346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90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235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92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149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606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64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7170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172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173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174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175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176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177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342900" y="355600"/>
            <a:ext cx="12319000" cy="9271000"/>
            <a:chOff x="0" y="0"/>
            <a:chExt cx="7760" cy="5840"/>
          </a:xfrm>
        </p:grpSpPr>
        <p:sp>
          <p:nvSpPr>
            <p:cNvPr id="7179" name="Rectangle 11"/>
            <p:cNvSpPr>
              <a:spLocks/>
            </p:cNvSpPr>
            <p:nvPr/>
          </p:nvSpPr>
          <p:spPr bwMode="auto">
            <a:xfrm>
              <a:off x="128" y="96"/>
              <a:ext cx="7504" cy="548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80" name="Picture 12"/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0" y="0"/>
              <a:ext cx="7760" cy="584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901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346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90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235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92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149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606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64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8194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195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196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198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199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200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201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342900" y="355600"/>
            <a:ext cx="12319000" cy="9271000"/>
            <a:chOff x="0" y="0"/>
            <a:chExt cx="7760" cy="5840"/>
          </a:xfrm>
        </p:grpSpPr>
        <p:sp>
          <p:nvSpPr>
            <p:cNvPr id="8203" name="Rectangle 11"/>
            <p:cNvSpPr>
              <a:spLocks/>
            </p:cNvSpPr>
            <p:nvPr/>
          </p:nvSpPr>
          <p:spPr bwMode="auto">
            <a:xfrm>
              <a:off x="128" y="96"/>
              <a:ext cx="7504" cy="548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04" name="Picture 12"/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0" y="0"/>
              <a:ext cx="7760" cy="584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901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346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90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235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92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149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606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64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9218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220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221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222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223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224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225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342900" y="355600"/>
            <a:ext cx="12319000" cy="9271000"/>
            <a:chOff x="0" y="0"/>
            <a:chExt cx="7760" cy="5840"/>
          </a:xfrm>
        </p:grpSpPr>
        <p:sp>
          <p:nvSpPr>
            <p:cNvPr id="9227" name="Rectangle 11"/>
            <p:cNvSpPr>
              <a:spLocks/>
            </p:cNvSpPr>
            <p:nvPr/>
          </p:nvSpPr>
          <p:spPr bwMode="auto">
            <a:xfrm>
              <a:off x="128" y="96"/>
              <a:ext cx="7504" cy="548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28" name="Picture 12"/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0" y="0"/>
              <a:ext cx="7760" cy="584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901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346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90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235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92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149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606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64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RMaloney\My%20Documents\My%20Music\Classic\Debussy=Claire_de_Lune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041400" y="457200"/>
            <a:ext cx="10922000" cy="6477000"/>
          </a:xfrm>
          <a:ln/>
        </p:spPr>
        <p:txBody>
          <a:bodyPr/>
          <a:lstStyle/>
          <a:p>
            <a:r>
              <a:rPr lang="en-US" sz="9600" dirty="0" err="1" smtClean="0">
                <a:solidFill>
                  <a:srgbClr val="FFFF00"/>
                </a:solidFill>
                <a:latin typeface="Calisto MT" charset="0"/>
                <a:ea typeface="Calisto MT" charset="0"/>
                <a:cs typeface="Calisto MT" charset="0"/>
                <a:sym typeface="Calisto MT" charset="0"/>
              </a:rPr>
              <a:t>Zafèn</a:t>
            </a:r>
            <a:r>
              <a:rPr lang="en-US" sz="1400" dirty="0" smtClean="0">
                <a:solidFill>
                  <a:srgbClr val="FFFF00"/>
                </a:solidFill>
                <a:latin typeface="Calisto MT" charset="0"/>
                <a:ea typeface="Calisto MT" charset="0"/>
                <a:cs typeface="Calisto MT" charset="0"/>
                <a:sym typeface="Calisto MT" charset="0"/>
              </a:rPr>
              <a:t/>
            </a:r>
            <a:br>
              <a:rPr lang="en-US" sz="1400" dirty="0" smtClean="0">
                <a:solidFill>
                  <a:srgbClr val="FFFF00"/>
                </a:solidFill>
                <a:latin typeface="Calisto MT" charset="0"/>
                <a:ea typeface="Calisto MT" charset="0"/>
                <a:cs typeface="Calisto MT" charset="0"/>
                <a:sym typeface="Calisto MT" charset="0"/>
              </a:rPr>
            </a:br>
            <a:r>
              <a:rPr lang="en-US" sz="10000" dirty="0" smtClean="0">
                <a:solidFill>
                  <a:srgbClr val="FFFF00"/>
                </a:solidFill>
                <a:latin typeface="Calisto MT" charset="0"/>
                <a:ea typeface="Calisto MT" charset="0"/>
                <a:cs typeface="Calisto MT" charset="0"/>
                <a:sym typeface="Calisto MT" charset="0"/>
              </a:rPr>
              <a:t/>
            </a:r>
            <a:br>
              <a:rPr lang="en-US" sz="10000" dirty="0" smtClean="0">
                <a:solidFill>
                  <a:srgbClr val="FFFF00"/>
                </a:solidFill>
                <a:latin typeface="Calisto MT" charset="0"/>
                <a:ea typeface="Calisto MT" charset="0"/>
                <a:cs typeface="Calisto MT" charset="0"/>
                <a:sym typeface="Calisto MT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Calisto MT" charset="0"/>
                <a:ea typeface="Calisto MT" charset="0"/>
                <a:cs typeface="Calisto MT" charset="0"/>
                <a:sym typeface="Calisto MT" charset="0"/>
              </a:rPr>
              <a:t>A Micro-finance Project in Haiti</a:t>
            </a:r>
            <a:endParaRPr lang="en-US" sz="6600" dirty="0">
              <a:solidFill>
                <a:srgbClr val="FF0000"/>
              </a:solidFill>
              <a:latin typeface="Calisto MT" charset="0"/>
              <a:sym typeface="Calisto MT" charset="0"/>
            </a:endParaRPr>
          </a:p>
        </p:txBody>
      </p:sp>
      <p:pic>
        <p:nvPicPr>
          <p:cNvPr id="4" name="Debussy=Claire_de_Lu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378575" y="475297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flip/>
      </mp:transition>
    </mc:Choice>
    <mc:Fallback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1041400" y="711200"/>
            <a:ext cx="10922000" cy="2209800"/>
          </a:xfrm>
          <a:ln/>
        </p:spPr>
        <p:txBody>
          <a:bodyPr/>
          <a:lstStyle/>
          <a:p>
            <a:r>
              <a:rPr lang="en-US" sz="5400" dirty="0" smtClean="0"/>
              <a:t>A Pilot </a:t>
            </a:r>
            <a:r>
              <a:rPr lang="en-US" sz="5400" dirty="0" smtClean="0"/>
              <a:t>Micro-Finance Project in Haiti</a:t>
            </a:r>
            <a:endParaRPr lang="en-US" sz="5400" dirty="0"/>
          </a:p>
        </p:txBody>
      </p:sp>
      <p:sp>
        <p:nvSpPr>
          <p:cNvPr id="35843" name="Rectangle 3"/>
          <p:cNvSpPr>
            <a:spLocks/>
          </p:cNvSpPr>
          <p:nvPr/>
        </p:nvSpPr>
        <p:spPr bwMode="auto">
          <a:xfrm>
            <a:off x="977900" y="3454400"/>
            <a:ext cx="10922000" cy="2336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 sz="3700" i="1" dirty="0">
              <a:solidFill>
                <a:srgbClr val="333333"/>
              </a:solidFill>
              <a:ea typeface="Hoefler Text" charset="0"/>
              <a:cs typeface="Hoefler Text" charset="0"/>
            </a:endParaRPr>
          </a:p>
        </p:txBody>
      </p:sp>
      <p:pic>
        <p:nvPicPr>
          <p:cNvPr id="5" name="Picture 4" descr="CSolidarity group payment meeting - Mirebala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3429000"/>
            <a:ext cx="6609876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flip/>
      </mp:transition>
    </mc:Choice>
    <mc:Fallback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800100" y="393700"/>
            <a:ext cx="11404600" cy="1739900"/>
          </a:xfrm>
          <a:ln/>
        </p:spPr>
        <p:txBody>
          <a:bodyPr/>
          <a:lstStyle/>
          <a:p>
            <a:r>
              <a:rPr lang="en-US" sz="8800" b="1" dirty="0" smtClean="0"/>
              <a:t>Why Haiti?</a:t>
            </a:r>
            <a:endParaRPr lang="en-US" sz="8800" b="1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2600" y="2057400"/>
            <a:ext cx="11963400" cy="6324600"/>
          </a:xfrm>
          <a:ln/>
        </p:spPr>
        <p:txBody>
          <a:bodyPr/>
          <a:lstStyle/>
          <a:p>
            <a:r>
              <a:rPr lang="en-US" sz="4800" b="1" dirty="0">
                <a:solidFill>
                  <a:srgbClr val="333333"/>
                </a:solidFill>
              </a:rPr>
              <a:t>9.8 million people</a:t>
            </a:r>
          </a:p>
          <a:p>
            <a:r>
              <a:rPr lang="en-US" sz="4800" b="1" dirty="0">
                <a:solidFill>
                  <a:srgbClr val="333333"/>
                </a:solidFill>
              </a:rPr>
              <a:t>Poorest country in the western hemisphere</a:t>
            </a:r>
          </a:p>
          <a:p>
            <a:r>
              <a:rPr lang="en-US" sz="4800" b="1" dirty="0">
                <a:solidFill>
                  <a:srgbClr val="333333"/>
                </a:solidFill>
              </a:rPr>
              <a:t>7</a:t>
            </a:r>
            <a:r>
              <a:rPr lang="en-US" sz="4800" b="1" baseline="32000" dirty="0">
                <a:solidFill>
                  <a:srgbClr val="333333"/>
                </a:solidFill>
              </a:rPr>
              <a:t>th</a:t>
            </a:r>
            <a:r>
              <a:rPr lang="en-US" sz="4800" b="1" dirty="0">
                <a:solidFill>
                  <a:srgbClr val="333333"/>
                </a:solidFill>
              </a:rPr>
              <a:t> poorest country in the world</a:t>
            </a:r>
          </a:p>
          <a:p>
            <a:r>
              <a:rPr lang="en-US" sz="4800" b="1" dirty="0">
                <a:solidFill>
                  <a:srgbClr val="333333"/>
                </a:solidFill>
              </a:rPr>
              <a:t>54% of the people live on one dollar a day; 80% live on two dollars a day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flip/>
      </mp:transition>
    </mc:Choice>
    <mc:Fallback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228600"/>
            <a:ext cx="10922000" cy="1828800"/>
          </a:xfrm>
        </p:spPr>
        <p:txBody>
          <a:bodyPr/>
          <a:lstStyle/>
          <a:p>
            <a:r>
              <a:rPr lang="en-US" sz="8800" b="1" dirty="0" smtClean="0"/>
              <a:t>Why Haiti? 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2997200"/>
            <a:ext cx="10922000" cy="61468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333333"/>
                </a:solidFill>
              </a:rPr>
              <a:t>47% of the population is illiterate</a:t>
            </a:r>
          </a:p>
          <a:p>
            <a:r>
              <a:rPr lang="en-US" sz="4800" b="1" dirty="0" smtClean="0">
                <a:solidFill>
                  <a:srgbClr val="333333"/>
                </a:solidFill>
              </a:rPr>
              <a:t>Unemployment is estimated at 60-70%</a:t>
            </a:r>
          </a:p>
          <a:p>
            <a:r>
              <a:rPr lang="en-US" sz="4800" b="1" dirty="0" smtClean="0">
                <a:solidFill>
                  <a:srgbClr val="333333"/>
                </a:solidFill>
              </a:rPr>
              <a:t>Life expectancy is 52 for men and 56 for women</a:t>
            </a:r>
          </a:p>
          <a:p>
            <a:r>
              <a:rPr lang="en-US" sz="4800" b="1" dirty="0" smtClean="0">
                <a:solidFill>
                  <a:srgbClr val="333333"/>
                </a:solidFill>
              </a:rPr>
              <a:t>In 1923, more than 60% of land was forested; in 2010, less than 2%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922000" cy="2819400"/>
          </a:xfrm>
        </p:spPr>
        <p:txBody>
          <a:bodyPr/>
          <a:lstStyle/>
          <a:p>
            <a:r>
              <a:rPr lang="en-US" sz="4800" b="1" i="1" dirty="0" smtClean="0"/>
              <a:t>How can people get involved?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352800"/>
            <a:ext cx="10922000" cy="571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 lvl="0"/>
            <a:r>
              <a:rPr lang="en-US" sz="4000" dirty="0" smtClean="0"/>
              <a:t>Make micro-loans or donations as individuals</a:t>
            </a:r>
          </a:p>
          <a:p>
            <a:pPr lvl="0"/>
            <a:r>
              <a:rPr lang="en-US" sz="4000" dirty="0" smtClean="0"/>
              <a:t>Make micro-loans or donations as groups (the province, a house, a parish, a school, a class)</a:t>
            </a:r>
          </a:p>
          <a:p>
            <a:pPr lvl="0"/>
            <a:r>
              <a:rPr lang="en-US" sz="4000" dirty="0" smtClean="0"/>
              <a:t>Give micro-credit as a gift (e.g., for a birthday or for graduation)</a:t>
            </a:r>
          </a:p>
          <a:p>
            <a:pPr lvl="0"/>
            <a:r>
              <a:rPr lang="en-US" sz="4000" dirty="0" smtClean="0"/>
              <a:t>Offer a year-long scholarship, with food, for a primary school child</a:t>
            </a:r>
          </a:p>
          <a:p>
            <a:pPr lvl="0"/>
            <a:r>
              <a:rPr lang="en-US" sz="4000" dirty="0" smtClean="0"/>
              <a:t>Help in re-forestation (plant a tree)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latin typeface="Script MT Bold" pitchFamily="66" charset="0"/>
              </a:rPr>
              <a:t>Website</a:t>
            </a:r>
            <a:endParaRPr lang="en-US" sz="8000" dirty="0">
              <a:latin typeface="Script MT Bold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514600"/>
            <a:ext cx="11887200" cy="5715000"/>
          </a:xfrm>
        </p:spPr>
        <p:txBody>
          <a:bodyPr/>
          <a:lstStyle/>
          <a:p>
            <a:pPr algn="ctr">
              <a:buNone/>
            </a:pPr>
            <a:r>
              <a:rPr lang="en-US" sz="8800" b="1" dirty="0" smtClean="0"/>
              <a:t>WWW.ZAFEN.ORG</a:t>
            </a:r>
            <a:endParaRPr lang="en-US" sz="8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7A6D69"/>
      </a:dk1>
      <a:lt1>
        <a:srgbClr val="85929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2C7C9"/>
      </a:accent3>
      <a:accent4>
        <a:srgbClr val="675C5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7 up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D9DBDE"/>
      </a:accent3>
      <a:accent4>
        <a:srgbClr val="3A3631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7 up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Photo - 7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Center">
  <a:themeElements>
    <a:clrScheme name="">
      <a:dk1>
        <a:srgbClr val="7A6D69"/>
      </a:dk1>
      <a:lt1>
        <a:srgbClr val="85929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2C7C9"/>
      </a:accent3>
      <a:accent4>
        <a:srgbClr val="675C5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Horizontal">
  <a:themeElements>
    <a:clrScheme name="">
      <a:dk1>
        <a:srgbClr val="7A6D69"/>
      </a:dk1>
      <a:lt1>
        <a:srgbClr val="85929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C2C7C9"/>
      </a:accent3>
      <a:accent4>
        <a:srgbClr val="675C59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Vertical">
  <a:themeElements>
    <a:clrScheme name="">
      <a:dk1>
        <a:srgbClr val="7A6D69"/>
      </a:dk1>
      <a:lt1>
        <a:srgbClr val="85929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2C7C9"/>
      </a:accent3>
      <a:accent4>
        <a:srgbClr val="675C5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hoto - Horizontal 3 Up">
  <a:themeElements>
    <a:clrScheme name="">
      <a:dk1>
        <a:srgbClr val="7A6D69"/>
      </a:dk1>
      <a:lt1>
        <a:srgbClr val="85929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C2C7C9"/>
      </a:accent3>
      <a:accent4>
        <a:srgbClr val="675C59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3 Up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Photo - Horizontal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, Bullets &amp; Photo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9DBDE"/>
      </a:accent3>
      <a:accent4>
        <a:srgbClr val="3A363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ullets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9DBDE"/>
      </a:accent3>
      <a:accent4>
        <a:srgbClr val="3A363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&amp; Bullets - 2 Column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9DBDE"/>
      </a:accent3>
      <a:accent4>
        <a:srgbClr val="3A363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6413B"/>
      </a:dk1>
      <a:lt1>
        <a:srgbClr val="B9BEC4"/>
      </a:lt1>
      <a:dk2>
        <a:srgbClr val="000000"/>
      </a:dk2>
      <a:lt2>
        <a:srgbClr val="000000"/>
      </a:lt2>
      <a:accent1>
        <a:srgbClr val="FF0000"/>
      </a:accent1>
      <a:accent2>
        <a:srgbClr val="333399"/>
      </a:accent2>
      <a:accent3>
        <a:srgbClr val="D9DBDE"/>
      </a:accent3>
      <a:accent4>
        <a:srgbClr val="3A3631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Left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9DBDE"/>
      </a:accent3>
      <a:accent4>
        <a:srgbClr val="3A363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- Right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9DBDE"/>
      </a:accent3>
      <a:accent4>
        <a:srgbClr val="3A363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9DBDE"/>
      </a:accent3>
      <a:accent4>
        <a:srgbClr val="3A363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9DBDE"/>
      </a:accent3>
      <a:accent4>
        <a:srgbClr val="3A363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Big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D9DBDE"/>
      </a:accent3>
      <a:accent4>
        <a:srgbClr val="3A3631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3 up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D9DBDE"/>
      </a:accent3>
      <a:accent4>
        <a:srgbClr val="3A3631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5 up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D9DBDE"/>
      </a:accent3>
      <a:accent4>
        <a:srgbClr val="3A3631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5 up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Photo - 5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Pages>0</Pages>
  <Words>98</Words>
  <Characters>0</Characters>
  <Application>Microsoft Office PowerPoint</Application>
  <PresentationFormat>Custom</PresentationFormat>
  <Lines>0</Lines>
  <Paragraphs>21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Title &amp; Subtitle</vt:lpstr>
      <vt:lpstr>Title &amp; Bullets</vt:lpstr>
      <vt:lpstr>Title &amp; Bullets - Left</vt:lpstr>
      <vt:lpstr>Title &amp; Bullets - Right</vt:lpstr>
      <vt:lpstr>Title - Top</vt:lpstr>
      <vt:lpstr>Blank</vt:lpstr>
      <vt:lpstr>Photo - Big</vt:lpstr>
      <vt:lpstr>Photo - 3 up</vt:lpstr>
      <vt:lpstr>Photo - 5 up</vt:lpstr>
      <vt:lpstr>Photo - 7 up</vt:lpstr>
      <vt:lpstr>Title - Center</vt:lpstr>
      <vt:lpstr>Photo - Horizontal</vt:lpstr>
      <vt:lpstr>Photo - Vertical</vt:lpstr>
      <vt:lpstr>Photo - Horizontal 3 Up</vt:lpstr>
      <vt:lpstr>Title, Bullets &amp; Photo</vt:lpstr>
      <vt:lpstr>Bullets</vt:lpstr>
      <vt:lpstr>Title &amp; Bullets - 2 Column</vt:lpstr>
      <vt:lpstr>Zafèn  A Micro-finance Project in Haiti</vt:lpstr>
      <vt:lpstr>A Pilot Micro-Finance Project in Haiti</vt:lpstr>
      <vt:lpstr>Why Haiti?</vt:lpstr>
      <vt:lpstr>Why Haiti? </vt:lpstr>
      <vt:lpstr>How can people get involved? </vt:lpstr>
      <vt:lpstr>Website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Change</dc:title>
  <dc:subject/>
  <dc:creator/>
  <cp:keywords/>
  <dc:description/>
  <cp:lastModifiedBy>RMaloney</cp:lastModifiedBy>
  <cp:revision>68</cp:revision>
  <dcterms:created xsi:type="dcterms:W3CDTF">2010-05-17T14:09:41Z</dcterms:created>
  <dcterms:modified xsi:type="dcterms:W3CDTF">2010-11-01T19:00:23Z</dcterms:modified>
</cp:coreProperties>
</file>