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Times" charset="0"/>
        <a:ea typeface="ヒラギノ明朝 ProN W3" charset="0"/>
        <a:cs typeface="ヒラギノ明朝 ProN W3" charset="0"/>
        <a:sym typeface="Time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3CD6C3-A955-A846-93DB-092C3A54C3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105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E9D96A-CECB-4146-8F7F-63D25B7BF9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56187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DCD015-2FCF-8244-BA4F-0E94E21397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19432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104CF7-73E6-2F4D-8A4D-D0B8DF9648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23231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66153D-4ADD-6840-A093-05CFC047BB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32752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DBD46D-1421-C041-A2EE-B7C468D503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13691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1115A5-41A6-FB45-8EBE-E33196338F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04694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78A296-09C1-B847-AD52-FDE75B2BF5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26308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954F8B-F562-7447-B3C3-E704CD7A6A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7301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F66D72-447B-0B45-B7F7-E2AF9BF3D3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7745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2E4614-E14D-8943-8CB0-7BD0BC2665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754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mes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mes" charset="0"/>
              </a:rPr>
              <a:t>Click to edit Master text styles</a:t>
            </a:r>
          </a:p>
          <a:p>
            <a:pPr lvl="1"/>
            <a:r>
              <a:rPr lang="en-US">
                <a:sym typeface="Times" charset="0"/>
              </a:rPr>
              <a:t>Second level</a:t>
            </a:r>
          </a:p>
          <a:p>
            <a:pPr lvl="2"/>
            <a:r>
              <a:rPr lang="en-US">
                <a:sym typeface="Times" charset="0"/>
              </a:rPr>
              <a:t>Third level</a:t>
            </a:r>
          </a:p>
          <a:p>
            <a:pPr lvl="3"/>
            <a:r>
              <a:rPr lang="en-US">
                <a:sym typeface="Times" charset="0"/>
              </a:rPr>
              <a:t>Fourth level</a:t>
            </a:r>
          </a:p>
          <a:p>
            <a:pPr lvl="4"/>
            <a:r>
              <a:rPr lang="en-US">
                <a:sym typeface="Times" charset="0"/>
              </a:rPr>
              <a:t>Fifth level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359650" y="6248400"/>
            <a:ext cx="2921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A93DEA8D-631F-584E-8B8A-8C6F07B6E1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/>
  <p:hf hdr="0" ftr="0" dt="0"/>
  <p:txStyles>
    <p:titleStyle>
      <a:lvl1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Times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9pPr>
    </p:titleStyle>
    <p:bodyStyle>
      <a:lvl1pPr marL="382588" indent="-342900" algn="l" rtl="0" fontAlgn="base">
        <a:spcBef>
          <a:spcPts val="800"/>
        </a:spcBef>
        <a:spcAft>
          <a:spcPct val="0"/>
        </a:spcAft>
        <a:buSzPct val="100000"/>
        <a:buFont typeface="Time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1pPr>
      <a:lvl2pPr marL="731838" indent="-285750" algn="l" rtl="0" fontAlgn="base">
        <a:spcBef>
          <a:spcPts val="700"/>
        </a:spcBef>
        <a:spcAft>
          <a:spcPct val="0"/>
        </a:spcAft>
        <a:buSzPct val="100000"/>
        <a:buFont typeface="Times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SzPct val="100000"/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SzPct val="100000"/>
        <a:buFont typeface="Times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SzPct val="100000"/>
        <a:buFont typeface="Time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Time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Time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Time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Time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27995-4953-0E41-AA63-BBED18BEC10D}" type="slidenum">
              <a:rPr lang="en-US"/>
              <a:pPr/>
              <a:t>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660400"/>
            <a:ext cx="84836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83316"/>
      </p:ext>
    </p:extLst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2209800"/>
          </a:xfrm>
          <a:ln/>
        </p:spPr>
        <p:txBody>
          <a:bodyPr rIns="132080"/>
          <a:lstStyle/>
          <a:p>
            <a:r>
              <a:rPr lang="en-US" u="sng">
                <a:solidFill>
                  <a:srgbClr val="4D4D4D"/>
                </a:solidFill>
                <a:latin typeface="Thonburi Bold" charset="0"/>
                <a:cs typeface="Thonburi Bold" charset="0"/>
                <a:sym typeface="Thonburi Bold" charset="0"/>
              </a:rPr>
              <a:t>HUMILITY</a:t>
            </a:r>
            <a:endParaRPr lang="en-US" u="sng">
              <a:solidFill>
                <a:srgbClr val="4D4D4D"/>
              </a:solidFill>
              <a:latin typeface="Thonburi Bold" charset="0"/>
              <a:ea typeface="ヒラギノ角ゴ ProN W6" charset="0"/>
              <a:cs typeface="ヒラギノ角ゴ ProN W6" charset="0"/>
              <a:sym typeface="Thonburi Bold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4572000"/>
          </a:xfrm>
          <a:ln/>
        </p:spPr>
        <p:txBody>
          <a:bodyPr rIns="132080"/>
          <a:lstStyle/>
          <a:p>
            <a:pPr>
              <a:lnSpc>
                <a:spcPct val="90000"/>
              </a:lnSpc>
            </a:pPr>
            <a:r>
              <a:rPr lang="en-US"/>
              <a:t>Do I recognize the truth of who I am?</a:t>
            </a:r>
          </a:p>
          <a:p>
            <a:pPr>
              <a:lnSpc>
                <a:spcPct val="90000"/>
              </a:lnSpc>
            </a:pPr>
            <a:r>
              <a:rPr lang="en-US"/>
              <a:t>Do I protect myself by intimidating others?</a:t>
            </a:r>
          </a:p>
          <a:p>
            <a:pPr>
              <a:lnSpc>
                <a:spcPct val="90000"/>
              </a:lnSpc>
            </a:pPr>
            <a:r>
              <a:rPr lang="en-US"/>
              <a:t>Do I cause others to be on the defensive?</a:t>
            </a:r>
          </a:p>
          <a:p>
            <a:pPr>
              <a:lnSpc>
                <a:spcPct val="90000"/>
              </a:lnSpc>
            </a:pPr>
            <a:r>
              <a:rPr lang="en-US"/>
              <a:t>Do I treat people as well as I think I should?</a:t>
            </a:r>
          </a:p>
          <a:p>
            <a:pPr>
              <a:lnSpc>
                <a:spcPct val="90000"/>
              </a:lnSpc>
            </a:pPr>
            <a:endParaRPr lang="en-US">
              <a:hlinkClick r:id="rId2" action="ppaction://hlinksldjump"/>
            </a:endParaRPr>
          </a:p>
          <a:p>
            <a:pPr>
              <a:lnSpc>
                <a:spcPct val="90000"/>
              </a:lnSpc>
              <a:buFont typeface="Times" charset="0"/>
              <a:buNone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17663"/>
            <a:ext cx="2933700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2209800"/>
          </a:xfrm>
          <a:ln/>
        </p:spPr>
        <p:txBody>
          <a:bodyPr rIns="132080"/>
          <a:lstStyle/>
          <a:p>
            <a:r>
              <a:rPr lang="en-US" u="sng">
                <a:solidFill>
                  <a:srgbClr val="343434"/>
                </a:solidFill>
                <a:latin typeface="Thonburi Bold" charset="0"/>
                <a:cs typeface="Thonburi Bold" charset="0"/>
                <a:sym typeface="Thonburi Bold" charset="0"/>
              </a:rPr>
              <a:t>MORTIFICATION</a:t>
            </a:r>
            <a:endParaRPr lang="en-US" u="sng">
              <a:solidFill>
                <a:srgbClr val="343434"/>
              </a:solidFill>
              <a:latin typeface="Thonburi Bold" charset="0"/>
              <a:ea typeface="ヒラギノ角ゴ ProN W6" charset="0"/>
              <a:cs typeface="ヒラギノ角ゴ ProN W6" charset="0"/>
              <a:sym typeface="Thonburi Bold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4572000"/>
          </a:xfrm>
          <a:ln/>
        </p:spPr>
        <p:txBody>
          <a:bodyPr rIns="132080"/>
          <a:lstStyle/>
          <a:p>
            <a:pPr algn="ctr">
              <a:buFont typeface="Times" charset="0"/>
              <a:buNone/>
            </a:pPr>
            <a:r>
              <a:rPr lang="ja-JP" altLang="en-US">
                <a:latin typeface="Arial"/>
              </a:rPr>
              <a:t>“</a:t>
            </a:r>
            <a:r>
              <a:rPr lang="en-US"/>
              <a:t>Service to God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people demands a price.  Christians must put aside their </a:t>
            </a:r>
            <a:br>
              <a:rPr lang="en-US"/>
            </a:br>
            <a:r>
              <a:rPr lang="en-US"/>
              <a:t>own prejudices, comfortable circumstances, and favorite ideas in order to do </a:t>
            </a:r>
            <a:br>
              <a:rPr lang="en-US"/>
            </a:br>
            <a:r>
              <a:rPr lang="en-US"/>
              <a:t>the will of God.</a:t>
            </a:r>
            <a:r>
              <a:rPr lang="ja-JP" altLang="en-US">
                <a:latin typeface="Arial"/>
              </a:rPr>
              <a:t>”</a:t>
            </a:r>
            <a:endParaRPr lang="en-US"/>
          </a:p>
          <a:p>
            <a:pPr algn="ctr">
              <a:buFont typeface="Times" charset="0"/>
              <a:buNone/>
            </a:pPr>
            <a:r>
              <a:rPr lang="en-US" sz="1200"/>
              <a:t>From Praying with Vincent de Paul</a:t>
            </a:r>
            <a:br>
              <a:rPr lang="en-US" sz="1200"/>
            </a:br>
            <a:r>
              <a:rPr lang="en-US" sz="1200"/>
              <a:t>Thomas McKenna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2209800"/>
          </a:xfrm>
          <a:ln/>
        </p:spPr>
        <p:txBody>
          <a:bodyPr rIns="132080"/>
          <a:lstStyle/>
          <a:p>
            <a:r>
              <a:rPr lang="en-US" u="sng">
                <a:solidFill>
                  <a:srgbClr val="343434"/>
                </a:solidFill>
                <a:latin typeface="Thonburi Bold" charset="0"/>
                <a:cs typeface="Thonburi Bold" charset="0"/>
                <a:sym typeface="Thonburi Bold" charset="0"/>
              </a:rPr>
              <a:t>MORTIFICATION</a:t>
            </a:r>
            <a:endParaRPr lang="en-US" u="sng">
              <a:solidFill>
                <a:srgbClr val="343434"/>
              </a:solidFill>
              <a:latin typeface="Thonburi Bold" charset="0"/>
              <a:ea typeface="ヒラギノ角ゴ ProN W6" charset="0"/>
              <a:cs typeface="ヒラギノ角ゴ ProN W6" charset="0"/>
              <a:sym typeface="Thonburi Bold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4572000"/>
          </a:xfrm>
          <a:ln/>
        </p:spPr>
        <p:txBody>
          <a:bodyPr rIns="132080"/>
          <a:lstStyle/>
          <a:p>
            <a:pPr>
              <a:lnSpc>
                <a:spcPct val="90000"/>
              </a:lnSpc>
            </a:pPr>
            <a:r>
              <a:rPr lang="en-US"/>
              <a:t>How would you define mortification?</a:t>
            </a:r>
          </a:p>
          <a:p>
            <a:pPr>
              <a:lnSpc>
                <a:spcPct val="90000"/>
              </a:lnSpc>
            </a:pPr>
            <a:r>
              <a:rPr lang="en-US"/>
              <a:t>When was the last time you gave up something good to do a better thing?</a:t>
            </a:r>
          </a:p>
          <a:p>
            <a:pPr>
              <a:lnSpc>
                <a:spcPct val="90000"/>
              </a:lnSpc>
            </a:pPr>
            <a:r>
              <a:rPr lang="en-US"/>
              <a:t>How do you experience mortification in your daily life?</a:t>
            </a:r>
          </a:p>
          <a:p>
            <a:pPr>
              <a:lnSpc>
                <a:spcPct val="90000"/>
              </a:lnSpc>
            </a:pPr>
            <a:endParaRPr lang="en-US" sz="1600"/>
          </a:p>
          <a:p>
            <a:pPr>
              <a:lnSpc>
                <a:spcPct val="90000"/>
              </a:lnSpc>
              <a:buFont typeface="Times" charset="0"/>
              <a:buNone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1617663"/>
            <a:ext cx="2686050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2209800"/>
          </a:xfrm>
          <a:ln/>
        </p:spPr>
        <p:txBody>
          <a:bodyPr rIns="132080"/>
          <a:lstStyle/>
          <a:p>
            <a:r>
              <a:rPr lang="en-US" u="sng">
                <a:solidFill>
                  <a:srgbClr val="343434"/>
                </a:solidFill>
                <a:latin typeface="Thonburi Bold" charset="0"/>
                <a:cs typeface="Thonburi Bold" charset="0"/>
                <a:sym typeface="Thonburi Bold" charset="0"/>
              </a:rPr>
              <a:t>ZEAL</a:t>
            </a:r>
            <a:endParaRPr lang="en-US" u="sng">
              <a:solidFill>
                <a:srgbClr val="343434"/>
              </a:solidFill>
              <a:latin typeface="Thonburi Bold" charset="0"/>
              <a:ea typeface="ヒラギノ角ゴ ProN W6" charset="0"/>
              <a:cs typeface="ヒラギノ角ゴ ProN W6" charset="0"/>
              <a:sym typeface="Thonburi Bold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4572000"/>
          </a:xfrm>
          <a:ln/>
        </p:spPr>
        <p:txBody>
          <a:bodyPr rIns="132080"/>
          <a:lstStyle/>
          <a:p>
            <a:pPr algn="ctr">
              <a:lnSpc>
                <a:spcPct val="90000"/>
              </a:lnSpc>
              <a:buFont typeface="Times" charset="0"/>
              <a:buNone/>
            </a:pPr>
            <a:r>
              <a:rPr lang="ja-JP" altLang="en-US">
                <a:latin typeface="Arial"/>
              </a:rPr>
              <a:t>“</a:t>
            </a:r>
            <a:r>
              <a:rPr lang="en-US"/>
              <a:t>Zeal is made up of a genuine desire to please God and to be useful to others:  zeal for extending God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kingdom, zeal for achieving others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 salvation.</a:t>
            </a:r>
            <a:r>
              <a:rPr lang="ja-JP" altLang="en-US">
                <a:latin typeface="Arial"/>
              </a:rPr>
              <a:t>”</a:t>
            </a:r>
            <a:endParaRPr lang="en-US"/>
          </a:p>
          <a:p>
            <a:pPr algn="ctr">
              <a:lnSpc>
                <a:spcPct val="90000"/>
              </a:lnSpc>
              <a:buFont typeface="Times" charset="0"/>
              <a:buNone/>
            </a:pPr>
            <a:r>
              <a:rPr lang="en-US" sz="1200"/>
              <a:t>From Praying with Vincent de Paul</a:t>
            </a:r>
            <a:br>
              <a:rPr lang="en-US" sz="1200"/>
            </a:br>
            <a:r>
              <a:rPr lang="en-US" sz="1200"/>
              <a:t>Thomas McKenna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2209800"/>
          </a:xfrm>
          <a:ln/>
        </p:spPr>
        <p:txBody>
          <a:bodyPr rIns="132080"/>
          <a:lstStyle/>
          <a:p>
            <a:r>
              <a:rPr lang="en-US" u="sng">
                <a:solidFill>
                  <a:srgbClr val="343434"/>
                </a:solidFill>
                <a:latin typeface="Thonburi Bold" charset="0"/>
                <a:cs typeface="Thonburi Bold" charset="0"/>
                <a:sym typeface="Thonburi Bold" charset="0"/>
              </a:rPr>
              <a:t>ZEAL</a:t>
            </a:r>
            <a:endParaRPr lang="en-US" u="sng">
              <a:solidFill>
                <a:srgbClr val="343434"/>
              </a:solidFill>
              <a:latin typeface="Thonburi Bold" charset="0"/>
              <a:ea typeface="ヒラギノ角ゴ ProN W6" charset="0"/>
              <a:cs typeface="ヒラギノ角ゴ ProN W6" charset="0"/>
              <a:sym typeface="Thonburi Bold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4572000"/>
          </a:xfrm>
          <a:ln/>
        </p:spPr>
        <p:txBody>
          <a:bodyPr rIns="132080"/>
          <a:lstStyle/>
          <a:p>
            <a:pPr>
              <a:lnSpc>
                <a:spcPct val="90000"/>
              </a:lnSpc>
            </a:pPr>
            <a:r>
              <a:rPr lang="en-US" sz="2800"/>
              <a:t>How does your life reflect your passion and love for life in Christ?</a:t>
            </a:r>
          </a:p>
          <a:p>
            <a:pPr>
              <a:lnSpc>
                <a:spcPct val="90000"/>
              </a:lnSpc>
            </a:pPr>
            <a:r>
              <a:rPr lang="ja-JP" altLang="en-US" sz="2800">
                <a:latin typeface="Arial"/>
              </a:rPr>
              <a:t>“</a:t>
            </a:r>
            <a:r>
              <a:rPr lang="en-US" sz="2800"/>
              <a:t>Zeal adjusts, finding new ways and developing professionally, especially through on-going formation.</a:t>
            </a:r>
            <a:r>
              <a:rPr lang="ja-JP" altLang="en-US" sz="2800">
                <a:latin typeface="Arial"/>
              </a:rPr>
              <a:t>”</a:t>
            </a:r>
            <a:r>
              <a:rPr lang="en-US" sz="2800"/>
              <a:t> </a:t>
            </a:r>
            <a:r>
              <a:rPr lang="en-US" sz="1200"/>
              <a:t>(The Way of St. Vincent, Robert Maloney)</a:t>
            </a:r>
            <a:r>
              <a:rPr lang="en-US" sz="2800"/>
              <a:t>  </a:t>
            </a:r>
            <a:br>
              <a:rPr lang="en-US" sz="2800"/>
            </a:br>
            <a:r>
              <a:rPr lang="en-US" sz="2800"/>
              <a:t>What have you done for your own on-going formation?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  <a:buFont typeface="Times" charset="0"/>
              <a:buNone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905000"/>
          </a:xfrm>
          <a:ln/>
        </p:spPr>
        <p:txBody>
          <a:bodyPr rIns="132080"/>
          <a:lstStyle/>
          <a:p>
            <a:r>
              <a:rPr lang="en-US" u="sng">
                <a:solidFill>
                  <a:srgbClr val="343434"/>
                </a:solidFill>
                <a:latin typeface="Thonburi Bold" charset="0"/>
                <a:cs typeface="Thonburi Bold" charset="0"/>
                <a:sym typeface="Thonburi Bold" charset="0"/>
              </a:rPr>
              <a:t>SIMPLICITY</a:t>
            </a:r>
            <a:endParaRPr lang="en-US" u="sng">
              <a:solidFill>
                <a:srgbClr val="343434"/>
              </a:solidFill>
              <a:latin typeface="Thonburi Bold" charset="0"/>
              <a:ea typeface="ヒラギノ角ゴ ProN W6" charset="0"/>
              <a:cs typeface="ヒラギノ角ゴ ProN W6" charset="0"/>
              <a:sym typeface="Thonburi Bold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810000" cy="4876800"/>
          </a:xfrm>
          <a:ln/>
        </p:spPr>
        <p:txBody>
          <a:bodyPr rIns="132080"/>
          <a:lstStyle/>
          <a:p>
            <a:pPr algn="ctr">
              <a:lnSpc>
                <a:spcPct val="90000"/>
              </a:lnSpc>
              <a:buFont typeface="Times" charset="0"/>
              <a:buNone/>
            </a:pPr>
            <a:r>
              <a:rPr lang="en-US" sz="1800" b="1">
                <a:solidFill>
                  <a:srgbClr val="0000FF"/>
                </a:solidFill>
              </a:rPr>
              <a:t>Some signs of growth</a:t>
            </a:r>
            <a:endParaRPr lang="en-US" sz="1800" b="1">
              <a:solidFill>
                <a:srgbClr val="0000FF"/>
              </a:solidFill>
              <a:ea typeface="ヒラギノ明朝 ProN W6" charset="0"/>
              <a:cs typeface="ヒラギノ明朝 ProN W6" charset="0"/>
            </a:endParaRPr>
          </a:p>
          <a:p>
            <a:pPr>
              <a:lnSpc>
                <a:spcPct val="90000"/>
              </a:lnSpc>
            </a:pPr>
            <a:r>
              <a:rPr lang="en-US" sz="1800"/>
              <a:t>Congruence between word and deed</a:t>
            </a:r>
          </a:p>
          <a:p>
            <a:pPr>
              <a:lnSpc>
                <a:spcPct val="90000"/>
              </a:lnSpc>
            </a:pPr>
            <a:r>
              <a:rPr lang="en-US" sz="1800"/>
              <a:t>Is transparent - especially in regard to motivation</a:t>
            </a:r>
          </a:p>
          <a:p>
            <a:pPr>
              <a:lnSpc>
                <a:spcPct val="90000"/>
              </a:lnSpc>
            </a:pPr>
            <a:r>
              <a:rPr lang="en-US" sz="1800"/>
              <a:t>Is honest (truthful)</a:t>
            </a:r>
          </a:p>
          <a:p>
            <a:pPr>
              <a:lnSpc>
                <a:spcPct val="90000"/>
              </a:lnSpc>
            </a:pPr>
            <a:r>
              <a:rPr lang="en-US" sz="1800"/>
              <a:t>Is single-hearted</a:t>
            </a:r>
          </a:p>
          <a:p>
            <a:pPr>
              <a:lnSpc>
                <a:spcPct val="90000"/>
              </a:lnSpc>
            </a:pPr>
            <a:r>
              <a:rPr lang="en-US" sz="1800"/>
              <a:t>Can reveal his inner self to others in an appropriate way</a:t>
            </a:r>
          </a:p>
          <a:p>
            <a:pPr>
              <a:lnSpc>
                <a:spcPct val="90000"/>
              </a:lnSpc>
            </a:pPr>
            <a:r>
              <a:rPr lang="en-US" sz="1800"/>
              <a:t>Has a clear self identity</a:t>
            </a:r>
          </a:p>
          <a:p>
            <a:pPr>
              <a:lnSpc>
                <a:spcPct val="90000"/>
              </a:lnSpc>
            </a:pPr>
            <a:r>
              <a:rPr lang="en-US" sz="1800"/>
              <a:t>Lives without the clutter of unnecessary concerns and things</a:t>
            </a:r>
          </a:p>
          <a:p>
            <a:pPr>
              <a:lnSpc>
                <a:spcPct val="90000"/>
              </a:lnSpc>
            </a:pPr>
            <a:r>
              <a:rPr lang="en-US" sz="1800"/>
              <a:t>Is authentic</a:t>
            </a:r>
          </a:p>
        </p:txBody>
      </p:sp>
      <p:sp>
        <p:nvSpPr>
          <p:cNvPr id="18435" name="Rectangle 3"/>
          <p:cNvSpPr>
            <a:spLocks/>
          </p:cNvSpPr>
          <p:nvPr/>
        </p:nvSpPr>
        <p:spPr bwMode="auto">
          <a:xfrm>
            <a:off x="4648200" y="1981200"/>
            <a:ext cx="381000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 algn="ctr">
              <a:spcBef>
                <a:spcPts val="450"/>
              </a:spcBef>
            </a:pPr>
            <a:r>
              <a:rPr lang="en-US" sz="1800" b="1">
                <a:solidFill>
                  <a:srgbClr val="0000FF"/>
                </a:solidFill>
                <a:ea typeface="ＭＳ Ｐゴシック" charset="0"/>
                <a:cs typeface="Times" charset="0"/>
              </a:rPr>
              <a:t>Some signs for need growth</a:t>
            </a:r>
          </a:p>
          <a:p>
            <a:pPr marL="382588" indent="-342900">
              <a:spcBef>
                <a:spcPts val="450"/>
              </a:spcBef>
              <a:buClr>
                <a:srgbClr val="000000"/>
              </a:buClr>
              <a:buSzPct val="100000"/>
              <a:buFont typeface="Times" charset="0"/>
              <a:buChar char="•"/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Times" charset="0"/>
              </a:rPr>
              <a:t>Incongruence between word and deed</a:t>
            </a:r>
          </a:p>
          <a:p>
            <a:pPr marL="382588" indent="-342900">
              <a:spcBef>
                <a:spcPts val="450"/>
              </a:spcBef>
              <a:buClr>
                <a:srgbClr val="000000"/>
              </a:buClr>
              <a:buSzPct val="100000"/>
              <a:buFont typeface="Times" charset="0"/>
              <a:buChar char="•"/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Times" charset="0"/>
              </a:rPr>
              <a:t>Manipulates others</a:t>
            </a:r>
          </a:p>
          <a:p>
            <a:pPr marL="382588" indent="-342900">
              <a:spcBef>
                <a:spcPts val="450"/>
              </a:spcBef>
              <a:buClr>
                <a:srgbClr val="000000"/>
              </a:buClr>
              <a:buSzPct val="100000"/>
              <a:buFont typeface="Times" charset="0"/>
              <a:buChar char="•"/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Times" charset="0"/>
              </a:rPr>
              <a:t>Has hidden agendas</a:t>
            </a:r>
          </a:p>
          <a:p>
            <a:pPr marL="382588" indent="-342900">
              <a:spcBef>
                <a:spcPts val="450"/>
              </a:spcBef>
              <a:buClr>
                <a:srgbClr val="000000"/>
              </a:buClr>
              <a:buSzPct val="100000"/>
              <a:buFont typeface="Times" charset="0"/>
              <a:buChar char="•"/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Times" charset="0"/>
              </a:rPr>
              <a:t>Has a divided heart</a:t>
            </a:r>
          </a:p>
          <a:p>
            <a:pPr marL="382588" indent="-342900">
              <a:spcBef>
                <a:spcPts val="450"/>
              </a:spcBef>
              <a:buClr>
                <a:srgbClr val="000000"/>
              </a:buClr>
              <a:buSzPct val="100000"/>
              <a:buFont typeface="Times" charset="0"/>
              <a:buChar char="•"/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Times" charset="0"/>
              </a:rPr>
              <a:t>Is preoccupied with frivolous concerns and things</a:t>
            </a:r>
          </a:p>
          <a:p>
            <a:pPr marL="382588" indent="-342900">
              <a:spcBef>
                <a:spcPts val="450"/>
              </a:spcBef>
              <a:buClr>
                <a:srgbClr val="000000"/>
              </a:buClr>
              <a:buSzPct val="100000"/>
              <a:buFont typeface="Times" charset="0"/>
              <a:buChar char="•"/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Times" charset="0"/>
              </a:rPr>
              <a:t>Is perceived by others as a phony and a hypocrite</a:t>
            </a:r>
          </a:p>
          <a:p>
            <a:pPr marL="382588" indent="-342900">
              <a:spcBef>
                <a:spcPts val="450"/>
              </a:spcBef>
              <a:buClr>
                <a:srgbClr val="000000"/>
              </a:buClr>
              <a:buSzPct val="100000"/>
              <a:buFont typeface="Times" charset="0"/>
              <a:buChar char="•"/>
            </a:pPr>
            <a:r>
              <a:rPr lang="en-US" sz="1800">
                <a:solidFill>
                  <a:schemeClr val="tx1"/>
                </a:solidFill>
                <a:ea typeface="ＭＳ Ｐゴシック" charset="0"/>
                <a:cs typeface="Times" charset="0"/>
              </a:rPr>
              <a:t>Is confused about his true purpose in life (confused self-identity)</a:t>
            </a:r>
          </a:p>
          <a:p>
            <a:pPr marL="382588" indent="-342900" algn="r">
              <a:spcBef>
                <a:spcPts val="275"/>
              </a:spcBef>
            </a:pPr>
            <a:r>
              <a:rPr lang="en-US" sz="1200">
                <a:solidFill>
                  <a:schemeClr val="tx1"/>
                </a:solidFill>
                <a:ea typeface="ＭＳ Ｐゴシック" charset="0"/>
                <a:cs typeface="Times" charset="0"/>
              </a:rPr>
              <a:t>Emmet Nolan, cm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-342900"/>
            <a:ext cx="7772400" cy="1905000"/>
          </a:xfrm>
          <a:ln/>
        </p:spPr>
        <p:txBody>
          <a:bodyPr rIns="132080"/>
          <a:lstStyle/>
          <a:p>
            <a:r>
              <a:rPr lang="en-US" u="sng">
                <a:solidFill>
                  <a:srgbClr val="343434"/>
                </a:solidFill>
                <a:latin typeface="Thonburi Bold" charset="0"/>
                <a:cs typeface="Thonburi Bold" charset="0"/>
                <a:sym typeface="Thonburi Bold" charset="0"/>
              </a:rPr>
              <a:t>HUMILITY</a:t>
            </a:r>
            <a:endParaRPr lang="en-US" u="sng">
              <a:solidFill>
                <a:srgbClr val="343434"/>
              </a:solidFill>
              <a:latin typeface="Thonburi Bold" charset="0"/>
              <a:ea typeface="ヒラギノ角ゴ ProN W6" charset="0"/>
              <a:cs typeface="ヒラギノ角ゴ ProN W6" charset="0"/>
              <a:sym typeface="Thonburi Bold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8300" y="1092200"/>
            <a:ext cx="3810000" cy="5664200"/>
          </a:xfrm>
          <a:ln/>
        </p:spPr>
        <p:txBody>
          <a:bodyPr rIns="132080"/>
          <a:lstStyle/>
          <a:p>
            <a:pPr algn="ctr">
              <a:lnSpc>
                <a:spcPct val="90000"/>
              </a:lnSpc>
              <a:buFont typeface="Times" charset="0"/>
              <a:buNone/>
            </a:pPr>
            <a:r>
              <a:rPr lang="en-US" sz="1800" b="1">
                <a:solidFill>
                  <a:srgbClr val="0000FF"/>
                </a:solidFill>
              </a:rPr>
              <a:t>Some signs of growth</a:t>
            </a:r>
            <a:endParaRPr lang="en-US" sz="1800" b="1">
              <a:solidFill>
                <a:srgbClr val="0000FF"/>
              </a:solidFill>
              <a:ea typeface="ヒラギノ明朝 ProN W6" charset="0"/>
              <a:cs typeface="ヒラギノ明朝 ProN W6" charset="0"/>
            </a:endParaRPr>
          </a:p>
          <a:p>
            <a:pPr>
              <a:lnSpc>
                <a:spcPct val="90000"/>
              </a:lnSpc>
            </a:pPr>
            <a:r>
              <a:rPr lang="en-US" sz="1400"/>
              <a:t>Recognizes God as the source of all life - especially his own</a:t>
            </a:r>
          </a:p>
          <a:p>
            <a:pPr>
              <a:lnSpc>
                <a:spcPct val="90000"/>
              </a:lnSpc>
            </a:pPr>
            <a:r>
              <a:rPr lang="en-US" sz="1400"/>
              <a:t>Depends on God and has confidence in God</a:t>
            </a:r>
            <a:r>
              <a:rPr lang="ja-JP" altLang="en-US" sz="1400">
                <a:latin typeface="Arial"/>
              </a:rPr>
              <a:t>’</a:t>
            </a:r>
            <a:r>
              <a:rPr lang="en-US" sz="1400"/>
              <a:t>s generosity and love</a:t>
            </a:r>
          </a:p>
          <a:p>
            <a:pPr>
              <a:lnSpc>
                <a:spcPct val="90000"/>
              </a:lnSpc>
            </a:pPr>
            <a:r>
              <a:rPr lang="en-US" sz="1400"/>
              <a:t>Loves self and others</a:t>
            </a:r>
          </a:p>
          <a:p>
            <a:pPr>
              <a:lnSpc>
                <a:spcPct val="90000"/>
              </a:lnSpc>
            </a:pPr>
            <a:r>
              <a:rPr lang="en-US" sz="1400"/>
              <a:t>Is profoundly grateful for his life</a:t>
            </a:r>
          </a:p>
          <a:p>
            <a:pPr>
              <a:lnSpc>
                <a:spcPct val="90000"/>
              </a:lnSpc>
            </a:pPr>
            <a:r>
              <a:rPr lang="en-US" sz="1400"/>
              <a:t>Appreciates even the small things in life</a:t>
            </a:r>
          </a:p>
          <a:p>
            <a:pPr>
              <a:lnSpc>
                <a:spcPct val="90000"/>
              </a:lnSpc>
            </a:pPr>
            <a:r>
              <a:rPr lang="en-US" sz="1400"/>
              <a:t>Enjoys life</a:t>
            </a:r>
          </a:p>
          <a:p>
            <a:pPr>
              <a:lnSpc>
                <a:spcPct val="90000"/>
              </a:lnSpc>
            </a:pPr>
            <a:r>
              <a:rPr lang="en-US" sz="1400"/>
              <a:t>Accepts gratefully all that is given</a:t>
            </a:r>
          </a:p>
          <a:p>
            <a:pPr>
              <a:lnSpc>
                <a:spcPct val="90000"/>
              </a:lnSpc>
            </a:pPr>
            <a:r>
              <a:rPr lang="en-US" sz="1400"/>
              <a:t>Does humble, hidden work for the community and the poor without calling attention to himself</a:t>
            </a:r>
          </a:p>
          <a:p>
            <a:pPr>
              <a:lnSpc>
                <a:spcPct val="90000"/>
              </a:lnSpc>
            </a:pPr>
            <a:r>
              <a:rPr lang="en-US" sz="1400"/>
              <a:t>Ability to admit mistakes and sinfulness</a:t>
            </a:r>
          </a:p>
          <a:p>
            <a:pPr>
              <a:lnSpc>
                <a:spcPct val="90000"/>
              </a:lnSpc>
            </a:pPr>
            <a:r>
              <a:rPr lang="en-US" sz="1400"/>
              <a:t>Offers and receives forgiveness graciously and generously</a:t>
            </a:r>
          </a:p>
          <a:p>
            <a:pPr>
              <a:lnSpc>
                <a:spcPct val="90000"/>
              </a:lnSpc>
            </a:pPr>
            <a:r>
              <a:rPr lang="en-US" sz="1400"/>
              <a:t>Ability to graciously accept correction from others especially the poor - who are his </a:t>
            </a:r>
            <a:r>
              <a:rPr lang="ja-JP" altLang="en-US" sz="1400">
                <a:latin typeface="Arial"/>
              </a:rPr>
              <a:t>“</a:t>
            </a:r>
            <a:r>
              <a:rPr lang="en-US" sz="1400"/>
              <a:t>Lords and Masters</a:t>
            </a:r>
            <a:r>
              <a:rPr lang="ja-JP" altLang="en-US" sz="1400">
                <a:latin typeface="Arial"/>
              </a:rPr>
              <a:t>”</a:t>
            </a:r>
            <a:endParaRPr lang="en-US" sz="1400"/>
          </a:p>
          <a:p>
            <a:pPr>
              <a:lnSpc>
                <a:spcPct val="90000"/>
              </a:lnSpc>
            </a:pPr>
            <a:r>
              <a:rPr lang="en-US" sz="1400"/>
              <a:t>Ability to learn and be evangelized by others, especially the poor</a:t>
            </a:r>
          </a:p>
        </p:txBody>
      </p:sp>
      <p:sp>
        <p:nvSpPr>
          <p:cNvPr id="19459" name="Rectangle 3"/>
          <p:cNvSpPr>
            <a:spLocks/>
          </p:cNvSpPr>
          <p:nvPr/>
        </p:nvSpPr>
        <p:spPr bwMode="auto">
          <a:xfrm>
            <a:off x="4699000" y="1168400"/>
            <a:ext cx="38100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 algn="ctr">
              <a:lnSpc>
                <a:spcPct val="90000"/>
              </a:lnSpc>
              <a:spcBef>
                <a:spcPts val="450"/>
              </a:spcBef>
            </a:pPr>
            <a:r>
              <a:rPr lang="en-US" sz="1800" b="1">
                <a:solidFill>
                  <a:srgbClr val="0000FF"/>
                </a:solidFill>
                <a:ea typeface="ＭＳ Ｐゴシック" charset="0"/>
                <a:cs typeface="Times" charset="0"/>
              </a:rPr>
              <a:t>Some signs for need growth</a:t>
            </a:r>
          </a:p>
          <a:p>
            <a:pPr marL="382588" indent="-342900">
              <a:lnSpc>
                <a:spcPct val="90000"/>
              </a:lnSpc>
              <a:spcBef>
                <a:spcPts val="350"/>
              </a:spcBef>
              <a:buClr>
                <a:srgbClr val="000000"/>
              </a:buClr>
              <a:buSzPct val="100000"/>
              <a:buFont typeface="Times" charset="0"/>
              <a:buChar char="•"/>
            </a:pPr>
            <a:r>
              <a:rPr lang="en-US" sz="1400">
                <a:solidFill>
                  <a:schemeClr val="tx1"/>
                </a:solidFill>
                <a:ea typeface="ＭＳ Ｐゴシック" charset="0"/>
                <a:cs typeface="Times" charset="0"/>
              </a:rPr>
              <a:t>Depends on self</a:t>
            </a:r>
          </a:p>
          <a:p>
            <a:pPr marL="382588" indent="-342900">
              <a:lnSpc>
                <a:spcPct val="90000"/>
              </a:lnSpc>
              <a:spcBef>
                <a:spcPts val="350"/>
              </a:spcBef>
              <a:buClr>
                <a:srgbClr val="000000"/>
              </a:buClr>
              <a:buSzPct val="100000"/>
              <a:buFont typeface="Times" charset="0"/>
              <a:buChar char="•"/>
            </a:pPr>
            <a:r>
              <a:rPr lang="en-US" sz="1400">
                <a:solidFill>
                  <a:schemeClr val="tx1"/>
                </a:solidFill>
                <a:ea typeface="ＭＳ Ｐゴシック" charset="0"/>
                <a:cs typeface="Times" charset="0"/>
              </a:rPr>
              <a:t>Self-identity is formed from his social status, interests and possessions</a:t>
            </a:r>
          </a:p>
          <a:p>
            <a:pPr marL="382588" indent="-342900">
              <a:lnSpc>
                <a:spcPct val="90000"/>
              </a:lnSpc>
              <a:spcBef>
                <a:spcPts val="350"/>
              </a:spcBef>
              <a:buClr>
                <a:srgbClr val="000000"/>
              </a:buClr>
              <a:buSzPct val="100000"/>
              <a:buFont typeface="Times" charset="0"/>
              <a:buChar char="•"/>
            </a:pPr>
            <a:r>
              <a:rPr lang="en-US" sz="1400">
                <a:solidFill>
                  <a:schemeClr val="tx1"/>
                </a:solidFill>
                <a:ea typeface="ＭＳ Ｐゴシック" charset="0"/>
                <a:cs typeface="Times" charset="0"/>
              </a:rPr>
              <a:t>Expects privilege</a:t>
            </a:r>
          </a:p>
          <a:p>
            <a:pPr marL="382588" indent="-342900">
              <a:lnSpc>
                <a:spcPct val="90000"/>
              </a:lnSpc>
              <a:spcBef>
                <a:spcPts val="350"/>
              </a:spcBef>
              <a:buClr>
                <a:srgbClr val="000000"/>
              </a:buClr>
              <a:buSzPct val="100000"/>
              <a:buFont typeface="Times" charset="0"/>
              <a:buChar char="•"/>
            </a:pPr>
            <a:r>
              <a:rPr lang="en-US" sz="1400">
                <a:solidFill>
                  <a:schemeClr val="tx1"/>
                </a:solidFill>
                <a:ea typeface="ＭＳ Ｐゴシック" charset="0"/>
                <a:cs typeface="Times" charset="0"/>
              </a:rPr>
              <a:t>Is ungrateful</a:t>
            </a:r>
          </a:p>
          <a:p>
            <a:pPr marL="382588" indent="-342900">
              <a:lnSpc>
                <a:spcPct val="90000"/>
              </a:lnSpc>
              <a:spcBef>
                <a:spcPts val="350"/>
              </a:spcBef>
              <a:buClr>
                <a:srgbClr val="000000"/>
              </a:buClr>
              <a:buSzPct val="100000"/>
              <a:buFont typeface="Times" charset="0"/>
              <a:buChar char="•"/>
            </a:pPr>
            <a:r>
              <a:rPr lang="en-US" sz="1400">
                <a:solidFill>
                  <a:schemeClr val="tx1"/>
                </a:solidFill>
                <a:ea typeface="ＭＳ Ｐゴシック" charset="0"/>
                <a:cs typeface="Times" charset="0"/>
              </a:rPr>
              <a:t>Expects to be served</a:t>
            </a:r>
          </a:p>
          <a:p>
            <a:pPr marL="382588" indent="-342900">
              <a:lnSpc>
                <a:spcPct val="90000"/>
              </a:lnSpc>
              <a:spcBef>
                <a:spcPts val="350"/>
              </a:spcBef>
              <a:buClr>
                <a:srgbClr val="000000"/>
              </a:buClr>
              <a:buSzPct val="100000"/>
              <a:buFont typeface="Times" charset="0"/>
              <a:buChar char="•"/>
            </a:pPr>
            <a:r>
              <a:rPr lang="en-US" sz="1400">
                <a:solidFill>
                  <a:schemeClr val="tx1"/>
                </a:solidFill>
                <a:ea typeface="ＭＳ Ｐゴシック" charset="0"/>
                <a:cs typeface="Times" charset="0"/>
              </a:rPr>
              <a:t>Ignores kind gestures from others</a:t>
            </a:r>
          </a:p>
          <a:p>
            <a:pPr marL="382588" indent="-342900">
              <a:lnSpc>
                <a:spcPct val="90000"/>
              </a:lnSpc>
              <a:spcBef>
                <a:spcPts val="350"/>
              </a:spcBef>
              <a:buClr>
                <a:srgbClr val="000000"/>
              </a:buClr>
              <a:buSzPct val="100000"/>
              <a:buFont typeface="Times" charset="0"/>
              <a:buChar char="•"/>
            </a:pPr>
            <a:r>
              <a:rPr lang="en-US" sz="1400">
                <a:solidFill>
                  <a:schemeClr val="tx1"/>
                </a:solidFill>
                <a:ea typeface="ＭＳ Ｐゴシック" charset="0"/>
                <a:cs typeface="Times" charset="0"/>
              </a:rPr>
              <a:t>Is self-absorbed and narcissistic</a:t>
            </a:r>
          </a:p>
          <a:p>
            <a:pPr marL="382588" indent="-342900">
              <a:lnSpc>
                <a:spcPct val="90000"/>
              </a:lnSpc>
              <a:spcBef>
                <a:spcPts val="350"/>
              </a:spcBef>
              <a:buClr>
                <a:srgbClr val="000000"/>
              </a:buClr>
              <a:buSzPct val="100000"/>
              <a:buFont typeface="Times" charset="0"/>
              <a:buChar char="•"/>
            </a:pPr>
            <a:r>
              <a:rPr lang="en-US" sz="1400">
                <a:solidFill>
                  <a:schemeClr val="tx1"/>
                </a:solidFill>
                <a:ea typeface="ＭＳ Ｐゴシック" charset="0"/>
                <a:cs typeface="Times" charset="0"/>
              </a:rPr>
              <a:t>Is seen by the poor as arrogant, aloof and demeaning</a:t>
            </a:r>
          </a:p>
          <a:p>
            <a:pPr marL="382588" indent="-342900">
              <a:lnSpc>
                <a:spcPct val="90000"/>
              </a:lnSpc>
              <a:spcBef>
                <a:spcPts val="350"/>
              </a:spcBef>
              <a:buClr>
                <a:srgbClr val="000000"/>
              </a:buClr>
              <a:buSzPct val="100000"/>
              <a:buFont typeface="Times" charset="0"/>
              <a:buChar char="•"/>
            </a:pPr>
            <a:r>
              <a:rPr lang="en-US" sz="1400">
                <a:solidFill>
                  <a:schemeClr val="tx1"/>
                </a:solidFill>
                <a:ea typeface="ＭＳ Ｐゴシック" charset="0"/>
                <a:cs typeface="Times" charset="0"/>
              </a:rPr>
              <a:t>Is unwilling to do humble work</a:t>
            </a:r>
          </a:p>
          <a:p>
            <a:pPr marL="382588" indent="-342900">
              <a:lnSpc>
                <a:spcPct val="90000"/>
              </a:lnSpc>
              <a:spcBef>
                <a:spcPts val="350"/>
              </a:spcBef>
              <a:buClr>
                <a:srgbClr val="000000"/>
              </a:buClr>
              <a:buSzPct val="100000"/>
              <a:buFont typeface="Times" charset="0"/>
              <a:buChar char="•"/>
            </a:pPr>
            <a:r>
              <a:rPr lang="en-US" sz="1400">
                <a:solidFill>
                  <a:schemeClr val="tx1"/>
                </a:solidFill>
                <a:ea typeface="ＭＳ Ｐゴシック" charset="0"/>
                <a:cs typeface="Times" charset="0"/>
              </a:rPr>
              <a:t>Expects to be praised for what he does</a:t>
            </a:r>
          </a:p>
          <a:p>
            <a:pPr marL="382588" indent="-342900">
              <a:lnSpc>
                <a:spcPct val="90000"/>
              </a:lnSpc>
              <a:spcBef>
                <a:spcPts val="350"/>
              </a:spcBef>
              <a:buClr>
                <a:srgbClr val="000000"/>
              </a:buClr>
              <a:buSzPct val="100000"/>
              <a:buFont typeface="Times" charset="0"/>
              <a:buChar char="•"/>
            </a:pPr>
            <a:r>
              <a:rPr lang="en-US" sz="1400">
                <a:solidFill>
                  <a:schemeClr val="tx1"/>
                </a:solidFill>
                <a:ea typeface="ＭＳ Ｐゴシック" charset="0"/>
                <a:cs typeface="Times" charset="0"/>
              </a:rPr>
              <a:t>Does not admit mistakes</a:t>
            </a:r>
          </a:p>
          <a:p>
            <a:pPr marL="382588" indent="-342900">
              <a:lnSpc>
                <a:spcPct val="90000"/>
              </a:lnSpc>
              <a:spcBef>
                <a:spcPts val="350"/>
              </a:spcBef>
              <a:buClr>
                <a:srgbClr val="000000"/>
              </a:buClr>
              <a:buSzPct val="100000"/>
              <a:buFont typeface="Times" charset="0"/>
              <a:buChar char="•"/>
            </a:pPr>
            <a:r>
              <a:rPr lang="en-US" sz="1400">
                <a:solidFill>
                  <a:schemeClr val="tx1"/>
                </a:solidFill>
                <a:ea typeface="ＭＳ Ｐゴシック" charset="0"/>
                <a:cs typeface="Times" charset="0"/>
              </a:rPr>
              <a:t>Does not offer forgiveness easily</a:t>
            </a:r>
          </a:p>
          <a:p>
            <a:pPr marL="382588" indent="-342900">
              <a:lnSpc>
                <a:spcPct val="90000"/>
              </a:lnSpc>
              <a:spcBef>
                <a:spcPts val="350"/>
              </a:spcBef>
              <a:buClr>
                <a:srgbClr val="000000"/>
              </a:buClr>
              <a:buSzPct val="100000"/>
              <a:buFont typeface="Times" charset="0"/>
              <a:buChar char="•"/>
            </a:pPr>
            <a:r>
              <a:rPr lang="en-US" sz="1400">
                <a:solidFill>
                  <a:schemeClr val="tx1"/>
                </a:solidFill>
                <a:ea typeface="ＭＳ Ｐゴシック" charset="0"/>
                <a:cs typeface="Times" charset="0"/>
              </a:rPr>
              <a:t>Is a </a:t>
            </a:r>
            <a:r>
              <a:rPr lang="ja-JP" altLang="en-US" sz="1400">
                <a:solidFill>
                  <a:schemeClr val="tx1"/>
                </a:solidFill>
                <a:latin typeface="Arial"/>
                <a:ea typeface="ＭＳ Ｐゴシック" charset="0"/>
                <a:cs typeface="Times" charset="0"/>
              </a:rPr>
              <a:t>“</a:t>
            </a:r>
            <a:r>
              <a:rPr lang="en-US" sz="1400">
                <a:solidFill>
                  <a:schemeClr val="tx1"/>
                </a:solidFill>
                <a:ea typeface="ＭＳ Ｐゴシック" charset="0"/>
                <a:cs typeface="Times" charset="0"/>
              </a:rPr>
              <a:t>know it all</a:t>
            </a:r>
            <a:r>
              <a:rPr lang="ja-JP" altLang="en-US" sz="1400">
                <a:solidFill>
                  <a:schemeClr val="tx1"/>
                </a:solidFill>
                <a:latin typeface="Arial"/>
                <a:ea typeface="ＭＳ Ｐゴシック" charset="0"/>
                <a:cs typeface="Times" charset="0"/>
              </a:rPr>
              <a:t>”</a:t>
            </a:r>
            <a:endParaRPr lang="en-US" sz="1400">
              <a:solidFill>
                <a:schemeClr val="tx1"/>
              </a:solidFill>
              <a:ea typeface="ＭＳ Ｐゴシック" charset="0"/>
              <a:cs typeface="Times" charset="0"/>
            </a:endParaRPr>
          </a:p>
          <a:p>
            <a:pPr marL="382588" indent="-342900">
              <a:lnSpc>
                <a:spcPct val="90000"/>
              </a:lnSpc>
              <a:spcBef>
                <a:spcPts val="350"/>
              </a:spcBef>
              <a:buClr>
                <a:srgbClr val="000000"/>
              </a:buClr>
              <a:buSzPct val="100000"/>
              <a:buFont typeface="Times" charset="0"/>
              <a:buChar char="•"/>
            </a:pPr>
            <a:r>
              <a:rPr lang="en-US" sz="1400">
                <a:solidFill>
                  <a:schemeClr val="tx1"/>
                </a:solidFill>
                <a:ea typeface="ＭＳ Ｐゴシック" charset="0"/>
                <a:cs typeface="Times" charset="0"/>
              </a:rPr>
              <a:t>Is harmful to self and others </a:t>
            </a:r>
          </a:p>
          <a:p>
            <a:pPr marL="382588" indent="-342900" algn="r">
              <a:lnSpc>
                <a:spcPct val="90000"/>
              </a:lnSpc>
              <a:spcBef>
                <a:spcPts val="275"/>
              </a:spcBef>
            </a:pPr>
            <a:r>
              <a:rPr lang="en-US" sz="1200">
                <a:solidFill>
                  <a:schemeClr val="tx1"/>
                </a:solidFill>
                <a:ea typeface="ＭＳ Ｐゴシック" charset="0"/>
                <a:cs typeface="Times" charset="0"/>
              </a:rPr>
              <a:t>Emmet Nolan, cm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905000"/>
          </a:xfrm>
          <a:ln/>
        </p:spPr>
        <p:txBody>
          <a:bodyPr rIns="132080"/>
          <a:lstStyle/>
          <a:p>
            <a:r>
              <a:rPr lang="en-US" u="sng">
                <a:solidFill>
                  <a:srgbClr val="343434"/>
                </a:solidFill>
                <a:latin typeface="Thonburi Bold" charset="0"/>
                <a:cs typeface="Thonburi Bold" charset="0"/>
                <a:sym typeface="Thonburi Bold" charset="0"/>
              </a:rPr>
              <a:t>GENTLENESS</a:t>
            </a:r>
            <a:endParaRPr lang="en-US" u="sng">
              <a:solidFill>
                <a:srgbClr val="343434"/>
              </a:solidFill>
              <a:latin typeface="Thonburi Bold" charset="0"/>
              <a:ea typeface="ヒラギノ角ゴ ProN W6" charset="0"/>
              <a:cs typeface="ヒラギノ角ゴ ProN W6" charset="0"/>
              <a:sym typeface="Thonburi Bold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810000" cy="4876800"/>
          </a:xfrm>
          <a:ln/>
        </p:spPr>
        <p:txBody>
          <a:bodyPr rIns="132080"/>
          <a:lstStyle/>
          <a:p>
            <a:pPr algn="ctr">
              <a:lnSpc>
                <a:spcPct val="90000"/>
              </a:lnSpc>
              <a:buFont typeface="Times" charset="0"/>
              <a:buNone/>
            </a:pPr>
            <a:r>
              <a:rPr lang="en-US" sz="1800" b="1">
                <a:solidFill>
                  <a:srgbClr val="0000FF"/>
                </a:solidFill>
              </a:rPr>
              <a:t>Some signs of growth</a:t>
            </a:r>
            <a:endParaRPr lang="en-US" sz="1800" b="1">
              <a:solidFill>
                <a:srgbClr val="0000FF"/>
              </a:solidFill>
              <a:ea typeface="ヒラギノ明朝 ProN W6" charset="0"/>
              <a:cs typeface="ヒラギノ明朝 ProN W6" charset="0"/>
            </a:endParaRPr>
          </a:p>
          <a:p>
            <a:pPr>
              <a:lnSpc>
                <a:spcPct val="90000"/>
              </a:lnSpc>
            </a:pPr>
            <a:r>
              <a:rPr lang="en-US" sz="1600"/>
              <a:t>Appropriately expresses and controls anger</a:t>
            </a:r>
          </a:p>
          <a:p>
            <a:pPr>
              <a:lnSpc>
                <a:spcPct val="90000"/>
              </a:lnSpc>
            </a:pPr>
            <a:r>
              <a:rPr lang="en-US" sz="1600"/>
              <a:t>Is gentle and kind with others - even with those who are disagreeable</a:t>
            </a:r>
          </a:p>
          <a:p>
            <a:pPr>
              <a:lnSpc>
                <a:spcPct val="90000"/>
              </a:lnSpc>
            </a:pPr>
            <a:r>
              <a:rPr lang="en-US" sz="1600"/>
              <a:t>Is approachable and affable to others especially the most weak and vulnerable</a:t>
            </a:r>
          </a:p>
          <a:p>
            <a:pPr>
              <a:lnSpc>
                <a:spcPct val="90000"/>
              </a:lnSpc>
            </a:pPr>
            <a:r>
              <a:rPr lang="en-US" sz="1600"/>
              <a:t>Has good social skills - good manners</a:t>
            </a:r>
          </a:p>
          <a:p>
            <a:pPr>
              <a:lnSpc>
                <a:spcPct val="90000"/>
              </a:lnSpc>
            </a:pPr>
            <a:r>
              <a:rPr lang="en-US" sz="1600"/>
              <a:t>Is empathetic - can see and feel the world from the perspective of others, especially the poor</a:t>
            </a:r>
          </a:p>
          <a:p>
            <a:pPr>
              <a:lnSpc>
                <a:spcPct val="90000"/>
              </a:lnSpc>
            </a:pPr>
            <a:r>
              <a:rPr lang="en-US" sz="1600"/>
              <a:t>Avoids useless conflicts and arguments</a:t>
            </a:r>
          </a:p>
        </p:txBody>
      </p:sp>
      <p:sp>
        <p:nvSpPr>
          <p:cNvPr id="20483" name="Rectangle 3"/>
          <p:cNvSpPr>
            <a:spLocks/>
          </p:cNvSpPr>
          <p:nvPr/>
        </p:nvSpPr>
        <p:spPr bwMode="auto">
          <a:xfrm>
            <a:off x="4648200" y="1981200"/>
            <a:ext cx="3810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 algn="ctr">
              <a:lnSpc>
                <a:spcPct val="90000"/>
              </a:lnSpc>
              <a:spcBef>
                <a:spcPts val="450"/>
              </a:spcBef>
            </a:pPr>
            <a:r>
              <a:rPr lang="en-US" sz="1800" b="1">
                <a:solidFill>
                  <a:srgbClr val="0000FF"/>
                </a:solidFill>
                <a:ea typeface="ＭＳ Ｐゴシック" charset="0"/>
                <a:cs typeface="Times" charset="0"/>
              </a:rPr>
              <a:t>Some signs for need growth</a:t>
            </a:r>
          </a:p>
          <a:p>
            <a:pPr marL="382588" indent="-342900">
              <a:lnSpc>
                <a:spcPct val="90000"/>
              </a:lnSpc>
              <a:spcBef>
                <a:spcPts val="350"/>
              </a:spcBef>
              <a:buClr>
                <a:srgbClr val="000000"/>
              </a:buClr>
              <a:buSzPct val="100000"/>
              <a:buFont typeface="Times" charset="0"/>
              <a:buChar char="•"/>
            </a:pPr>
            <a:r>
              <a:rPr lang="en-US" sz="1400">
                <a:solidFill>
                  <a:schemeClr val="tx1"/>
                </a:solidFill>
                <a:ea typeface="ＭＳ Ｐゴシック" charset="0"/>
                <a:cs typeface="Times" charset="0"/>
              </a:rPr>
              <a:t>Does not express anger appropriately (e.g. sarcasm, gossip, hurtful words, bad moods, jokes with an edge, etc.)</a:t>
            </a:r>
          </a:p>
          <a:p>
            <a:pPr marL="382588" indent="-342900">
              <a:lnSpc>
                <a:spcPct val="90000"/>
              </a:lnSpc>
              <a:spcBef>
                <a:spcPts val="350"/>
              </a:spcBef>
              <a:buClr>
                <a:srgbClr val="000000"/>
              </a:buClr>
              <a:buSzPct val="100000"/>
              <a:buFont typeface="Times" charset="0"/>
              <a:buChar char="•"/>
            </a:pPr>
            <a:r>
              <a:rPr lang="en-US" sz="1400">
                <a:solidFill>
                  <a:schemeClr val="tx1"/>
                </a:solidFill>
                <a:ea typeface="ＭＳ Ｐゴシック" charset="0"/>
                <a:cs typeface="Times" charset="0"/>
              </a:rPr>
              <a:t>Creates a tense and conflictive atmosphere</a:t>
            </a:r>
          </a:p>
          <a:p>
            <a:pPr marL="382588" indent="-342900">
              <a:lnSpc>
                <a:spcPct val="90000"/>
              </a:lnSpc>
              <a:spcBef>
                <a:spcPts val="350"/>
              </a:spcBef>
              <a:buClr>
                <a:srgbClr val="000000"/>
              </a:buClr>
              <a:buSzPct val="100000"/>
              <a:buFont typeface="Times" charset="0"/>
              <a:buChar char="•"/>
            </a:pPr>
            <a:r>
              <a:rPr lang="en-US" sz="1400">
                <a:solidFill>
                  <a:schemeClr val="tx1"/>
                </a:solidFill>
                <a:ea typeface="ＭＳ Ｐゴシック" charset="0"/>
                <a:cs typeface="Times" charset="0"/>
              </a:rPr>
              <a:t>Argumentative</a:t>
            </a:r>
          </a:p>
          <a:p>
            <a:pPr marL="382588" indent="-342900">
              <a:lnSpc>
                <a:spcPct val="90000"/>
              </a:lnSpc>
              <a:spcBef>
                <a:spcPts val="350"/>
              </a:spcBef>
              <a:buClr>
                <a:srgbClr val="000000"/>
              </a:buClr>
              <a:buSzPct val="100000"/>
              <a:buFont typeface="Times" charset="0"/>
              <a:buChar char="•"/>
            </a:pPr>
            <a:r>
              <a:rPr lang="en-US" sz="1400">
                <a:solidFill>
                  <a:schemeClr val="tx1"/>
                </a:solidFill>
                <a:ea typeface="ＭＳ Ｐゴシック" charset="0"/>
                <a:cs typeface="Times" charset="0"/>
              </a:rPr>
              <a:t>Often loses patience with others especially the poor</a:t>
            </a:r>
          </a:p>
          <a:p>
            <a:pPr marL="382588" indent="-342900">
              <a:lnSpc>
                <a:spcPct val="90000"/>
              </a:lnSpc>
              <a:spcBef>
                <a:spcPts val="350"/>
              </a:spcBef>
              <a:buClr>
                <a:srgbClr val="000000"/>
              </a:buClr>
              <a:buSzPct val="100000"/>
              <a:buFont typeface="Times" charset="0"/>
              <a:buChar char="•"/>
            </a:pPr>
            <a:r>
              <a:rPr lang="en-US" sz="1400">
                <a:solidFill>
                  <a:schemeClr val="tx1"/>
                </a:solidFill>
                <a:ea typeface="ＭＳ Ｐゴシック" charset="0"/>
                <a:cs typeface="Times" charset="0"/>
              </a:rPr>
              <a:t>Has poor social skills - bad manners</a:t>
            </a:r>
          </a:p>
          <a:p>
            <a:pPr marL="382588" indent="-342900">
              <a:lnSpc>
                <a:spcPct val="90000"/>
              </a:lnSpc>
              <a:spcBef>
                <a:spcPts val="350"/>
              </a:spcBef>
              <a:buClr>
                <a:srgbClr val="000000"/>
              </a:buClr>
              <a:buSzPct val="100000"/>
              <a:buFont typeface="Times" charset="0"/>
              <a:buChar char="•"/>
            </a:pPr>
            <a:r>
              <a:rPr lang="en-US" sz="1400">
                <a:solidFill>
                  <a:schemeClr val="tx1"/>
                </a:solidFill>
                <a:ea typeface="ＭＳ Ｐゴシック" charset="0"/>
                <a:cs typeface="Times" charset="0"/>
              </a:rPr>
              <a:t>Is avoided out of fear by others - especially the poor</a:t>
            </a:r>
          </a:p>
          <a:p>
            <a:pPr marL="382588" indent="-342900">
              <a:lnSpc>
                <a:spcPct val="90000"/>
              </a:lnSpc>
              <a:spcBef>
                <a:spcPts val="350"/>
              </a:spcBef>
              <a:buClr>
                <a:srgbClr val="000000"/>
              </a:buClr>
              <a:buSzPct val="100000"/>
              <a:buFont typeface="Times" charset="0"/>
              <a:buChar char="•"/>
            </a:pPr>
            <a:r>
              <a:rPr lang="en-US" sz="1400">
                <a:solidFill>
                  <a:schemeClr val="tx1"/>
                </a:solidFill>
                <a:ea typeface="ＭＳ Ｐゴシック" charset="0"/>
                <a:cs typeface="Times" charset="0"/>
              </a:rPr>
              <a:t>Is disrespectful, rude and obnoxious </a:t>
            </a:r>
          </a:p>
          <a:p>
            <a:pPr marL="382588" indent="-342900" algn="r">
              <a:lnSpc>
                <a:spcPct val="90000"/>
              </a:lnSpc>
              <a:spcBef>
                <a:spcPts val="275"/>
              </a:spcBef>
            </a:pPr>
            <a:r>
              <a:rPr lang="en-US" sz="1200">
                <a:solidFill>
                  <a:schemeClr val="tx1"/>
                </a:solidFill>
                <a:ea typeface="ＭＳ Ｐゴシック" charset="0"/>
                <a:cs typeface="Times" charset="0"/>
              </a:rPr>
              <a:t>Emmet Nolan, cm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71600"/>
            <a:ext cx="30162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905000"/>
          </a:xfrm>
          <a:ln/>
        </p:spPr>
        <p:txBody>
          <a:bodyPr rIns="132080"/>
          <a:lstStyle/>
          <a:p>
            <a:r>
              <a:rPr lang="en-US" u="sng">
                <a:solidFill>
                  <a:srgbClr val="343434"/>
                </a:solidFill>
                <a:latin typeface="Thonburi Bold" charset="0"/>
                <a:cs typeface="Thonburi Bold" charset="0"/>
                <a:sym typeface="Thonburi Bold" charset="0"/>
              </a:rPr>
              <a:t>MORTIFICATION</a:t>
            </a:r>
            <a:endParaRPr lang="en-US" u="sng">
              <a:solidFill>
                <a:srgbClr val="343434"/>
              </a:solidFill>
              <a:latin typeface="Thonburi Bold" charset="0"/>
              <a:ea typeface="ヒラギノ角ゴ ProN W6" charset="0"/>
              <a:cs typeface="ヒラギノ角ゴ ProN W6" charset="0"/>
              <a:sym typeface="Thonburi Bold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810000" cy="4876800"/>
          </a:xfrm>
          <a:ln/>
        </p:spPr>
        <p:txBody>
          <a:bodyPr rIns="132080"/>
          <a:lstStyle/>
          <a:p>
            <a:pPr algn="ctr">
              <a:lnSpc>
                <a:spcPct val="90000"/>
              </a:lnSpc>
              <a:buFont typeface="Times" charset="0"/>
              <a:buNone/>
            </a:pPr>
            <a:r>
              <a:rPr lang="en-US" sz="1800" b="1">
                <a:solidFill>
                  <a:srgbClr val="0000FF"/>
                </a:solidFill>
              </a:rPr>
              <a:t>Some signs of growth</a:t>
            </a:r>
            <a:endParaRPr lang="en-US" sz="1800" b="1">
              <a:solidFill>
                <a:srgbClr val="0000FF"/>
              </a:solidFill>
              <a:ea typeface="ヒラギノ明朝 ProN W6" charset="0"/>
              <a:cs typeface="ヒラギノ明朝 ProN W6" charset="0"/>
            </a:endParaRPr>
          </a:p>
          <a:p>
            <a:pPr>
              <a:lnSpc>
                <a:spcPct val="90000"/>
              </a:lnSpc>
            </a:pPr>
            <a:r>
              <a:rPr lang="en-US" sz="1600"/>
              <a:t>Is self-disciplined</a:t>
            </a:r>
          </a:p>
          <a:p>
            <a:pPr>
              <a:lnSpc>
                <a:spcPct val="90000"/>
              </a:lnSpc>
            </a:pPr>
            <a:r>
              <a:rPr lang="en-US" sz="1600"/>
              <a:t>Is able to delay gratification</a:t>
            </a:r>
          </a:p>
          <a:p>
            <a:pPr>
              <a:lnSpc>
                <a:spcPct val="90000"/>
              </a:lnSpc>
            </a:pPr>
            <a:r>
              <a:rPr lang="en-US" sz="1600"/>
              <a:t>Willingly sacrifices personal convenience, comfort, goals, needs and security to enter into the world of the poor</a:t>
            </a:r>
          </a:p>
          <a:p>
            <a:pPr>
              <a:lnSpc>
                <a:spcPct val="90000"/>
              </a:lnSpc>
            </a:pPr>
            <a:r>
              <a:rPr lang="en-US" sz="1600"/>
              <a:t>Understands the central role of the cross in following Christ the Evangelizer of the poor</a:t>
            </a:r>
          </a:p>
          <a:p>
            <a:pPr>
              <a:lnSpc>
                <a:spcPct val="90000"/>
              </a:lnSpc>
            </a:pPr>
            <a:r>
              <a:rPr lang="en-US" sz="1600"/>
              <a:t>Is capable of fulfilling duties and obligations when they are not necessarily to his liking (without complaining)</a:t>
            </a:r>
          </a:p>
        </p:txBody>
      </p:sp>
      <p:sp>
        <p:nvSpPr>
          <p:cNvPr id="21507" name="Rectangle 3"/>
          <p:cNvSpPr>
            <a:spLocks/>
          </p:cNvSpPr>
          <p:nvPr/>
        </p:nvSpPr>
        <p:spPr bwMode="auto">
          <a:xfrm>
            <a:off x="4648200" y="1981200"/>
            <a:ext cx="38100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 algn="ctr">
              <a:lnSpc>
                <a:spcPct val="90000"/>
              </a:lnSpc>
              <a:spcBef>
                <a:spcPts val="450"/>
              </a:spcBef>
            </a:pPr>
            <a:r>
              <a:rPr lang="en-US" sz="1800" b="1">
                <a:solidFill>
                  <a:srgbClr val="0000FF"/>
                </a:solidFill>
                <a:ea typeface="ＭＳ Ｐゴシック" charset="0"/>
                <a:cs typeface="Times" charset="0"/>
              </a:rPr>
              <a:t>Some signs for need growth</a:t>
            </a:r>
          </a:p>
          <a:p>
            <a:pPr marL="382588" indent="-342900"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" charset="0"/>
              <a:buChar char="•"/>
            </a:pPr>
            <a:r>
              <a:rPr lang="en-US" sz="1600">
                <a:solidFill>
                  <a:schemeClr val="tx1"/>
                </a:solidFill>
                <a:ea typeface="ＭＳ Ｐゴシック" charset="0"/>
                <a:cs typeface="Times" charset="0"/>
              </a:rPr>
              <a:t>Is undisciplined in his appetites and desires</a:t>
            </a:r>
          </a:p>
          <a:p>
            <a:pPr marL="382588" indent="-342900"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" charset="0"/>
              <a:buChar char="•"/>
            </a:pPr>
            <a:r>
              <a:rPr lang="en-US" sz="1600">
                <a:solidFill>
                  <a:schemeClr val="tx1"/>
                </a:solidFill>
                <a:ea typeface="ＭＳ Ｐゴシック" charset="0"/>
                <a:cs typeface="Times" charset="0"/>
              </a:rPr>
              <a:t>Does not fulfill his unpleasant but necessary obligations and duties</a:t>
            </a:r>
          </a:p>
          <a:p>
            <a:pPr marL="382588" indent="-342900"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" charset="0"/>
              <a:buChar char="•"/>
            </a:pPr>
            <a:r>
              <a:rPr lang="en-US" sz="1600">
                <a:solidFill>
                  <a:schemeClr val="tx1"/>
                </a:solidFill>
                <a:ea typeface="ＭＳ Ｐゴシック" charset="0"/>
                <a:cs typeface="Times" charset="0"/>
              </a:rPr>
              <a:t>Complains often</a:t>
            </a:r>
          </a:p>
          <a:p>
            <a:pPr marL="382588" indent="-342900"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" charset="0"/>
              <a:buChar char="•"/>
            </a:pPr>
            <a:r>
              <a:rPr lang="en-US" sz="1600">
                <a:solidFill>
                  <a:schemeClr val="tx1"/>
                </a:solidFill>
                <a:ea typeface="ＭＳ Ｐゴシック" charset="0"/>
                <a:cs typeface="Times" charset="0"/>
              </a:rPr>
              <a:t>Is unwilling to sacrifice personal convenience, comfort and security for the good of  the mission</a:t>
            </a:r>
          </a:p>
          <a:p>
            <a:pPr marL="382588" indent="-342900"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" charset="0"/>
              <a:buChar char="•"/>
            </a:pPr>
            <a:r>
              <a:rPr lang="en-US" sz="1600">
                <a:solidFill>
                  <a:schemeClr val="tx1"/>
                </a:solidFill>
                <a:ea typeface="ＭＳ Ｐゴシック" charset="0"/>
                <a:cs typeface="Times" charset="0"/>
              </a:rPr>
              <a:t>Puts personal well being before the needs of the community and the poor</a:t>
            </a:r>
          </a:p>
          <a:p>
            <a:pPr marL="382588" indent="-342900" algn="r">
              <a:lnSpc>
                <a:spcPct val="90000"/>
              </a:lnSpc>
              <a:spcBef>
                <a:spcPts val="275"/>
              </a:spcBef>
            </a:pPr>
            <a:r>
              <a:rPr lang="en-US" sz="1200">
                <a:solidFill>
                  <a:schemeClr val="tx1"/>
                </a:solidFill>
                <a:ea typeface="ＭＳ Ｐゴシック" charset="0"/>
                <a:cs typeface="Times" charset="0"/>
              </a:rPr>
              <a:t>Emmet Nolan, cm</a:t>
            </a:r>
          </a:p>
          <a:p>
            <a:pPr marL="382588" indent="-342900" algn="r">
              <a:lnSpc>
                <a:spcPct val="90000"/>
              </a:lnSpc>
              <a:spcBef>
                <a:spcPts val="350"/>
              </a:spcBef>
            </a:pPr>
            <a:r>
              <a:rPr lang="en-US" sz="1400">
                <a:solidFill>
                  <a:schemeClr val="tx1"/>
                </a:solidFill>
                <a:ea typeface="ＭＳ Ｐゴシック" charset="0"/>
                <a:cs typeface="Times" charset="0"/>
              </a:rPr>
              <a:t>  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905000"/>
          </a:xfrm>
          <a:ln/>
        </p:spPr>
        <p:txBody>
          <a:bodyPr rIns="132080"/>
          <a:lstStyle/>
          <a:p>
            <a:r>
              <a:rPr lang="en-US" u="sng">
                <a:solidFill>
                  <a:srgbClr val="343434"/>
                </a:solidFill>
                <a:latin typeface="Thonburi Bold" charset="0"/>
                <a:cs typeface="Thonburi Bold" charset="0"/>
                <a:sym typeface="Thonburi Bold" charset="0"/>
              </a:rPr>
              <a:t>ZEAL</a:t>
            </a:r>
            <a:endParaRPr lang="en-US" u="sng">
              <a:solidFill>
                <a:srgbClr val="343434"/>
              </a:solidFill>
              <a:latin typeface="Thonburi Bold" charset="0"/>
              <a:ea typeface="ヒラギノ角ゴ ProN W6" charset="0"/>
              <a:cs typeface="ヒラギノ角ゴ ProN W6" charset="0"/>
              <a:sym typeface="Thonburi Bold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810000" cy="4876800"/>
          </a:xfrm>
          <a:ln/>
        </p:spPr>
        <p:txBody>
          <a:bodyPr rIns="132080"/>
          <a:lstStyle/>
          <a:p>
            <a:pPr algn="ctr">
              <a:lnSpc>
                <a:spcPct val="90000"/>
              </a:lnSpc>
              <a:buFont typeface="Times" charset="0"/>
              <a:buNone/>
            </a:pPr>
            <a:r>
              <a:rPr lang="en-US" sz="1800" b="1">
                <a:solidFill>
                  <a:srgbClr val="0000FF"/>
                </a:solidFill>
              </a:rPr>
              <a:t>Some signs of growth</a:t>
            </a:r>
            <a:endParaRPr lang="en-US" sz="1800" b="1">
              <a:solidFill>
                <a:srgbClr val="0000FF"/>
              </a:solidFill>
              <a:ea typeface="ヒラギノ明朝 ProN W6" charset="0"/>
              <a:cs typeface="ヒラギノ明朝 ProN W6" charset="0"/>
            </a:endParaRPr>
          </a:p>
          <a:p>
            <a:pPr>
              <a:lnSpc>
                <a:spcPct val="90000"/>
              </a:lnSpc>
            </a:pPr>
            <a:r>
              <a:rPr lang="en-US" sz="1600"/>
              <a:t>Is enthusiastic and passionate about his life and work</a:t>
            </a:r>
          </a:p>
          <a:p>
            <a:pPr>
              <a:lnSpc>
                <a:spcPct val="90000"/>
              </a:lnSpc>
            </a:pPr>
            <a:r>
              <a:rPr lang="en-US" sz="1600"/>
              <a:t>Maintains a balanced but full schedule - works hard</a:t>
            </a:r>
          </a:p>
          <a:p>
            <a:pPr>
              <a:lnSpc>
                <a:spcPct val="90000"/>
              </a:lnSpc>
            </a:pPr>
            <a:r>
              <a:rPr lang="en-US" sz="1600"/>
              <a:t>Has pastoral initiative and creativity</a:t>
            </a:r>
          </a:p>
          <a:p>
            <a:pPr>
              <a:lnSpc>
                <a:spcPct val="90000"/>
              </a:lnSpc>
            </a:pPr>
            <a:r>
              <a:rPr lang="en-US" sz="1600"/>
              <a:t>Is hopeful and positive about the possibilities of the Kingdom of God</a:t>
            </a:r>
          </a:p>
          <a:p>
            <a:pPr>
              <a:lnSpc>
                <a:spcPct val="90000"/>
              </a:lnSpc>
            </a:pPr>
            <a:r>
              <a:rPr lang="en-US" sz="1600"/>
              <a:t>It is obvious to others that he loves what he is doing</a:t>
            </a:r>
          </a:p>
          <a:p>
            <a:pPr>
              <a:lnSpc>
                <a:spcPct val="90000"/>
              </a:lnSpc>
            </a:pPr>
            <a:r>
              <a:rPr lang="en-US" sz="1600"/>
              <a:t>Sees ongoing formation as a means of learning new and more effective ways of serving the poor</a:t>
            </a:r>
          </a:p>
        </p:txBody>
      </p:sp>
      <p:sp>
        <p:nvSpPr>
          <p:cNvPr id="22531" name="Rectangle 3"/>
          <p:cNvSpPr>
            <a:spLocks/>
          </p:cNvSpPr>
          <p:nvPr/>
        </p:nvSpPr>
        <p:spPr bwMode="auto">
          <a:xfrm>
            <a:off x="4648200" y="1981200"/>
            <a:ext cx="38100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 algn="ctr">
              <a:lnSpc>
                <a:spcPct val="90000"/>
              </a:lnSpc>
              <a:spcBef>
                <a:spcPts val="450"/>
              </a:spcBef>
            </a:pPr>
            <a:r>
              <a:rPr lang="en-US" sz="1800" b="1">
                <a:solidFill>
                  <a:srgbClr val="0000FF"/>
                </a:solidFill>
                <a:ea typeface="ＭＳ Ｐゴシック" charset="0"/>
                <a:cs typeface="Times" charset="0"/>
              </a:rPr>
              <a:t>Some signs for need growth</a:t>
            </a:r>
          </a:p>
          <a:p>
            <a:pPr marL="382588" indent="-342900"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" charset="0"/>
              <a:buChar char="•"/>
            </a:pPr>
            <a:r>
              <a:rPr lang="en-US" sz="1600">
                <a:solidFill>
                  <a:schemeClr val="tx1"/>
                </a:solidFill>
                <a:ea typeface="ＭＳ Ｐゴシック" charset="0"/>
                <a:cs typeface="Times" charset="0"/>
              </a:rPr>
              <a:t>Is apathetic and lazy</a:t>
            </a:r>
          </a:p>
          <a:p>
            <a:pPr marL="382588" indent="-342900"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" charset="0"/>
              <a:buChar char="•"/>
            </a:pPr>
            <a:r>
              <a:rPr lang="en-US" sz="1600">
                <a:solidFill>
                  <a:schemeClr val="tx1"/>
                </a:solidFill>
                <a:ea typeface="ＭＳ Ｐゴシック" charset="0"/>
                <a:cs typeface="Times" charset="0"/>
              </a:rPr>
              <a:t>Has lost hope in the possibilities of Evangelization and the in-breaking of the Kingdom of God</a:t>
            </a:r>
          </a:p>
          <a:p>
            <a:pPr marL="382588" indent="-342900"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" charset="0"/>
              <a:buChar char="•"/>
            </a:pPr>
            <a:r>
              <a:rPr lang="en-US" sz="1600">
                <a:solidFill>
                  <a:schemeClr val="tx1"/>
                </a:solidFill>
                <a:ea typeface="ＭＳ Ｐゴシック" charset="0"/>
                <a:cs typeface="Times" charset="0"/>
              </a:rPr>
              <a:t>Is </a:t>
            </a:r>
            <a:r>
              <a:rPr lang="ja-JP" altLang="en-US" sz="1600">
                <a:solidFill>
                  <a:schemeClr val="tx1"/>
                </a:solidFill>
                <a:latin typeface="Arial"/>
                <a:ea typeface="ＭＳ Ｐゴシック" charset="0"/>
                <a:cs typeface="Times" charset="0"/>
              </a:rPr>
              <a:t>“</a:t>
            </a:r>
            <a:r>
              <a:rPr lang="en-US" sz="1600">
                <a:solidFill>
                  <a:schemeClr val="tx1"/>
                </a:solidFill>
                <a:ea typeface="ＭＳ Ｐゴシック" charset="0"/>
                <a:cs typeface="Times" charset="0"/>
              </a:rPr>
              <a:t>nesting</a:t>
            </a:r>
            <a:r>
              <a:rPr lang="ja-JP" altLang="en-US" sz="1600">
                <a:solidFill>
                  <a:schemeClr val="tx1"/>
                </a:solidFill>
                <a:latin typeface="Arial"/>
                <a:ea typeface="ＭＳ Ｐゴシック" charset="0"/>
                <a:cs typeface="Times" charset="0"/>
              </a:rPr>
              <a:t>”</a:t>
            </a:r>
            <a:r>
              <a:rPr lang="en-US" sz="1600">
                <a:solidFill>
                  <a:schemeClr val="tx1"/>
                </a:solidFill>
                <a:ea typeface="ＭＳ Ｐゴシック" charset="0"/>
                <a:cs typeface="Times" charset="0"/>
              </a:rPr>
              <a:t> - does the minimum</a:t>
            </a:r>
          </a:p>
          <a:p>
            <a:pPr marL="382588" indent="-342900"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" charset="0"/>
              <a:buChar char="•"/>
            </a:pPr>
            <a:r>
              <a:rPr lang="en-US" sz="1600">
                <a:solidFill>
                  <a:schemeClr val="tx1"/>
                </a:solidFill>
                <a:ea typeface="ＭＳ Ｐゴシック" charset="0"/>
                <a:cs typeface="Times" charset="0"/>
              </a:rPr>
              <a:t>Is pessimistic</a:t>
            </a:r>
          </a:p>
          <a:p>
            <a:pPr marL="382588" indent="-342900"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" charset="0"/>
              <a:buChar char="•"/>
            </a:pPr>
            <a:r>
              <a:rPr lang="en-US" sz="1600">
                <a:solidFill>
                  <a:schemeClr val="tx1"/>
                </a:solidFill>
                <a:ea typeface="ＭＳ Ｐゴシック" charset="0"/>
                <a:cs typeface="Times" charset="0"/>
              </a:rPr>
              <a:t>Does not take creative initiative</a:t>
            </a:r>
          </a:p>
          <a:p>
            <a:pPr marL="382588" indent="-342900">
              <a:lnSpc>
                <a:spcPct val="9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Times" charset="0"/>
              <a:buChar char="•"/>
            </a:pPr>
            <a:r>
              <a:rPr lang="en-US" sz="1600">
                <a:solidFill>
                  <a:schemeClr val="tx1"/>
                </a:solidFill>
                <a:ea typeface="ＭＳ Ｐゴシック" charset="0"/>
                <a:cs typeface="Times" charset="0"/>
              </a:rPr>
              <a:t>Is bored with the mission</a:t>
            </a:r>
            <a:r>
              <a:rPr lang="en-US" sz="1400">
                <a:solidFill>
                  <a:schemeClr val="tx1"/>
                </a:solidFill>
                <a:ea typeface="ＭＳ Ｐゴシック" charset="0"/>
                <a:cs typeface="Times" charset="0"/>
              </a:rPr>
              <a:t> </a:t>
            </a:r>
          </a:p>
          <a:p>
            <a:pPr marL="382588" indent="-342900" algn="r">
              <a:lnSpc>
                <a:spcPct val="90000"/>
              </a:lnSpc>
              <a:spcBef>
                <a:spcPts val="275"/>
              </a:spcBef>
            </a:pPr>
            <a:r>
              <a:rPr lang="en-US" sz="1200">
                <a:solidFill>
                  <a:schemeClr val="tx1"/>
                </a:solidFill>
                <a:ea typeface="ＭＳ Ｐゴシック" charset="0"/>
                <a:cs typeface="Times" charset="0"/>
              </a:rPr>
              <a:t>Emmet Nolan, cm</a:t>
            </a:r>
          </a:p>
          <a:p>
            <a:pPr marL="382588" indent="-342900" algn="r">
              <a:lnSpc>
                <a:spcPct val="90000"/>
              </a:lnSpc>
              <a:spcBef>
                <a:spcPts val="350"/>
              </a:spcBef>
            </a:pPr>
            <a:r>
              <a:rPr lang="en-US" sz="1400">
                <a:solidFill>
                  <a:schemeClr val="tx1"/>
                </a:solidFill>
                <a:ea typeface="ＭＳ Ｐゴシック" charset="0"/>
                <a:cs typeface="Times" charset="0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99" y="633413"/>
            <a:ext cx="8714401" cy="419858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33813"/>
            <a:ext cx="7772400" cy="1500187"/>
          </a:xfrm>
        </p:spPr>
        <p:txBody>
          <a:bodyPr anchor="ctr"/>
          <a:lstStyle/>
          <a:p>
            <a:pPr algn="ctr"/>
            <a:r>
              <a:rPr lang="en-US" dirty="0" smtClean="0"/>
              <a:t>Artwork by </a:t>
            </a:r>
            <a:r>
              <a:rPr lang="en-US" b="1" dirty="0"/>
              <a:t>Lynne </a:t>
            </a:r>
            <a:r>
              <a:rPr lang="en-US" b="1" dirty="0" err="1" smtClean="0"/>
              <a:t>Horoschak</a:t>
            </a:r>
            <a:r>
              <a:rPr lang="en-US" b="1" dirty="0" smtClean="0"/>
              <a:t> and </a:t>
            </a:r>
            <a:r>
              <a:rPr lang="en-US" b="1" dirty="0"/>
              <a:t>Julie Ann </a:t>
            </a:r>
            <a:r>
              <a:rPr lang="en-US" b="1" dirty="0" err="1"/>
              <a:t>Kring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93644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2362200"/>
          </a:xfrm>
          <a:ln/>
        </p:spPr>
        <p:txBody>
          <a:bodyPr rIns="132080"/>
          <a:lstStyle/>
          <a:p>
            <a:r>
              <a:rPr lang="en-US" u="sng">
                <a:solidFill>
                  <a:srgbClr val="343434"/>
                </a:solidFill>
                <a:latin typeface="Thonburi Bold" charset="0"/>
                <a:cs typeface="Thonburi Bold" charset="0"/>
                <a:sym typeface="Thonburi Bold" charset="0"/>
              </a:rPr>
              <a:t>SIMPLICITY</a:t>
            </a:r>
            <a:endParaRPr lang="en-US" u="sng">
              <a:solidFill>
                <a:srgbClr val="343434"/>
              </a:solidFill>
              <a:latin typeface="Thonburi Bold" charset="0"/>
              <a:ea typeface="ヒラギノ角ゴ ProN W6" charset="0"/>
              <a:cs typeface="ヒラギノ角ゴ ProN W6" charset="0"/>
              <a:sym typeface="Thonburi Bold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0"/>
            <a:ext cx="7772400" cy="3810000"/>
          </a:xfrm>
          <a:ln/>
        </p:spPr>
        <p:txBody>
          <a:bodyPr rIns="132080"/>
          <a:lstStyle/>
          <a:p>
            <a:pPr algn="ctr">
              <a:buFont typeface="Times" charset="0"/>
              <a:buNone/>
            </a:pPr>
            <a:r>
              <a:rPr lang="ja-JP" altLang="en-US">
                <a:latin typeface="Arial"/>
              </a:rPr>
              <a:t>“</a:t>
            </a:r>
            <a:r>
              <a:rPr lang="en-US"/>
              <a:t>Jesus, the Lord, expects us to have the simplicity of a dove.</a:t>
            </a:r>
            <a:r>
              <a:rPr lang="ja-JP" altLang="en-US">
                <a:latin typeface="Arial"/>
              </a:rPr>
              <a:t>”</a:t>
            </a:r>
            <a:endParaRPr lang="en-US"/>
          </a:p>
          <a:p>
            <a:pPr algn="ctr">
              <a:buFont typeface="Times" charset="0"/>
              <a:buNone/>
            </a:pPr>
            <a:r>
              <a:rPr lang="en-US" sz="1200"/>
              <a:t>From Praying with Vincent de Paul</a:t>
            </a:r>
            <a:br>
              <a:rPr lang="en-US" sz="1200"/>
            </a:br>
            <a:r>
              <a:rPr lang="en-US" sz="1200"/>
              <a:t>Thomas McKenna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2209800"/>
          </a:xfrm>
          <a:ln/>
        </p:spPr>
        <p:txBody>
          <a:bodyPr rIns="132080"/>
          <a:lstStyle/>
          <a:p>
            <a:r>
              <a:rPr lang="en-US" u="sng">
                <a:solidFill>
                  <a:srgbClr val="4D4D4D"/>
                </a:solidFill>
                <a:latin typeface="Thonburi Bold" charset="0"/>
                <a:cs typeface="Thonburi Bold" charset="0"/>
                <a:sym typeface="Thonburi Bold" charset="0"/>
              </a:rPr>
              <a:t>SIMPLICITY</a:t>
            </a:r>
            <a:endParaRPr lang="en-US" u="sng">
              <a:solidFill>
                <a:srgbClr val="4D4D4D"/>
              </a:solidFill>
              <a:latin typeface="Thonburi Bold" charset="0"/>
              <a:ea typeface="ヒラギノ角ゴ ProN W6" charset="0"/>
              <a:cs typeface="ヒラギノ角ゴ ProN W6" charset="0"/>
              <a:sym typeface="Thonburi Bold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4572000"/>
          </a:xfrm>
          <a:ln/>
        </p:spPr>
        <p:txBody>
          <a:bodyPr rIns="132080"/>
          <a:lstStyle/>
          <a:p>
            <a:pPr>
              <a:lnSpc>
                <a:spcPct val="90000"/>
              </a:lnSpc>
            </a:pPr>
            <a:r>
              <a:rPr lang="en-US"/>
              <a:t>Do I always speak the truth?</a:t>
            </a:r>
          </a:p>
          <a:p>
            <a:pPr>
              <a:lnSpc>
                <a:spcPct val="90000"/>
              </a:lnSpc>
            </a:pPr>
            <a:r>
              <a:rPr lang="en-US"/>
              <a:t>Do I say things as they are or as I want them to be?</a:t>
            </a:r>
          </a:p>
          <a:p>
            <a:pPr>
              <a:lnSpc>
                <a:spcPct val="90000"/>
              </a:lnSpc>
            </a:pPr>
            <a:r>
              <a:rPr lang="en-US"/>
              <a:t>What causes me to conceal or hide something from another?</a:t>
            </a:r>
          </a:p>
          <a:p>
            <a:pPr>
              <a:lnSpc>
                <a:spcPct val="90000"/>
              </a:lnSpc>
              <a:buFont typeface="Times" charset="0"/>
              <a:buNone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68438"/>
            <a:ext cx="3016250" cy="391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2362200"/>
          </a:xfrm>
          <a:ln/>
        </p:spPr>
        <p:txBody>
          <a:bodyPr rIns="132080"/>
          <a:lstStyle/>
          <a:p>
            <a:r>
              <a:rPr lang="en-US" u="sng">
                <a:solidFill>
                  <a:srgbClr val="343434"/>
                </a:solidFill>
                <a:latin typeface="Thonburi Bold" charset="0"/>
                <a:cs typeface="Thonburi Bold" charset="0"/>
                <a:sym typeface="Thonburi Bold" charset="0"/>
              </a:rPr>
              <a:t>GENTLENESS</a:t>
            </a:r>
            <a:endParaRPr lang="en-US" u="sng">
              <a:solidFill>
                <a:srgbClr val="343434"/>
              </a:solidFill>
              <a:latin typeface="Thonburi Bold" charset="0"/>
              <a:ea typeface="ヒラギノ角ゴ ProN W6" charset="0"/>
              <a:cs typeface="ヒラギノ角ゴ ProN W6" charset="0"/>
              <a:sym typeface="Thonburi Bold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4191000"/>
          </a:xfrm>
          <a:ln/>
        </p:spPr>
        <p:txBody>
          <a:bodyPr rIns="132080"/>
          <a:lstStyle/>
          <a:p>
            <a:pPr algn="ctr">
              <a:lnSpc>
                <a:spcPct val="90000"/>
              </a:lnSpc>
              <a:buFont typeface="Times" charset="0"/>
              <a:buNone/>
            </a:pPr>
            <a:r>
              <a:rPr lang="ja-JP" altLang="en-US">
                <a:latin typeface="Arial"/>
              </a:rPr>
              <a:t>“</a:t>
            </a:r>
            <a:r>
              <a:rPr lang="en-US"/>
              <a:t>There are no people more constant and </a:t>
            </a:r>
            <a:br>
              <a:rPr lang="en-US"/>
            </a:br>
            <a:r>
              <a:rPr lang="en-US"/>
              <a:t>firm in doing good than those who are gentle and gracious.</a:t>
            </a:r>
            <a:r>
              <a:rPr lang="ja-JP" altLang="en-US">
                <a:latin typeface="Arial"/>
              </a:rPr>
              <a:t>”</a:t>
            </a:r>
            <a:endParaRPr lang="en-US"/>
          </a:p>
          <a:p>
            <a:pPr algn="ctr">
              <a:lnSpc>
                <a:spcPct val="90000"/>
              </a:lnSpc>
              <a:buFont typeface="Times" charset="0"/>
              <a:buNone/>
            </a:pPr>
            <a:r>
              <a:rPr lang="en-US" sz="1200"/>
              <a:t>From Praying with Vincent de Paul</a:t>
            </a:r>
            <a:br>
              <a:rPr lang="en-US" sz="1200"/>
            </a:br>
            <a:r>
              <a:rPr lang="en-US" sz="1200"/>
              <a:t>Thomas McKenna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2209800"/>
          </a:xfrm>
          <a:ln/>
        </p:spPr>
        <p:txBody>
          <a:bodyPr rIns="132080"/>
          <a:lstStyle/>
          <a:p>
            <a:r>
              <a:rPr lang="en-US" u="sng">
                <a:solidFill>
                  <a:srgbClr val="343434"/>
                </a:solidFill>
                <a:latin typeface="Thonburi Bold" charset="0"/>
                <a:cs typeface="Thonburi Bold" charset="0"/>
                <a:sym typeface="Thonburi Bold" charset="0"/>
              </a:rPr>
              <a:t>GENTLENESS</a:t>
            </a:r>
            <a:endParaRPr lang="en-US" u="sng">
              <a:solidFill>
                <a:srgbClr val="343434"/>
              </a:solidFill>
              <a:latin typeface="Thonburi Bold" charset="0"/>
              <a:ea typeface="ヒラギノ角ゴ ProN W6" charset="0"/>
              <a:cs typeface="ヒラギノ角ゴ ProN W6" charset="0"/>
              <a:sym typeface="Thonburi Bold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4572000"/>
          </a:xfrm>
          <a:ln/>
        </p:spPr>
        <p:txBody>
          <a:bodyPr rIns="132080"/>
          <a:lstStyle/>
          <a:p>
            <a:pPr>
              <a:lnSpc>
                <a:spcPct val="90000"/>
              </a:lnSpc>
            </a:pPr>
            <a:r>
              <a:rPr lang="en-US" sz="2800"/>
              <a:t>Do you try to resolve conflicts with gentleness?</a:t>
            </a:r>
          </a:p>
          <a:p>
            <a:pPr>
              <a:lnSpc>
                <a:spcPct val="90000"/>
              </a:lnSpc>
            </a:pPr>
            <a:r>
              <a:rPr lang="en-US" sz="2800"/>
              <a:t>Do you know when to be gentle and when to be forceful?</a:t>
            </a:r>
          </a:p>
          <a:p>
            <a:pPr>
              <a:lnSpc>
                <a:spcPct val="90000"/>
              </a:lnSpc>
            </a:pPr>
            <a:r>
              <a:rPr lang="en-US" sz="2800"/>
              <a:t>Do you know how to temper your anger so to be gentle in a given situation?</a:t>
            </a:r>
          </a:p>
          <a:p>
            <a:pPr>
              <a:lnSpc>
                <a:spcPct val="90000"/>
              </a:lnSpc>
            </a:pPr>
            <a:endParaRPr lang="en-US" sz="1400"/>
          </a:p>
          <a:p>
            <a:pPr>
              <a:lnSpc>
                <a:spcPct val="90000"/>
              </a:lnSpc>
              <a:buFont typeface="Times" charset="0"/>
              <a:buNone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1468438"/>
            <a:ext cx="2933700" cy="391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2209800"/>
          </a:xfrm>
          <a:ln/>
        </p:spPr>
        <p:txBody>
          <a:bodyPr rIns="132080"/>
          <a:lstStyle/>
          <a:p>
            <a:r>
              <a:rPr lang="en-US" u="sng">
                <a:solidFill>
                  <a:srgbClr val="343434"/>
                </a:solidFill>
                <a:latin typeface="Thonburi Bold" charset="0"/>
                <a:cs typeface="Thonburi Bold" charset="0"/>
                <a:sym typeface="Thonburi Bold" charset="0"/>
              </a:rPr>
              <a:t>HUMILITY</a:t>
            </a:r>
            <a:endParaRPr lang="en-US" u="sng">
              <a:solidFill>
                <a:srgbClr val="343434"/>
              </a:solidFill>
              <a:latin typeface="Thonburi Bold" charset="0"/>
              <a:ea typeface="ヒラギノ角ゴ ProN W6" charset="0"/>
              <a:cs typeface="ヒラギノ角ゴ ProN W6" charset="0"/>
              <a:sym typeface="Thonburi Bold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2286000"/>
            <a:ext cx="7772400" cy="4000500"/>
          </a:xfrm>
          <a:ln/>
        </p:spPr>
        <p:txBody>
          <a:bodyPr rIns="132080"/>
          <a:lstStyle/>
          <a:p>
            <a:pPr algn="ctr">
              <a:lnSpc>
                <a:spcPct val="90000"/>
              </a:lnSpc>
              <a:buFont typeface="Times" charset="0"/>
              <a:buNone/>
            </a:pPr>
            <a:r>
              <a:rPr lang="ja-JP" altLang="en-US">
                <a:latin typeface="Arial"/>
              </a:rPr>
              <a:t>“</a:t>
            </a:r>
            <a:r>
              <a:rPr lang="en-US"/>
              <a:t>God pours out his inexhaustible gifts on the humble, those who recognize that all good done by them comes from God.</a:t>
            </a:r>
            <a:r>
              <a:rPr lang="ja-JP" altLang="en-US">
                <a:latin typeface="Arial"/>
              </a:rPr>
              <a:t>”</a:t>
            </a:r>
            <a:endParaRPr lang="en-US"/>
          </a:p>
          <a:p>
            <a:pPr algn="ctr">
              <a:lnSpc>
                <a:spcPct val="90000"/>
              </a:lnSpc>
              <a:buFont typeface="Times" charset="0"/>
              <a:buNone/>
            </a:pPr>
            <a:r>
              <a:rPr lang="en-US" sz="2000"/>
              <a:t>(</a:t>
            </a:r>
            <a:r>
              <a:rPr lang="en-US" sz="2000" i="1"/>
              <a:t>Documents</a:t>
            </a:r>
            <a:r>
              <a:rPr lang="en-US" sz="2000"/>
              <a:t>, vol.11, pp. 56-67)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BBE0E3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AEDE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Times"/>
        <a:ea typeface="ヒラギノ明朝 ProN W3"/>
        <a:cs typeface="ヒラギノ明朝 ProN W3"/>
      </a:majorFont>
      <a:minorFont>
        <a:latin typeface="Times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ヒラギノ明朝 ProN W3" charset="0"/>
            <a:cs typeface="ヒラギノ明朝 ProN W3" charset="0"/>
            <a:sym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ヒラギノ明朝 ProN W3" charset="0"/>
            <a:cs typeface="ヒラギノ明朝 ProN W3" charset="0"/>
            <a:sym typeface="Time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Pages>0</Pages>
  <Words>1027</Words>
  <Characters>0</Characters>
  <Application>Microsoft Macintosh PowerPoint</Application>
  <PresentationFormat>On-screen Show (4:3)</PresentationFormat>
  <Lines>0</Lines>
  <Paragraphs>135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Title &amp; Bullets</vt:lpstr>
      <vt:lpstr>PowerPoint Presentation</vt:lpstr>
      <vt:lpstr>PowerPoint Presentation</vt:lpstr>
      <vt:lpstr>SIMPLICITY</vt:lpstr>
      <vt:lpstr>SIMPLICITY</vt:lpstr>
      <vt:lpstr>PowerPoint Presentation</vt:lpstr>
      <vt:lpstr>GENTLENESS</vt:lpstr>
      <vt:lpstr>GENTLENESS</vt:lpstr>
      <vt:lpstr>PowerPoint Presentation</vt:lpstr>
      <vt:lpstr>HUMILITY</vt:lpstr>
      <vt:lpstr>HUMILITY</vt:lpstr>
      <vt:lpstr>PowerPoint Presentation</vt:lpstr>
      <vt:lpstr>MORTIFICATION</vt:lpstr>
      <vt:lpstr>MORTIFICATION</vt:lpstr>
      <vt:lpstr>PowerPoint Presentation</vt:lpstr>
      <vt:lpstr>ZEAL</vt:lpstr>
      <vt:lpstr>ZEAL</vt:lpstr>
      <vt:lpstr>SIMPLICITY</vt:lpstr>
      <vt:lpstr>HUMILITY</vt:lpstr>
      <vt:lpstr>GENTLENESS</vt:lpstr>
      <vt:lpstr>MORTIFICATION</vt:lpstr>
      <vt:lpstr>ZEAL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FIVE MISSIONARY VIRTUES</dc:title>
  <dc:subject/>
  <dc:creator/>
  <cp:keywords/>
  <dc:description/>
  <cp:lastModifiedBy>Monica Watson</cp:lastModifiedBy>
  <cp:revision>2</cp:revision>
  <dcterms:modified xsi:type="dcterms:W3CDTF">2016-05-30T21:05:01Z</dcterms:modified>
</cp:coreProperties>
</file>