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6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F71C4F-0272-DC40-85C2-D40C61E888D0}" type="datetimeFigureOut">
              <a:rPr lang="en-US" smtClean="0"/>
              <a:t>1/20/13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A8D0D-E1B0-AB43-AC9D-493927C54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44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D1ECE2B-FC55-DC42-BB20-26BCE5D8637D}" type="slidenum">
              <a:rPr lang="es-MX">
                <a:latin typeface="Calibri" charset="0"/>
              </a:rPr>
              <a:pPr eaLnBrk="1" hangingPunct="1"/>
              <a:t>1</a:t>
            </a:fld>
            <a:endParaRPr lang="es-MX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8A6F7C3-3E63-D04C-AE87-1E45959FD20B}" type="slidenum">
              <a:rPr lang="es-MX">
                <a:latin typeface="Calibri" charset="0"/>
              </a:rPr>
              <a:pPr eaLnBrk="1" hangingPunct="1"/>
              <a:t>10</a:t>
            </a:fld>
            <a:endParaRPr lang="es-MX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27DBD0E-849A-8A4D-B388-4F59F74DABF1}" type="slidenum">
              <a:rPr lang="es-MX">
                <a:latin typeface="Calibri" charset="0"/>
              </a:rPr>
              <a:pPr eaLnBrk="1" hangingPunct="1"/>
              <a:t>11</a:t>
            </a:fld>
            <a:endParaRPr lang="es-MX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4FFE061-0E37-724C-B48C-F84BAD8AE687}" type="slidenum">
              <a:rPr lang="es-MX">
                <a:latin typeface="Calibri" charset="0"/>
              </a:rPr>
              <a:pPr eaLnBrk="1" hangingPunct="1"/>
              <a:t>2</a:t>
            </a:fld>
            <a:endParaRPr lang="es-MX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66F2701-CF8F-A64C-9E92-B5317F55CD65}" type="slidenum">
              <a:rPr lang="es-MX">
                <a:latin typeface="Calibri" charset="0"/>
              </a:rPr>
              <a:pPr eaLnBrk="1" hangingPunct="1"/>
              <a:t>3</a:t>
            </a:fld>
            <a:endParaRPr lang="es-MX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18BA802-5CDB-634A-B722-87976501D3D2}" type="slidenum">
              <a:rPr lang="es-MX">
                <a:latin typeface="Calibri" charset="0"/>
              </a:rPr>
              <a:pPr eaLnBrk="1" hangingPunct="1"/>
              <a:t>4</a:t>
            </a:fld>
            <a:endParaRPr lang="es-MX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FE09969-5470-9643-BC99-EDD0FADEB4DF}" type="slidenum">
              <a:rPr lang="es-MX">
                <a:latin typeface="Calibri" charset="0"/>
              </a:rPr>
              <a:pPr eaLnBrk="1" hangingPunct="1"/>
              <a:t>5</a:t>
            </a:fld>
            <a:endParaRPr lang="es-MX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1A02ECD-18CF-844A-AB82-797F231ED590}" type="slidenum">
              <a:rPr lang="es-MX">
                <a:latin typeface="Calibri" charset="0"/>
              </a:rPr>
              <a:pPr eaLnBrk="1" hangingPunct="1"/>
              <a:t>6</a:t>
            </a:fld>
            <a:endParaRPr lang="es-MX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569B82E-EE1F-8544-AA28-454AB316FA7A}" type="slidenum">
              <a:rPr lang="es-MX">
                <a:latin typeface="Calibri" charset="0"/>
              </a:rPr>
              <a:pPr eaLnBrk="1" hangingPunct="1"/>
              <a:t>7</a:t>
            </a:fld>
            <a:endParaRPr lang="es-MX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FF2CAEE-4F9B-1A45-A141-1E9114AEFDD1}" type="slidenum">
              <a:rPr lang="es-MX">
                <a:latin typeface="Calibri" charset="0"/>
              </a:rPr>
              <a:pPr eaLnBrk="1" hangingPunct="1"/>
              <a:t>8</a:t>
            </a:fld>
            <a:endParaRPr lang="es-MX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ACCEC4C-36D6-974F-BE36-5E00F2456397}" type="slidenum">
              <a:rPr lang="es-MX">
                <a:latin typeface="Calibri" charset="0"/>
              </a:rPr>
              <a:pPr eaLnBrk="1" hangingPunct="1"/>
              <a:t>9</a:t>
            </a:fld>
            <a:endParaRPr lang="es-MX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68300"/>
            <a:ext cx="8686800" cy="11557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76800" y="1524000"/>
            <a:ext cx="4038600" cy="1270000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F724FE-4D37-6D45-998A-1C192343C949}" type="datetimeFigureOut">
              <a:rPr lang="en-US" smtClean="0"/>
              <a:t>1/20/13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C7A34A-2F1C-5B4E-A9BA-0514BEE40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28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F724FE-4D37-6D45-998A-1C192343C949}" type="datetimeFigureOut">
              <a:rPr lang="en-US" smtClean="0"/>
              <a:t>1/20/13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C7A34A-2F1C-5B4E-A9BA-0514BEE40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121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41300"/>
            <a:ext cx="2171700" cy="5994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41300"/>
            <a:ext cx="6362700" cy="5994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F724FE-4D37-6D45-998A-1C192343C949}" type="datetimeFigureOut">
              <a:rPr lang="en-US" smtClean="0"/>
              <a:t>1/20/13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C7A34A-2F1C-5B4E-A9BA-0514BEE40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64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F724FE-4D37-6D45-998A-1C192343C949}" type="datetimeFigureOut">
              <a:rPr lang="en-US" smtClean="0"/>
              <a:t>1/20/13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C7A34A-2F1C-5B4E-A9BA-0514BEE40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567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F724FE-4D37-6D45-998A-1C192343C949}" type="datetimeFigureOut">
              <a:rPr lang="en-US" smtClean="0"/>
              <a:t>1/20/13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C7A34A-2F1C-5B4E-A9BA-0514BEE40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68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4267200" cy="4787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267200" cy="4787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F724FE-4D37-6D45-998A-1C192343C949}" type="datetimeFigureOut">
              <a:rPr lang="en-US" smtClean="0"/>
              <a:t>1/20/13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C7A34A-2F1C-5B4E-A9BA-0514BEE40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3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F724FE-4D37-6D45-998A-1C192343C949}" type="datetimeFigureOut">
              <a:rPr lang="en-US" smtClean="0"/>
              <a:t>1/20/13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C7A34A-2F1C-5B4E-A9BA-0514BEE40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6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F724FE-4D37-6D45-998A-1C192343C949}" type="datetimeFigureOut">
              <a:rPr lang="en-US" smtClean="0"/>
              <a:t>1/20/13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C7A34A-2F1C-5B4E-A9BA-0514BEE40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40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F724FE-4D37-6D45-998A-1C192343C949}" type="datetimeFigureOut">
              <a:rPr lang="en-US" smtClean="0"/>
              <a:t>1/20/13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C7A34A-2F1C-5B4E-A9BA-0514BEE40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382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F724FE-4D37-6D45-998A-1C192343C949}" type="datetimeFigureOut">
              <a:rPr lang="en-US" smtClean="0"/>
              <a:t>1/20/13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C7A34A-2F1C-5B4E-A9BA-0514BEE40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807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s-MX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F724FE-4D37-6D45-998A-1C192343C949}" type="datetimeFigureOut">
              <a:rPr lang="en-US" smtClean="0"/>
              <a:t>1/20/13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C7A34A-2F1C-5B4E-A9BA-0514BEE40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102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3600" y="241300"/>
            <a:ext cx="6781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447800"/>
            <a:ext cx="8686800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7F724FE-4D37-6D45-998A-1C192343C949}" type="datetimeFigureOut">
              <a:rPr lang="en-US" smtClean="0"/>
              <a:t>1/20/13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9C7A34A-2F1C-5B4E-A9BA-0514BEE40B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4"/>
          <p:cNvSpPr>
            <a:spLocks noGrp="1"/>
          </p:cNvSpPr>
          <p:nvPr>
            <p:ph type="title"/>
          </p:nvPr>
        </p:nvSpPr>
        <p:spPr>
          <a:xfrm>
            <a:off x="2362200" y="457200"/>
            <a:ext cx="6781800" cy="1066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3200" b="1">
                <a:latin typeface="Arial" charset="0"/>
                <a:cs typeface="Arial" charset="0"/>
              </a:rPr>
              <a:t>Ten Principles to Facilitate Systemic Change</a:t>
            </a:r>
            <a:r>
              <a:rPr lang="es-MX">
                <a:latin typeface="Arial" charset="0"/>
                <a:cs typeface="Arial" charset="0"/>
              </a:rPr>
              <a:t/>
            </a:r>
            <a:br>
              <a:rPr lang="es-MX">
                <a:latin typeface="Arial" charset="0"/>
                <a:cs typeface="Arial" charset="0"/>
              </a:rPr>
            </a:br>
            <a:endParaRPr lang="es-MX">
              <a:latin typeface="Arial" charset="0"/>
              <a:cs typeface="Arial" charset="0"/>
            </a:endParaRPr>
          </a:p>
        </p:txBody>
      </p:sp>
      <p:pic>
        <p:nvPicPr>
          <p:cNvPr id="665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676400"/>
            <a:ext cx="6383338" cy="4787900"/>
          </a:xfrm>
          <a:noFill/>
        </p:spPr>
      </p:pic>
    </p:spTree>
    <p:extLst>
      <p:ext uri="{BB962C8B-B14F-4D97-AF65-F5344CB8AC3E}">
        <p14:creationId xmlns:p14="http://schemas.microsoft.com/office/powerpoint/2010/main" val="4143006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1905000" y="533400"/>
            <a:ext cx="67818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>
                <a:latin typeface="Arial" charset="0"/>
                <a:cs typeface="Arial" charset="0"/>
              </a:rPr>
              <a:t>Evaluate</a:t>
            </a:r>
            <a:r>
              <a:rPr lang="en-US">
                <a:latin typeface="Arial" charset="0"/>
                <a:cs typeface="Arial" charset="0"/>
              </a:rPr>
              <a:t/>
            </a:r>
            <a:br>
              <a:rPr lang="en-US">
                <a:latin typeface="Arial" charset="0"/>
                <a:cs typeface="Arial" charset="0"/>
              </a:rPr>
            </a:b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Create an evaluation process which engages all stakeholders; set up measurement criteria as an ongoing evaluation strategy.</a:t>
            </a:r>
          </a:p>
        </p:txBody>
      </p:sp>
      <p:pic>
        <p:nvPicPr>
          <p:cNvPr id="75780" name="Content Placeholder 3" descr="evaluation-proces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19400"/>
            <a:ext cx="4670425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640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2209800" y="381000"/>
            <a:ext cx="67818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>
                <a:latin typeface="Arial" charset="0"/>
                <a:cs typeface="Arial" charset="0"/>
              </a:rPr>
              <a:t>Foster Transparency</a:t>
            </a:r>
            <a:r>
              <a:rPr lang="en-US">
                <a:latin typeface="Arial" charset="0"/>
                <a:cs typeface="Arial" charset="0"/>
              </a:rPr>
              <a:t/>
            </a:r>
            <a:br>
              <a:rPr lang="en-US">
                <a:latin typeface="Arial" charset="0"/>
                <a:cs typeface="Arial" charset="0"/>
              </a:rPr>
            </a:b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8686800" cy="4787900"/>
          </a:xfrm>
        </p:spPr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Invite participation in all aspects of proposed projects.</a:t>
            </a:r>
          </a:p>
          <a:p>
            <a:pPr>
              <a:buFontTx/>
              <a:buNone/>
            </a:pPr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76804" name="Picture 5" descr="tr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14600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323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3657600" y="304800"/>
            <a:ext cx="678180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800" b="1">
                <a:latin typeface="Arial" charset="0"/>
                <a:cs typeface="Arial" charset="0"/>
              </a:rPr>
              <a:t>Vision </a:t>
            </a:r>
            <a:r>
              <a:rPr lang="es-MX" sz="4800">
                <a:latin typeface="Arial" charset="0"/>
                <a:cs typeface="Arial" charset="0"/>
              </a:rPr>
              <a:t/>
            </a:r>
            <a:br>
              <a:rPr lang="es-MX" sz="4800">
                <a:latin typeface="Arial" charset="0"/>
                <a:cs typeface="Arial" charset="0"/>
              </a:rPr>
            </a:br>
            <a:endParaRPr lang="es-MX">
              <a:latin typeface="Arial" charset="0"/>
              <a:cs typeface="Arial" charset="0"/>
            </a:endParaRP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1981200"/>
          </a:xfrm>
        </p:spPr>
        <p:txBody>
          <a:bodyPr>
            <a:normAutofit/>
          </a:bodyPr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Have a holistic vision that addresses both individual and social needs, as well as spiritual and physical needs. Clearly articulate your hopes and dreams. Ask the question: “Where do we want to go?”</a:t>
            </a:r>
            <a:endParaRPr lang="es-MX">
              <a:latin typeface="Arial" charset="0"/>
              <a:cs typeface="Arial" charset="0"/>
            </a:endParaRPr>
          </a:p>
          <a:p>
            <a:pPr eaLnBrk="1" hangingPunct="1"/>
            <a:endParaRPr lang="es-MX">
              <a:latin typeface="Arial" charset="0"/>
              <a:cs typeface="Arial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28600" y="1447800"/>
            <a:ext cx="8686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400"/>
              <a:t>Have a holistic vision that addresses both individual and social needs, as well as spiritual and physical needs. Clearly articulate your hopes and dreams. Ask the question: “Where do we want to go?”</a:t>
            </a:r>
            <a:endParaRPr lang="es-MX" sz="2400"/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s-MX" sz="240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8600" y="1447800"/>
            <a:ext cx="8686800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400"/>
              <a:t>Have a holistic vision that addresses both individual and social needs, as well as spiritual and physical needs. Clearly articulate your hopes and dreams. Ask the question: “Where do we want to go?”</a:t>
            </a:r>
            <a:endParaRPr lang="es-MX" sz="2400"/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s-MX" sz="2400"/>
          </a:p>
        </p:txBody>
      </p:sp>
      <p:sp>
        <p:nvSpPr>
          <p:cNvPr id="10" name="Rectangle 9"/>
          <p:cNvSpPr/>
          <p:nvPr/>
        </p:nvSpPr>
        <p:spPr>
          <a:xfrm>
            <a:off x="228600" y="5638800"/>
            <a:ext cx="853310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Where do we want to go?</a:t>
            </a:r>
          </a:p>
        </p:txBody>
      </p:sp>
      <p:pic>
        <p:nvPicPr>
          <p:cNvPr id="675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124200"/>
            <a:ext cx="24892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679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2057400" y="381000"/>
            <a:ext cx="6781800" cy="1066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>
                <a:latin typeface="Arial" charset="0"/>
                <a:cs typeface="Arial" charset="0"/>
              </a:rPr>
              <a:t>Participation</a:t>
            </a:r>
            <a:r>
              <a:rPr lang="es-MX">
                <a:latin typeface="Arial" charset="0"/>
                <a:cs typeface="Arial" charset="0"/>
              </a:rPr>
              <a:t/>
            </a:r>
            <a:br>
              <a:rPr lang="es-MX">
                <a:latin typeface="Arial" charset="0"/>
                <a:cs typeface="Arial" charset="0"/>
              </a:rPr>
            </a:br>
            <a:endParaRPr lang="es-MX">
              <a:latin typeface="Arial" charset="0"/>
              <a:cs typeface="Arial" charset="0"/>
            </a:endParaRPr>
          </a:p>
        </p:txBody>
      </p:sp>
      <p:sp>
        <p:nvSpPr>
          <p:cNvPr id="6861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Invite everyone to the table who has a stake in the outcome: administrators, staff, those living in poverty themselves.</a:t>
            </a:r>
          </a:p>
          <a:p>
            <a:pPr eaLnBrk="1" hangingPunct="1"/>
            <a:endParaRPr lang="en-US">
              <a:latin typeface="Arial" charset="0"/>
              <a:cs typeface="Arial" charset="0"/>
            </a:endParaRPr>
          </a:p>
          <a:p>
            <a:pPr eaLnBrk="1" hangingPunct="1"/>
            <a:endParaRPr lang="es-MX">
              <a:latin typeface="Arial" charset="0"/>
              <a:cs typeface="Arial" charset="0"/>
            </a:endParaRPr>
          </a:p>
          <a:p>
            <a:pPr eaLnBrk="1" hangingPunct="1"/>
            <a:endParaRPr lang="es-MX">
              <a:latin typeface="Arial" charset="0"/>
              <a:cs typeface="Arial" charset="0"/>
            </a:endParaRPr>
          </a:p>
        </p:txBody>
      </p:sp>
      <p:pic>
        <p:nvPicPr>
          <p:cNvPr id="686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048000"/>
            <a:ext cx="3935413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9379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3200400" y="381000"/>
            <a:ext cx="678180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>
                <a:latin typeface="Arial" charset="0"/>
                <a:cs typeface="Arial" charset="0"/>
              </a:rPr>
              <a:t>Gather Data</a:t>
            </a:r>
            <a:r>
              <a:rPr lang="es-MX">
                <a:latin typeface="Arial" charset="0"/>
                <a:cs typeface="Arial" charset="0"/>
              </a:rPr>
              <a:t/>
            </a:r>
            <a:br>
              <a:rPr lang="es-MX">
                <a:latin typeface="Arial" charset="0"/>
                <a:cs typeface="Arial" charset="0"/>
              </a:rPr>
            </a:br>
            <a:endParaRPr lang="es-MX">
              <a:latin typeface="Arial" charset="0"/>
              <a:cs typeface="Arial" charset="0"/>
            </a:endParaRPr>
          </a:p>
        </p:txBody>
      </p:sp>
      <p:sp>
        <p:nvSpPr>
          <p:cNvPr id="6963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Invite input from as many sources as possible to provide a clear picture of the situation.</a:t>
            </a:r>
            <a:endParaRPr lang="es-MX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es-MX">
              <a:latin typeface="Arial" charset="0"/>
              <a:cs typeface="Arial" charset="0"/>
            </a:endParaRPr>
          </a:p>
        </p:txBody>
      </p:sp>
      <p:pic>
        <p:nvPicPr>
          <p:cNvPr id="696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743200"/>
            <a:ext cx="56959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4285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2819400" y="457200"/>
            <a:ext cx="678180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>
                <a:latin typeface="Arial" charset="0"/>
                <a:cs typeface="Arial" charset="0"/>
              </a:rPr>
              <a:t>Identify Root Causes</a:t>
            </a:r>
            <a:r>
              <a:rPr lang="en-US">
                <a:latin typeface="Arial" charset="0"/>
                <a:cs typeface="Arial" charset="0"/>
              </a:rPr>
              <a:t/>
            </a:r>
            <a:br>
              <a:rPr lang="en-US">
                <a:latin typeface="Arial" charset="0"/>
                <a:cs typeface="Arial" charset="0"/>
              </a:rPr>
            </a:b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28600" y="1641475"/>
            <a:ext cx="75834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400" dirty="0">
                <a:latin typeface="+mj-lt"/>
                <a:ea typeface="Calibri" pitchFamily="34" charset="0"/>
                <a:cs typeface="Arial" pitchFamily="34" charset="0"/>
              </a:rPr>
              <a:t>Look for the underlying factors which are causing the </a:t>
            </a:r>
          </a:p>
          <a:p>
            <a:pPr>
              <a:defRPr/>
            </a:pPr>
            <a:r>
              <a:rPr lang="en-US" sz="2400" dirty="0">
                <a:latin typeface="+mj-lt"/>
                <a:ea typeface="Calibri" pitchFamily="34" charset="0"/>
                <a:cs typeface="Arial" pitchFamily="34" charset="0"/>
              </a:rPr>
              <a:t> problem(s).</a:t>
            </a:r>
            <a:endParaRPr lang="en-US" sz="2400" dirty="0">
              <a:latin typeface="+mj-lt"/>
              <a:ea typeface="+mn-ea"/>
              <a:cs typeface="Arial" pitchFamily="34" charset="0"/>
            </a:endParaRPr>
          </a:p>
        </p:txBody>
      </p:sp>
      <p:pic>
        <p:nvPicPr>
          <p:cNvPr id="70660" name="Picture 3" descr="root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667000"/>
            <a:ext cx="479425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4935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67818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>
                <a:latin typeface="Arial" charset="0"/>
                <a:cs typeface="Arial" charset="0"/>
              </a:rPr>
              <a:t>Network</a:t>
            </a:r>
            <a:r>
              <a:rPr lang="en-US">
                <a:latin typeface="Arial" charset="0"/>
                <a:cs typeface="Arial" charset="0"/>
              </a:rPr>
              <a:t/>
            </a:r>
            <a:br>
              <a:rPr lang="en-US">
                <a:latin typeface="Arial" charset="0"/>
                <a:cs typeface="Arial" charset="0"/>
              </a:rPr>
            </a:b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787900"/>
          </a:xfrm>
        </p:spPr>
        <p:txBody>
          <a:bodyPr/>
          <a:lstStyle/>
          <a:p>
            <a:r>
              <a:rPr lang="en-US" sz="2000">
                <a:latin typeface="Arial" charset="0"/>
                <a:cs typeface="Arial" charset="0"/>
              </a:rPr>
              <a:t>Explore other agencies and/or persons who might have resources available; collaborate and engage in coalition building. Construct a shared vision with diverse stakeholders: poor communities, interested individuals, donors, churches, governments, NGOs, the private sector, and  the media</a:t>
            </a:r>
          </a:p>
          <a:p>
            <a:endParaRPr lang="en-US" sz="200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sz="2000">
              <a:latin typeface="Arial" charset="0"/>
              <a:cs typeface="Arial" charset="0"/>
            </a:endParaRPr>
          </a:p>
        </p:txBody>
      </p:sp>
      <p:pic>
        <p:nvPicPr>
          <p:cNvPr id="71684" name="Picture 5" descr="focusfigslum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029200"/>
            <a:ext cx="2547938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Picture 7" descr="n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819400"/>
            <a:ext cx="19208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6" name="Picture 6" descr="church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3357" r="3357" b="3357"/>
          <a:stretch>
            <a:fillRect/>
          </a:stretch>
        </p:blipFill>
        <p:spPr bwMode="auto">
          <a:xfrm>
            <a:off x="3505200" y="2895600"/>
            <a:ext cx="19208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7" name="Picture 8" descr="St%20Vincent%20dePaul%20Pharmacy%20Agency%20of%20Yea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0"/>
            <a:ext cx="240823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8" name="Picture 9" descr="mass-medi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775200"/>
            <a:ext cx="3363913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535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2133600" y="381000"/>
            <a:ext cx="67818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>
                <a:latin typeface="Arial" charset="0"/>
                <a:cs typeface="Arial" charset="0"/>
              </a:rPr>
              <a:t>Capacity Building</a:t>
            </a:r>
            <a:r>
              <a:rPr lang="en-US">
                <a:latin typeface="Arial" charset="0"/>
                <a:cs typeface="Arial" charset="0"/>
              </a:rPr>
              <a:t/>
            </a:r>
            <a:br>
              <a:rPr lang="en-US">
                <a:latin typeface="Arial" charset="0"/>
                <a:cs typeface="Arial" charset="0"/>
              </a:rPr>
            </a:b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Provide training and resources to all participants to enhance their ability to participate in their own development, both as individuals and as members of the organization.</a:t>
            </a:r>
          </a:p>
          <a:p>
            <a:pPr>
              <a:buFontTx/>
              <a:buNone/>
            </a:pPr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72708" name="Content Placeholder 3" descr="IMG_271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48000"/>
            <a:ext cx="466407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67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Arial" charset="0"/>
                <a:cs typeface="Arial" charset="0"/>
              </a:rPr>
              <a:t>Design</a:t>
            </a:r>
            <a:endParaRPr lang="es-MX">
              <a:latin typeface="Arial" charset="0"/>
              <a:cs typeface="Arial" charset="0"/>
            </a:endParaRP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Design a project or program which will meet the needs of your situation and help to eliminate the root causes of poverty.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endParaRPr lang="en-US">
              <a:latin typeface="Arial" charset="0"/>
              <a:cs typeface="Arial" charset="0"/>
            </a:endParaRPr>
          </a:p>
          <a:p>
            <a:endParaRPr lang="es-MX">
              <a:latin typeface="Arial" charset="0"/>
              <a:cs typeface="Arial" charset="0"/>
            </a:endParaRPr>
          </a:p>
        </p:txBody>
      </p:sp>
      <p:pic>
        <p:nvPicPr>
          <p:cNvPr id="737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667000"/>
            <a:ext cx="3475038" cy="34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707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781800" cy="1066800"/>
          </a:xfrm>
        </p:spPr>
        <p:txBody>
          <a:bodyPr/>
          <a:lstStyle/>
          <a:p>
            <a:pPr algn="ctr"/>
            <a:r>
              <a:rPr lang="en-US" b="1">
                <a:latin typeface="Arial" charset="0"/>
                <a:cs typeface="Arial" charset="0"/>
              </a:rPr>
              <a:t>Implement</a:t>
            </a: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475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Put your project or program into action involving all stakeholders.</a:t>
            </a:r>
          </a:p>
        </p:txBody>
      </p:sp>
      <p:pic>
        <p:nvPicPr>
          <p:cNvPr id="74756" name="Content Placeholder 3" descr="stakehold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90800"/>
            <a:ext cx="51847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252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Vincentian Family History copy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Vincentian Family History copy.thmx</Template>
  <TotalTime>2</TotalTime>
  <Words>353</Words>
  <Application>Microsoft Macintosh PowerPoint</Application>
  <PresentationFormat>On-screen Show (4:3)</PresentationFormat>
  <Paragraphs>38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Vincentian Family History copy</vt:lpstr>
      <vt:lpstr>Ten Principles to Facilitate Systemic Change </vt:lpstr>
      <vt:lpstr>Vision  </vt:lpstr>
      <vt:lpstr>Participation </vt:lpstr>
      <vt:lpstr>Gather Data </vt:lpstr>
      <vt:lpstr>Identify Root Causes </vt:lpstr>
      <vt:lpstr>Network </vt:lpstr>
      <vt:lpstr>Capacity Building </vt:lpstr>
      <vt:lpstr>Design</vt:lpstr>
      <vt:lpstr>Implement</vt:lpstr>
      <vt:lpstr>Evaluate </vt:lpstr>
      <vt:lpstr>Foster Transparency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 Principles to Facilitate Systemic Change </dc:title>
  <dc:creator>Monica Watson</dc:creator>
  <cp:lastModifiedBy>Monica Watson</cp:lastModifiedBy>
  <cp:revision>1</cp:revision>
  <dcterms:created xsi:type="dcterms:W3CDTF">2013-01-20T20:52:44Z</dcterms:created>
  <dcterms:modified xsi:type="dcterms:W3CDTF">2013-01-20T20:54:59Z</dcterms:modified>
</cp:coreProperties>
</file>