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60"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4E74A-D353-4346-A4D3-4625784A2B72}" type="datetimeFigureOut">
              <a:rPr lang="en-US" smtClean="0"/>
              <a:pPr/>
              <a:t>9/8/13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A0E30-D840-4782-86DF-CDDFAC29AFA3}" type="slidenum">
              <a:rPr lang="en-US" smtClean="0"/>
              <a:pPr/>
              <a:t>‹#›</a:t>
            </a:fld>
            <a:endParaRPr lang="en-US"/>
          </a:p>
        </p:txBody>
      </p:sp>
    </p:spTree>
    <p:extLst>
      <p:ext uri="{BB962C8B-B14F-4D97-AF65-F5344CB8AC3E}">
        <p14:creationId xmlns:p14="http://schemas.microsoft.com/office/powerpoint/2010/main" val="377798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1A0E30-D840-4782-86DF-CDDFAC29AFA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1A0E30-D840-4782-86DF-CDDFAC29AFA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1A0E30-D840-4782-86DF-CDDFAC29AFA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1A0E30-D840-4782-86DF-CDDFAC29AFA3}"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1A0E30-D840-4782-86DF-CDDFAC29AFA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1A0E30-D840-4782-86DF-CDDFAC29AFA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1A0E30-D840-4782-86DF-CDDFAC29AFA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1A0E30-D840-4782-86DF-CDDFAC29AFA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1A0E30-D840-4782-86DF-CDDFAC29AFA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1A0E30-D840-4782-86DF-CDDFAC29AFA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1A0E30-D840-4782-86DF-CDDFAC29AFA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1A0E30-D840-4782-86DF-CDDFAC29AFA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97361702-5340-4F09-831B-AC901560FF00}" type="datetimeFigureOut">
              <a:rPr lang="es-CO" smtClean="0"/>
              <a:pPr/>
              <a:t>9/8/13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589491B-4F94-45F5-B0DA-5354681E02C9}" type="slidenum">
              <a:rPr lang="es-CO" smtClean="0"/>
              <a:pPr/>
              <a:t>‹#›</a:t>
            </a:fld>
            <a:endParaRPr lang="es-CO"/>
          </a:p>
        </p:txBody>
      </p:sp>
    </p:spTree>
    <p:extLst>
      <p:ext uri="{BB962C8B-B14F-4D97-AF65-F5344CB8AC3E}">
        <p14:creationId xmlns:p14="http://schemas.microsoft.com/office/powerpoint/2010/main" val="356426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7361702-5340-4F09-831B-AC901560FF00}" type="datetimeFigureOut">
              <a:rPr lang="es-CO" smtClean="0"/>
              <a:pPr/>
              <a:t>9/8/13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589491B-4F94-45F5-B0DA-5354681E02C9}" type="slidenum">
              <a:rPr lang="es-CO" smtClean="0"/>
              <a:pPr/>
              <a:t>‹#›</a:t>
            </a:fld>
            <a:endParaRPr lang="es-CO"/>
          </a:p>
        </p:txBody>
      </p:sp>
    </p:spTree>
    <p:extLst>
      <p:ext uri="{BB962C8B-B14F-4D97-AF65-F5344CB8AC3E}">
        <p14:creationId xmlns:p14="http://schemas.microsoft.com/office/powerpoint/2010/main" val="14359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7361702-5340-4F09-831B-AC901560FF00}" type="datetimeFigureOut">
              <a:rPr lang="es-CO" smtClean="0"/>
              <a:pPr/>
              <a:t>9/8/13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589491B-4F94-45F5-B0DA-5354681E02C9}" type="slidenum">
              <a:rPr lang="es-CO" smtClean="0"/>
              <a:pPr/>
              <a:t>‹#›</a:t>
            </a:fld>
            <a:endParaRPr lang="es-CO"/>
          </a:p>
        </p:txBody>
      </p:sp>
    </p:spTree>
    <p:extLst>
      <p:ext uri="{BB962C8B-B14F-4D97-AF65-F5344CB8AC3E}">
        <p14:creationId xmlns:p14="http://schemas.microsoft.com/office/powerpoint/2010/main" val="213164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7361702-5340-4F09-831B-AC901560FF00}" type="datetimeFigureOut">
              <a:rPr lang="es-CO" smtClean="0"/>
              <a:pPr/>
              <a:t>9/8/13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589491B-4F94-45F5-B0DA-5354681E02C9}" type="slidenum">
              <a:rPr lang="es-CO" smtClean="0"/>
              <a:pPr/>
              <a:t>‹#›</a:t>
            </a:fld>
            <a:endParaRPr lang="es-CO"/>
          </a:p>
        </p:txBody>
      </p:sp>
    </p:spTree>
    <p:extLst>
      <p:ext uri="{BB962C8B-B14F-4D97-AF65-F5344CB8AC3E}">
        <p14:creationId xmlns:p14="http://schemas.microsoft.com/office/powerpoint/2010/main" val="172594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7361702-5340-4F09-831B-AC901560FF00}" type="datetimeFigureOut">
              <a:rPr lang="es-CO" smtClean="0"/>
              <a:pPr/>
              <a:t>9/8/13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589491B-4F94-45F5-B0DA-5354681E02C9}" type="slidenum">
              <a:rPr lang="es-CO" smtClean="0"/>
              <a:pPr/>
              <a:t>‹#›</a:t>
            </a:fld>
            <a:endParaRPr lang="es-CO"/>
          </a:p>
        </p:txBody>
      </p:sp>
    </p:spTree>
    <p:extLst>
      <p:ext uri="{BB962C8B-B14F-4D97-AF65-F5344CB8AC3E}">
        <p14:creationId xmlns:p14="http://schemas.microsoft.com/office/powerpoint/2010/main" val="167623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97361702-5340-4F09-831B-AC901560FF00}" type="datetimeFigureOut">
              <a:rPr lang="es-CO" smtClean="0"/>
              <a:pPr/>
              <a:t>9/8/13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589491B-4F94-45F5-B0DA-5354681E02C9}" type="slidenum">
              <a:rPr lang="es-CO" smtClean="0"/>
              <a:pPr/>
              <a:t>‹#›</a:t>
            </a:fld>
            <a:endParaRPr lang="es-CO"/>
          </a:p>
        </p:txBody>
      </p:sp>
    </p:spTree>
    <p:extLst>
      <p:ext uri="{BB962C8B-B14F-4D97-AF65-F5344CB8AC3E}">
        <p14:creationId xmlns:p14="http://schemas.microsoft.com/office/powerpoint/2010/main" val="253442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97361702-5340-4F09-831B-AC901560FF00}" type="datetimeFigureOut">
              <a:rPr lang="es-CO" smtClean="0"/>
              <a:pPr/>
              <a:t>9/8/13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589491B-4F94-45F5-B0DA-5354681E02C9}" type="slidenum">
              <a:rPr lang="es-CO" smtClean="0"/>
              <a:pPr/>
              <a:t>‹#›</a:t>
            </a:fld>
            <a:endParaRPr lang="es-CO"/>
          </a:p>
        </p:txBody>
      </p:sp>
    </p:spTree>
    <p:extLst>
      <p:ext uri="{BB962C8B-B14F-4D97-AF65-F5344CB8AC3E}">
        <p14:creationId xmlns:p14="http://schemas.microsoft.com/office/powerpoint/2010/main" val="345171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97361702-5340-4F09-831B-AC901560FF00}" type="datetimeFigureOut">
              <a:rPr lang="es-CO" smtClean="0"/>
              <a:pPr/>
              <a:t>9/8/13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589491B-4F94-45F5-B0DA-5354681E02C9}" type="slidenum">
              <a:rPr lang="es-CO" smtClean="0"/>
              <a:pPr/>
              <a:t>‹#›</a:t>
            </a:fld>
            <a:endParaRPr lang="es-CO"/>
          </a:p>
        </p:txBody>
      </p:sp>
    </p:spTree>
    <p:extLst>
      <p:ext uri="{BB962C8B-B14F-4D97-AF65-F5344CB8AC3E}">
        <p14:creationId xmlns:p14="http://schemas.microsoft.com/office/powerpoint/2010/main" val="291445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7361702-5340-4F09-831B-AC901560FF00}" type="datetimeFigureOut">
              <a:rPr lang="es-CO" smtClean="0"/>
              <a:pPr/>
              <a:t>9/8/13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589491B-4F94-45F5-B0DA-5354681E02C9}" type="slidenum">
              <a:rPr lang="es-CO" smtClean="0"/>
              <a:pPr/>
              <a:t>‹#›</a:t>
            </a:fld>
            <a:endParaRPr lang="es-CO"/>
          </a:p>
        </p:txBody>
      </p:sp>
    </p:spTree>
    <p:extLst>
      <p:ext uri="{BB962C8B-B14F-4D97-AF65-F5344CB8AC3E}">
        <p14:creationId xmlns:p14="http://schemas.microsoft.com/office/powerpoint/2010/main" val="150238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7361702-5340-4F09-831B-AC901560FF00}" type="datetimeFigureOut">
              <a:rPr lang="es-CO" smtClean="0"/>
              <a:pPr/>
              <a:t>9/8/13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589491B-4F94-45F5-B0DA-5354681E02C9}" type="slidenum">
              <a:rPr lang="es-CO" smtClean="0"/>
              <a:pPr/>
              <a:t>‹#›</a:t>
            </a:fld>
            <a:endParaRPr lang="es-CO"/>
          </a:p>
        </p:txBody>
      </p:sp>
    </p:spTree>
    <p:extLst>
      <p:ext uri="{BB962C8B-B14F-4D97-AF65-F5344CB8AC3E}">
        <p14:creationId xmlns:p14="http://schemas.microsoft.com/office/powerpoint/2010/main" val="114344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7361702-5340-4F09-831B-AC901560FF00}" type="datetimeFigureOut">
              <a:rPr lang="es-CO" smtClean="0"/>
              <a:pPr/>
              <a:t>9/8/13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589491B-4F94-45F5-B0DA-5354681E02C9}" type="slidenum">
              <a:rPr lang="es-CO" smtClean="0"/>
              <a:pPr/>
              <a:t>‹#›</a:t>
            </a:fld>
            <a:endParaRPr lang="es-CO"/>
          </a:p>
        </p:txBody>
      </p:sp>
    </p:spTree>
    <p:extLst>
      <p:ext uri="{BB962C8B-B14F-4D97-AF65-F5344CB8AC3E}">
        <p14:creationId xmlns:p14="http://schemas.microsoft.com/office/powerpoint/2010/main" val="21919831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61702-5340-4F09-831B-AC901560FF00}" type="datetimeFigureOut">
              <a:rPr lang="es-CO" smtClean="0"/>
              <a:pPr/>
              <a:t>9/8/13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9491B-4F94-45F5-B0DA-5354681E02C9}" type="slidenum">
              <a:rPr lang="es-CO" smtClean="0"/>
              <a:pPr/>
              <a:t>‹#›</a:t>
            </a:fld>
            <a:endParaRPr lang="es-CO"/>
          </a:p>
        </p:txBody>
      </p:sp>
    </p:spTree>
    <p:extLst>
      <p:ext uri="{BB962C8B-B14F-4D97-AF65-F5344CB8AC3E}">
        <p14:creationId xmlns:p14="http://schemas.microsoft.com/office/powerpoint/2010/main" val="1991673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287064" y="2179857"/>
            <a:ext cx="4346917" cy="2814173"/>
          </a:xfrm>
        </p:spPr>
        <p:txBody>
          <a:bodyPr>
            <a:normAutofit/>
          </a:bodyPr>
          <a:lstStyle/>
          <a:p>
            <a:pPr algn="ctr"/>
            <a:r>
              <a:rPr lang="es-ES_tradnl" sz="6000" b="1" dirty="0" smtClean="0">
                <a:solidFill>
                  <a:schemeClr val="bg1"/>
                </a:solidFill>
                <a:effectLst>
                  <a:outerShdw blurRad="38100" dist="38100" dir="2700000" algn="tl">
                    <a:srgbClr val="000000">
                      <a:alpha val="43137"/>
                    </a:srgbClr>
                  </a:outerShdw>
                </a:effectLst>
              </a:rPr>
              <a:t>SPIRITUAL</a:t>
            </a:r>
            <a:br>
              <a:rPr lang="es-ES_tradnl" sz="6000" b="1" dirty="0" smtClean="0">
                <a:solidFill>
                  <a:schemeClr val="bg1"/>
                </a:solidFill>
                <a:effectLst>
                  <a:outerShdw blurRad="38100" dist="38100" dir="2700000" algn="tl">
                    <a:srgbClr val="000000">
                      <a:alpha val="43137"/>
                    </a:srgbClr>
                  </a:outerShdw>
                </a:effectLst>
              </a:rPr>
            </a:br>
            <a:r>
              <a:rPr lang="es-ES_tradnl" sz="6000" b="1" dirty="0" smtClean="0">
                <a:solidFill>
                  <a:schemeClr val="bg1"/>
                </a:solidFill>
                <a:effectLst>
                  <a:outerShdw blurRad="38100" dist="38100" dir="2700000" algn="tl">
                    <a:srgbClr val="000000">
                      <a:alpha val="43137"/>
                    </a:srgbClr>
                  </a:outerShdw>
                </a:effectLst>
              </a:rPr>
              <a:t>TESTAMENT</a:t>
            </a:r>
            <a:endParaRPr lang="es-CO" sz="6000" b="1" dirty="0">
              <a:solidFill>
                <a:schemeClr val="bg1"/>
              </a:solidFill>
              <a:effectLst>
                <a:outerShdw blurRad="38100" dist="38100" dir="2700000" algn="tl">
                  <a:srgbClr val="000000">
                    <a:alpha val="43137"/>
                  </a:srgbClr>
                </a:outerShdw>
              </a:effectLst>
            </a:endParaRPr>
          </a:p>
        </p:txBody>
      </p:sp>
      <p:pic>
        <p:nvPicPr>
          <p:cNvPr id="1026" name="Picture 2" descr="http://www.jmvp.es/Images/Federico%20Ozanam-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871" y="0"/>
            <a:ext cx="51396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165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17432" y="1358297"/>
            <a:ext cx="5267458" cy="403187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rPr>
              <a:t>Do not allow yourselves to be stopped by those who will say to you, “He is in heaven.” Pray always for him who loves you dearly, for him who has greatly sinned. If I am assured of those prayers, I quit this earth with less fear.</a:t>
            </a:r>
            <a:endParaRPr lang="en-US" sz="3200" dirty="0">
              <a:solidFill>
                <a:schemeClr val="bg1"/>
              </a:solidFill>
              <a:effectLst>
                <a:outerShdw blurRad="38100" dist="38100" dir="2700000" algn="tl">
                  <a:srgbClr val="000000">
                    <a:alpha val="43137"/>
                  </a:srgbClr>
                </a:outerShdw>
              </a:effectLst>
            </a:endParaRPr>
          </a:p>
        </p:txBody>
      </p:sp>
      <p:pic>
        <p:nvPicPr>
          <p:cNvPr id="10242" name="Picture 2" descr="http://www.palabranueva.net/contens/1102/imagenes/religion/01Beato-Federico.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4167" r="97917"/>
                    </a14:imgEffect>
                  </a14:imgLayer>
                </a14:imgProps>
              </a:ext>
              <a:ext uri="{28A0092B-C50C-407E-A947-70E740481C1C}">
                <a14:useLocalDpi xmlns:a14="http://schemas.microsoft.com/office/drawing/2010/main" val="0"/>
              </a:ext>
            </a:extLst>
          </a:blip>
          <a:srcRect/>
          <a:stretch>
            <a:fillRect/>
          </a:stretch>
        </p:blipFill>
        <p:spPr bwMode="auto">
          <a:xfrm>
            <a:off x="7134896" y="0"/>
            <a:ext cx="47026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484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439437" y="585522"/>
            <a:ext cx="5267458" cy="5632311"/>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rPr>
              <a:t>I hope firmly that we are not being separated and that I may remain with you until you come to me.  </a:t>
            </a:r>
          </a:p>
          <a:p>
            <a:pPr algn="ctr"/>
            <a:r>
              <a:rPr lang="en-US" sz="4000" dirty="0" smtClean="0">
                <a:solidFill>
                  <a:schemeClr val="bg1"/>
                </a:solidFill>
                <a:effectLst>
                  <a:outerShdw blurRad="38100" dist="38100" dir="2700000" algn="tl">
                    <a:srgbClr val="000000">
                      <a:alpha val="43137"/>
                    </a:srgbClr>
                  </a:outerShdw>
                </a:effectLst>
              </a:rPr>
              <a:t>May the blessing of the Father and the Son and the Holy Spirit descend upon you.  Amen.</a:t>
            </a:r>
            <a:endParaRPr lang="en-US" sz="4000" dirty="0">
              <a:solidFill>
                <a:schemeClr val="bg1"/>
              </a:solidFill>
              <a:effectLst>
                <a:outerShdw blurRad="38100" dist="38100" dir="2700000" algn="tl">
                  <a:srgbClr val="000000">
                    <a:alpha val="43137"/>
                  </a:srgbClr>
                </a:outerShdw>
              </a:effectLst>
            </a:endParaRPr>
          </a:p>
        </p:txBody>
      </p:sp>
      <p:pic>
        <p:nvPicPr>
          <p:cNvPr id="11266" name="Picture 2" descr="http://www.ssvp.on.ca/rc/images/history/ozan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8207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593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colfedericoozanam.edu.co/web/images/San_Vicente_y_Federico_en_coraz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368" y="0"/>
            <a:ext cx="106240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98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84113" y="695459"/>
            <a:ext cx="5280338" cy="5509200"/>
          </a:xfrm>
          <a:prstGeom prst="rect">
            <a:avLst/>
          </a:prstGeom>
          <a:noFill/>
        </p:spPr>
        <p:txBody>
          <a:bodyPr wrap="square" rtlCol="0">
            <a:spAutoFit/>
          </a:bodyPr>
          <a:lstStyle/>
          <a:p>
            <a:pPr algn="ctr"/>
            <a:endParaRPr lang="en-US" sz="3200" dirty="0" smtClean="0">
              <a:solidFill>
                <a:schemeClr val="bg1"/>
              </a:solidFill>
            </a:endParaRPr>
          </a:p>
          <a:p>
            <a:pPr algn="ctr"/>
            <a:r>
              <a:rPr lang="en-US" sz="3200" dirty="0" smtClean="0">
                <a:solidFill>
                  <a:schemeClr val="bg1"/>
                </a:solidFill>
              </a:rPr>
              <a:t>This day, </a:t>
            </a:r>
          </a:p>
          <a:p>
            <a:pPr algn="ctr"/>
            <a:r>
              <a:rPr lang="en-US" sz="3200" dirty="0" smtClean="0">
                <a:solidFill>
                  <a:schemeClr val="bg1"/>
                </a:solidFill>
              </a:rPr>
              <a:t>the 23rd of April, 1853, </a:t>
            </a:r>
          </a:p>
          <a:p>
            <a:pPr algn="ctr"/>
            <a:r>
              <a:rPr lang="en-US" sz="3200" dirty="0" smtClean="0">
                <a:solidFill>
                  <a:schemeClr val="bg1"/>
                </a:solidFill>
              </a:rPr>
              <a:t>on completing my 40th year, </a:t>
            </a:r>
          </a:p>
          <a:p>
            <a:pPr algn="ctr"/>
            <a:r>
              <a:rPr lang="en-US" sz="3200" dirty="0" smtClean="0">
                <a:solidFill>
                  <a:schemeClr val="bg1"/>
                </a:solidFill>
              </a:rPr>
              <a:t>in great physical sickness but sound in mind, </a:t>
            </a:r>
          </a:p>
          <a:p>
            <a:pPr algn="ctr"/>
            <a:r>
              <a:rPr lang="en-US" sz="3200" dirty="0" smtClean="0">
                <a:solidFill>
                  <a:schemeClr val="bg1"/>
                </a:solidFill>
              </a:rPr>
              <a:t>I express here in a few words my last wishes, </a:t>
            </a:r>
          </a:p>
          <a:p>
            <a:pPr algn="ctr"/>
            <a:r>
              <a:rPr lang="en-US" sz="3200" dirty="0" smtClean="0">
                <a:solidFill>
                  <a:schemeClr val="bg1"/>
                </a:solidFill>
              </a:rPr>
              <a:t>intending to set them forth more fully when I shall have more strength.</a:t>
            </a:r>
            <a:endParaRPr lang="en-US" sz="3200" dirty="0">
              <a:solidFill>
                <a:schemeClr val="bg1"/>
              </a:solidFill>
            </a:endParaRPr>
          </a:p>
        </p:txBody>
      </p:sp>
      <p:pic>
        <p:nvPicPr>
          <p:cNvPr id="2050" name="Picture 2" descr="http://www.svdpusa.org/Portals/0/Frederic%205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51" r="19061"/>
          <a:stretch/>
        </p:blipFill>
        <p:spPr bwMode="auto">
          <a:xfrm>
            <a:off x="8663187" y="0"/>
            <a:ext cx="3528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86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66693" y="695459"/>
            <a:ext cx="4597758" cy="4401205"/>
          </a:xfrm>
          <a:prstGeom prst="rect">
            <a:avLst/>
          </a:prstGeom>
          <a:noFill/>
        </p:spPr>
        <p:txBody>
          <a:bodyPr wrap="square" rtlCol="0">
            <a:spAutoFit/>
          </a:bodyPr>
          <a:lstStyle/>
          <a:p>
            <a:pPr algn="ctr"/>
            <a:r>
              <a:rPr lang="en-US" sz="4000" dirty="0" smtClean="0">
                <a:solidFill>
                  <a:schemeClr val="bg1"/>
                </a:solidFill>
              </a:rPr>
              <a:t>I commit my soul to Jesus Christ, </a:t>
            </a:r>
          </a:p>
          <a:p>
            <a:pPr algn="ctr"/>
            <a:r>
              <a:rPr lang="en-US" sz="4000" dirty="0" smtClean="0">
                <a:solidFill>
                  <a:schemeClr val="bg1"/>
                </a:solidFill>
              </a:rPr>
              <a:t>my Savior, frightened at my sins, </a:t>
            </a:r>
          </a:p>
          <a:p>
            <a:pPr algn="ctr"/>
            <a:r>
              <a:rPr lang="en-US" sz="4000" dirty="0" smtClean="0">
                <a:solidFill>
                  <a:schemeClr val="bg1"/>
                </a:solidFill>
              </a:rPr>
              <a:t>but trusting in His infinite mercy.</a:t>
            </a:r>
            <a:endParaRPr lang="en-US" sz="4000" dirty="0">
              <a:solidFill>
                <a:schemeClr val="bg1"/>
              </a:solidFill>
            </a:endParaRPr>
          </a:p>
        </p:txBody>
      </p:sp>
      <p:pic>
        <p:nvPicPr>
          <p:cNvPr id="2050" name="Picture 2" descr="http://www.svdpusa.org/Portals/0/Frederic%205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51" r="19061"/>
          <a:stretch/>
        </p:blipFill>
        <p:spPr bwMode="auto">
          <a:xfrm>
            <a:off x="8663187" y="0"/>
            <a:ext cx="35288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rofile.pics.ak.sonicocnt.com/photos/18/BG/AN/500000507/bg_profile.jpg?126255182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861" r="18680"/>
          <a:stretch/>
        </p:blipFill>
        <p:spPr bwMode="auto">
          <a:xfrm>
            <a:off x="0" y="0"/>
            <a:ext cx="36318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342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dissolv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49285" y="366623"/>
            <a:ext cx="5267458" cy="5693866"/>
          </a:xfrm>
          <a:prstGeom prst="rect">
            <a:avLst/>
          </a:prstGeom>
          <a:noFill/>
        </p:spPr>
        <p:txBody>
          <a:bodyPr wrap="square" rtlCol="0">
            <a:spAutoFit/>
          </a:bodyPr>
          <a:lstStyle/>
          <a:p>
            <a:r>
              <a:rPr lang="en-US" sz="2800" dirty="0" smtClean="0">
                <a:solidFill>
                  <a:schemeClr val="bg1"/>
                </a:solidFill>
              </a:rPr>
              <a:t>I die in the Holy, Catholic, Apostolic, and Roman Church. I have known the difficulties of belief of the present age, but my whole life has convinced me that there is neither rest for the mind nor peace for the heart save in the Church and in obedience to her authority. If I set any value on my research, it is that it gives me the right to entreat all whom I love, to remain faithful to the religion in which I found light and peace.</a:t>
            </a:r>
            <a:endParaRPr lang="en-US" sz="2800" dirty="0">
              <a:solidFill>
                <a:schemeClr val="bg1"/>
              </a:solidFill>
            </a:endParaRPr>
          </a:p>
        </p:txBody>
      </p:sp>
      <p:pic>
        <p:nvPicPr>
          <p:cNvPr id="4100" name="Picture 4" descr="http://catedralnotredame.files.wordpress.com/2010/05/notre_dame.jp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11549"/>
          <a:stretch/>
        </p:blipFill>
        <p:spPr bwMode="auto">
          <a:xfrm>
            <a:off x="-1" y="0"/>
            <a:ext cx="58305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7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49285" y="366623"/>
            <a:ext cx="5267458" cy="5632311"/>
          </a:xfrm>
          <a:prstGeom prst="rect">
            <a:avLst/>
          </a:prstGeom>
          <a:noFill/>
        </p:spPr>
        <p:txBody>
          <a:bodyPr wrap="square" rtlCol="0">
            <a:spAutoFit/>
          </a:bodyPr>
          <a:lstStyle/>
          <a:p>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My supreme prayer for my family, my wife, my child, and grandchildren, </a:t>
            </a:r>
          </a:p>
          <a:p>
            <a:pPr algn="ctr"/>
            <a:r>
              <a:rPr lang="en-US" sz="3600" dirty="0" smtClean="0">
                <a:solidFill>
                  <a:schemeClr val="bg1"/>
                </a:solidFill>
                <a:effectLst>
                  <a:outerShdw blurRad="38100" dist="38100" dir="2700000" algn="tl">
                    <a:srgbClr val="000000">
                      <a:alpha val="43137"/>
                    </a:srgbClr>
                  </a:outerShdw>
                </a:effectLst>
              </a:rPr>
              <a:t>is that they will persevere in the Faith, </a:t>
            </a:r>
          </a:p>
          <a:p>
            <a:pPr algn="ctr"/>
            <a:r>
              <a:rPr lang="en-US" sz="3600" dirty="0" smtClean="0">
                <a:solidFill>
                  <a:schemeClr val="bg1"/>
                </a:solidFill>
                <a:effectLst>
                  <a:outerShdw blurRad="38100" dist="38100" dir="2700000" algn="tl">
                    <a:srgbClr val="000000">
                      <a:alpha val="43137"/>
                    </a:srgbClr>
                  </a:outerShdw>
                </a:effectLst>
              </a:rPr>
              <a:t>despite any humiliation, scandals or desertions which may come to their knowledge.</a:t>
            </a:r>
            <a:endParaRPr lang="en-US" sz="3600" dirty="0">
              <a:solidFill>
                <a:schemeClr val="bg1"/>
              </a:solidFill>
              <a:effectLst>
                <a:outerShdw blurRad="38100" dist="38100" dir="2700000" algn="tl">
                  <a:srgbClr val="000000">
                    <a:alpha val="43137"/>
                  </a:srgbClr>
                </a:outerShdw>
              </a:effectLst>
            </a:endParaRPr>
          </a:p>
        </p:txBody>
      </p:sp>
      <p:pic>
        <p:nvPicPr>
          <p:cNvPr id="5122" name="Picture 2" descr="http://www.alfayomega.es/Revista/1997/077/fotos/14_sa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17" r="14184"/>
          <a:stretch/>
        </p:blipFill>
        <p:spPr bwMode="auto">
          <a:xfrm flipH="1">
            <a:off x="0" y="0"/>
            <a:ext cx="45848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27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49285" y="366623"/>
            <a:ext cx="5267458" cy="6186309"/>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rPr>
              <a:t>I bid farewell to my dear </a:t>
            </a:r>
            <a:r>
              <a:rPr lang="en-US" sz="3600" dirty="0" err="1" smtClean="0">
                <a:solidFill>
                  <a:schemeClr val="bg1"/>
                </a:solidFill>
                <a:effectLst>
                  <a:outerShdw blurRad="38100" dist="38100" dir="2700000" algn="tl">
                    <a:srgbClr val="000000">
                      <a:alpha val="43137"/>
                    </a:srgbClr>
                  </a:outerShdw>
                </a:effectLst>
              </a:rPr>
              <a:t>Amelie</a:t>
            </a:r>
            <a:r>
              <a:rPr lang="en-US" sz="3600" dirty="0" smtClean="0">
                <a:solidFill>
                  <a:schemeClr val="bg1"/>
                </a:solidFill>
                <a:effectLst>
                  <a:outerShdw blurRad="38100" dist="38100" dir="2700000" algn="tl">
                    <a:srgbClr val="000000">
                      <a:alpha val="43137"/>
                    </a:srgbClr>
                  </a:outerShdw>
                </a:effectLst>
              </a:rPr>
              <a:t>, who has been the joy and the charm of my life, and whose tender care has softened all my pain for more than a year. I thank her, I bless her, I await her in heaven.  There, and only there, can I give her such love as she deserves.</a:t>
            </a:r>
            <a:endParaRPr lang="en-US" sz="3600" dirty="0">
              <a:solidFill>
                <a:schemeClr val="bg1"/>
              </a:solidFill>
              <a:effectLst>
                <a:outerShdw blurRad="38100" dist="38100" dir="2700000" algn="tl">
                  <a:srgbClr val="000000">
                    <a:alpha val="43137"/>
                  </a:srgbClr>
                </a:outerShdw>
              </a:effectLst>
            </a:endParaRPr>
          </a:p>
        </p:txBody>
      </p:sp>
      <p:pic>
        <p:nvPicPr>
          <p:cNvPr id="6150" name="Picture 6" descr="http://1.bp.blogspot.com/-mSZ86cloqnY/ThSpU8hIfXI/AAAAAAAACr0/v6jgY-7D4KI/s320/Florence_Nightingale_monument_London_closeup_607.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51434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20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98491" y="971930"/>
            <a:ext cx="5267458" cy="5016758"/>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I give my daughter the blessing of the Patriarchs, </a:t>
            </a:r>
          </a:p>
          <a:p>
            <a:pPr algn="ctr"/>
            <a:r>
              <a:rPr lang="en-US" sz="3200" dirty="0" smtClean="0">
                <a:solidFill>
                  <a:schemeClr val="bg1"/>
                </a:solidFill>
                <a:effectLst>
                  <a:outerShdw blurRad="38100" dist="38100" dir="2700000" algn="tl">
                    <a:srgbClr val="000000">
                      <a:alpha val="43137"/>
                    </a:srgbClr>
                  </a:outerShdw>
                </a:effectLst>
              </a:rPr>
              <a:t>in the name of the Father and of the Son and of the Holy Spirit.  </a:t>
            </a:r>
          </a:p>
          <a:p>
            <a:pPr algn="ctr"/>
            <a:r>
              <a:rPr lang="en-US" sz="3200" dirty="0" smtClean="0">
                <a:solidFill>
                  <a:schemeClr val="bg1"/>
                </a:solidFill>
                <a:effectLst>
                  <a:outerShdw blurRad="38100" dist="38100" dir="2700000" algn="tl">
                    <a:srgbClr val="000000">
                      <a:alpha val="43137"/>
                    </a:srgbClr>
                  </a:outerShdw>
                </a:effectLst>
              </a:rPr>
              <a:t>I am sad that I cannot labor longer at the wonderful task of her education, but I entrust this work to her good and beloved mother.</a:t>
            </a:r>
            <a:endParaRPr lang="en-US" sz="3200" dirty="0">
              <a:solidFill>
                <a:schemeClr val="bg1"/>
              </a:solidFill>
              <a:effectLst>
                <a:outerShdw blurRad="38100" dist="38100" dir="2700000" algn="tl">
                  <a:srgbClr val="000000">
                    <a:alpha val="43137"/>
                  </a:srgbClr>
                </a:outerShdw>
              </a:effectLst>
            </a:endParaRPr>
          </a:p>
        </p:txBody>
      </p:sp>
      <p:pic>
        <p:nvPicPr>
          <p:cNvPr id="7170" name="Picture 2" descr="http://www.elpais.com/recorte/20100902elpepicul_3/LCO340/Ies/i_Retrato_nina_i_b_Corot_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067"/>
          <a:stretch/>
        </p:blipFill>
        <p:spPr bwMode="auto">
          <a:xfrm>
            <a:off x="6915954" y="0"/>
            <a:ext cx="52760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64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666705" y="1435570"/>
            <a:ext cx="5267458" cy="3785652"/>
          </a:xfrm>
          <a:prstGeom prst="rect">
            <a:avLst/>
          </a:prstGeom>
          <a:noFill/>
        </p:spPr>
        <p:txBody>
          <a:bodyPr wrap="square" rtlCol="0">
            <a:spAutoFit/>
          </a:bodyPr>
          <a:lstStyle/>
          <a:p>
            <a:r>
              <a:rPr lang="en-US" sz="4000" dirty="0" smtClean="0">
                <a:solidFill>
                  <a:schemeClr val="bg1"/>
                </a:solidFill>
                <a:effectLst>
                  <a:outerShdw blurRad="38100" dist="38100" dir="2700000" algn="tl">
                    <a:srgbClr val="000000">
                      <a:alpha val="43137"/>
                    </a:srgbClr>
                  </a:outerShdw>
                </a:effectLst>
              </a:rPr>
              <a:t>I give thanks for all those persons who in any way have served me and I ask forgiveness for my bad example and my impulsiveness.</a:t>
            </a:r>
            <a:endParaRPr lang="en-US" sz="4000" dirty="0">
              <a:solidFill>
                <a:schemeClr val="bg1"/>
              </a:solidFill>
              <a:effectLst>
                <a:outerShdw blurRad="38100" dist="38100" dir="2700000" algn="tl">
                  <a:srgbClr val="000000">
                    <a:alpha val="43137"/>
                  </a:srgbClr>
                </a:outerShdw>
              </a:effectLst>
            </a:endParaRPr>
          </a:p>
        </p:txBody>
      </p:sp>
      <p:pic>
        <p:nvPicPr>
          <p:cNvPr id="8194" name="Picture 2" descr="http://www.revistaecclesia.com/wp-content/uploads/2012/09/federico-ozaman-330x3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80" r="12330" b="5352"/>
          <a:stretch/>
        </p:blipFill>
        <p:spPr bwMode="auto">
          <a:xfrm>
            <a:off x="0" y="0"/>
            <a:ext cx="51298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26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550795" y="649959"/>
            <a:ext cx="5267458" cy="2308324"/>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I ask you to pray for the members of the Saint Vincent de Paul Society in Lyon.  </a:t>
            </a:r>
            <a:endParaRPr lang="en-US" sz="3600" dirty="0">
              <a:solidFill>
                <a:schemeClr val="bg1"/>
              </a:solidFill>
              <a:effectLst>
                <a:outerShdw blurRad="38100" dist="38100" dir="2700000" algn="tl">
                  <a:srgbClr val="000000">
                    <a:alpha val="43137"/>
                  </a:srgbClr>
                </a:outerShdw>
              </a:effectLst>
            </a:endParaRPr>
          </a:p>
        </p:txBody>
      </p:sp>
      <p:pic>
        <p:nvPicPr>
          <p:cNvPr id="9218" name="Picture 2" descr="http://www.stjohns.edu/media/1/dceb904333bd42c9b509a29eb2890a5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14" r="17443"/>
          <a:stretch/>
        </p:blipFill>
        <p:spPr bwMode="auto">
          <a:xfrm>
            <a:off x="0" y="0"/>
            <a:ext cx="40826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22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478</Words>
  <Application>Microsoft Macintosh PowerPoint</Application>
  <PresentationFormat>Custom</PresentationFormat>
  <Paragraphs>37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Tema de Office</vt:lpstr>
      <vt:lpstr>SPIRITUAL TESTAMENT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Windows 7 PoInT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CHUNO2010</dc:creator>
  <cp:keywords/>
  <dc:description/>
  <cp:lastModifiedBy>Monica Watson</cp:lastModifiedBy>
  <cp:revision>25</cp:revision>
  <dcterms:created xsi:type="dcterms:W3CDTF">2013-09-02T04:23:14Z</dcterms:created>
  <dcterms:modified xsi:type="dcterms:W3CDTF">2013-09-08T20:07:05Z</dcterms:modified>
  <cp:category/>
</cp:coreProperties>
</file>