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2" r:id="rId1"/>
  </p:sld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14" d="100"/>
          <a:sy n="114" d="100"/>
        </p:scale>
        <p:origin x="-80"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8ACDB3CC-F982-40F9-8DD6-BCC9AFBF44BD}" type="datetime1">
              <a:rPr lang="en-US" smtClean="0"/>
              <a:pPr/>
              <a:t>9/23/15</a:t>
            </a:fld>
            <a:endParaRPr lang="en-US" dirty="0"/>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dirty="0"/>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D2E57653-3E58-4892-A7ED-712530ACC680}" type="slidenum">
              <a:rPr kumimoji="0" lang="en-US" smtClean="0"/>
              <a:pPr eaLnBrk="1" latinLnBrk="0" hangingPunct="1"/>
              <a:t>‹#›</a:t>
            </a:fld>
            <a:endParaRPr kumimoji="0"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10FC3EB-42FB-4C38-8CAE-7A1293B83421}" type="datetime1">
              <a:rPr lang="en-US" smtClean="0"/>
              <a:pPr/>
              <a:t>9/23/15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10FC3EB-42FB-4C38-8CAE-7A1293B83421}" type="datetime1">
              <a:rPr lang="en-US" smtClean="0"/>
              <a:pPr/>
              <a:t>9/23/15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dirty="0"/>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188DB32-6162-43C0-9325-230E0A9B0177}" type="datetime1">
              <a:rPr lang="en-US" smtClean="0"/>
              <a:pPr/>
              <a:t>9/23/15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219B57-0E9E-4DE4-A7F5-9A169EF1CEE0}" type="datetime1">
              <a:rPr lang="en-US" smtClean="0"/>
              <a:pPr/>
              <a:t>9/23/15</a:t>
            </a:fld>
            <a:endParaRPr lang="en-US"/>
          </a:p>
        </p:txBody>
      </p:sp>
      <p:sp>
        <p:nvSpPr>
          <p:cNvPr id="3" name="Footer Placeholder 2"/>
          <p:cNvSpPr>
            <a:spLocks noGrp="1"/>
          </p:cNvSpPr>
          <p:nvPr>
            <p:ph type="ftr" sz="quarter" idx="11"/>
          </p:nvPr>
        </p:nvSpPr>
        <p:spPr/>
        <p:txBody>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F8F86C-0F1B-4333-B99B-B3B2B1F87225}" type="datetime1">
              <a:rPr lang="en-US" smtClean="0"/>
              <a:pPr/>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40D7FCD9-7699-43D6-8D62-436E2DD234FF}" type="datetime1">
              <a:rPr lang="en-US" smtClean="0"/>
              <a:pPr/>
              <a:t>9/23/15</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FC3EB-42FB-4C38-8CAE-7A1293B83421}" type="datetime1">
              <a:rPr lang="en-US" smtClean="0"/>
              <a:pPr/>
              <a:t>9/23/15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0FC3EB-42FB-4C38-8CAE-7A1293B83421}" type="datetime1">
              <a:rPr lang="en-US" smtClean="0"/>
              <a:pPr/>
              <a:t>9/23/15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dirty="0"/>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7371C1A-CAFA-43FD-A579-55B116A1448A}" type="datetime1">
              <a:rPr lang="en-US" smtClean="0"/>
              <a:pPr/>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DA1BC03-21BF-4F6B-A3BE-29C937D452B1}" type="datetime1">
              <a:rPr lang="en-US" smtClean="0"/>
              <a:pPr/>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F3008867-0964-49C4-9DE5-8FBB189497BC}" type="datetime1">
              <a:rPr lang="en-US" smtClean="0"/>
              <a:pPr/>
              <a:t>9/23/15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610FC3EB-42FB-4C38-8CAE-7A1293B83421}" type="datetime1">
              <a:rPr lang="en-US" smtClean="0"/>
              <a:pPr/>
              <a:t>9/23/15</a:t>
            </a:fld>
            <a:endParaRPr lang="en-US" dirty="0"/>
          </a:p>
        </p:txBody>
      </p:sp>
      <p:sp>
        <p:nvSpPr>
          <p:cNvPr id="5" name="Footer Placeholder 4"/>
          <p:cNvSpPr>
            <a:spLocks noGrp="1"/>
          </p:cNvSpPr>
          <p:nvPr>
            <p:ph type="ftr" sz="quarter" idx="11"/>
          </p:nvPr>
        </p:nvSpPr>
        <p:spPr>
          <a:xfrm>
            <a:off x="3213847" y="6356350"/>
            <a:ext cx="4734112" cy="365125"/>
          </a:xfrm>
        </p:spPr>
        <p:txBody>
          <a:bodyPr/>
          <a:lstStyle/>
          <a:p>
            <a:endParaRPr lang="en-US" dirty="0"/>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AC5B1FEA-406A-7749-A5C3-DDCB5F67A4CE}" type="slidenum">
              <a:rPr lang="en-US" smtClean="0"/>
              <a:pPr/>
              <a:t>‹#›</a:t>
            </a:fld>
            <a:endParaRPr lang="en-US" dirty="0"/>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610FC3EB-42FB-4C38-8CAE-7A1293B83421}" type="datetime1">
              <a:rPr lang="en-US" smtClean="0"/>
              <a:pPr/>
              <a:t>9/23/15</a:t>
            </a:fld>
            <a:endParaRPr lang="en-US" dirty="0"/>
          </a:p>
        </p:txBody>
      </p:sp>
      <p:sp>
        <p:nvSpPr>
          <p:cNvPr id="5" name="Footer Placeholder 4"/>
          <p:cNvSpPr>
            <a:spLocks noGrp="1"/>
          </p:cNvSpPr>
          <p:nvPr>
            <p:ph type="ftr" sz="quarter" idx="11"/>
          </p:nvPr>
        </p:nvSpPr>
        <p:spPr>
          <a:xfrm>
            <a:off x="2178423" y="6356350"/>
            <a:ext cx="4926852" cy="365125"/>
          </a:xfrm>
        </p:spPr>
        <p:txBody>
          <a:bodyPr/>
          <a:lstStyle/>
          <a:p>
            <a:endParaRPr lang="en-US" dirty="0"/>
          </a:p>
        </p:txBody>
      </p:sp>
      <p:sp>
        <p:nvSpPr>
          <p:cNvPr id="6" name="Slide Number Placeholder 5"/>
          <p:cNvSpPr>
            <a:spLocks noGrp="1"/>
          </p:cNvSpPr>
          <p:nvPr>
            <p:ph type="sldNum" sz="quarter" idx="12"/>
          </p:nvPr>
        </p:nvSpPr>
        <p:spPr>
          <a:xfrm>
            <a:off x="331694" y="361016"/>
            <a:ext cx="506506" cy="365125"/>
          </a:xfrm>
        </p:spPr>
        <p:txBody>
          <a:bodyPr/>
          <a:lstStyle/>
          <a:p>
            <a:fld id="{AC5B1FEA-406A-7749-A5C3-DDCB5F67A4CE}" type="slidenum">
              <a:rPr lang="en-US" smtClean="0"/>
              <a:pPr/>
              <a:t>‹#›</a:t>
            </a:fld>
            <a:endParaRPr lang="en-US" dirty="0"/>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64DDAE5B-B07C-441A-8026-C23A427A74DC}" type="datetime1">
              <a:rPr lang="en-US" smtClean="0"/>
              <a:pPr/>
              <a:t>9/23/15</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AC5B1FEA-406A-7749-A5C3-DDCB5F67A4CE}" type="slidenum">
              <a:rPr lang="en-US" smtClean="0"/>
              <a:pPr/>
              <a:t>‹#›</a:t>
            </a:fld>
            <a:endParaRPr lang="en-US" dirty="0"/>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4151D5B8-D9C5-419F-913D-2186935717ED}" type="datetime1">
              <a:rPr lang="en-US" smtClean="0"/>
              <a:pPr/>
              <a:t>9/23/15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586F952F-F888-4FB8-9CB7-51D5F02FA3C8}" type="datetime1">
              <a:rPr lang="en-US" smtClean="0"/>
              <a:pPr/>
              <a:t>9/23/15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B1FEA-406A-7749-A5C3-DDCB5F67A4CE}"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10FC3EB-42FB-4C38-8CAE-7A1293B83421}" type="datetime1">
              <a:rPr lang="en-US" smtClean="0"/>
              <a:pPr/>
              <a:t>9/23/15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dirty="0"/>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610FC3EB-42FB-4C38-8CAE-7A1293B83421}" type="datetime1">
              <a:rPr lang="en-US" smtClean="0"/>
              <a:pPr/>
              <a:t>9/23/15</a:t>
            </a:fld>
            <a:endParaRPr lang="en-US" dirty="0"/>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AC5B1FEA-406A-7749-A5C3-DDCB5F67A4C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 id="2147484017" r:id="rId15"/>
    <p:sldLayoutId id="2147484018" r:id="rId16"/>
    <p:sldLayoutId id="2147484019" r:id="rId17"/>
    <p:sldLayoutId id="2147484020" r:id="rId18"/>
    <p:sldLayoutId id="2147484021" r:id="rId19"/>
  </p:sldLayoutIdLst>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hf sldNum="0" hdr="0" ftr="0" dt="0"/>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jp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1.jpeg"/><Relationship Id="rId3"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hyperlink" Target="http://www.vatican.va" TargetMode="Externa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Vpa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00"/>
            <a:ext cx="3803400" cy="6847200"/>
          </a:xfrm>
          <a:prstGeom prst="rect">
            <a:avLst/>
          </a:prstGeom>
        </p:spPr>
      </p:pic>
      <p:sp>
        <p:nvSpPr>
          <p:cNvPr id="13" name="Title 12"/>
          <p:cNvSpPr>
            <a:spLocks noGrp="1"/>
          </p:cNvSpPr>
          <p:nvPr>
            <p:ph type="ctrTitle" idx="4294967295"/>
          </p:nvPr>
        </p:nvSpPr>
        <p:spPr>
          <a:xfrm>
            <a:off x="4081092" y="1026994"/>
            <a:ext cx="4918075" cy="2865652"/>
          </a:xfrm>
        </p:spPr>
        <p:txBody>
          <a:bodyPr anchor="ctr">
            <a:normAutofit fontScale="90000"/>
          </a:bodyPr>
          <a:lstStyle/>
          <a:p>
            <a:r>
              <a:rPr lang="en-US" dirty="0"/>
              <a:t>A Vincentian Reflection on Mercy and </a:t>
            </a:r>
            <a:r>
              <a:rPr lang="en-US" dirty="0" smtClean="0"/>
              <a:t>Justice</a:t>
            </a:r>
            <a:br>
              <a:rPr lang="en-US" dirty="0" smtClean="0"/>
            </a:br>
            <a:r>
              <a:rPr lang="en-US" dirty="0" smtClean="0"/>
              <a:t>                                                                              </a:t>
            </a:r>
            <a:r>
              <a:rPr lang="en-US" sz="3100" dirty="0">
                <a:solidFill>
                  <a:schemeClr val="tx1"/>
                </a:solidFill>
              </a:rPr>
              <a:t>Founder’s </a:t>
            </a:r>
            <a:r>
              <a:rPr lang="en-US" sz="3100" dirty="0" smtClean="0">
                <a:solidFill>
                  <a:schemeClr val="tx1"/>
                </a:solidFill>
              </a:rPr>
              <a:t>Week</a:t>
            </a:r>
            <a:br>
              <a:rPr lang="en-US" sz="3100" dirty="0" smtClean="0">
                <a:solidFill>
                  <a:schemeClr val="tx1"/>
                </a:solidFill>
              </a:rPr>
            </a:br>
            <a:r>
              <a:rPr lang="en-US" sz="3100" dirty="0" smtClean="0">
                <a:solidFill>
                  <a:schemeClr val="tx1"/>
                </a:solidFill>
              </a:rPr>
              <a:t>at </a:t>
            </a:r>
            <a:r>
              <a:rPr lang="en-US" sz="3100" dirty="0">
                <a:solidFill>
                  <a:schemeClr val="tx1"/>
                </a:solidFill>
              </a:rPr>
              <a:t>St. John’s </a:t>
            </a:r>
            <a:r>
              <a:rPr lang="en-US" sz="3100" dirty="0" smtClean="0">
                <a:solidFill>
                  <a:schemeClr val="tx1"/>
                </a:solidFill>
              </a:rPr>
              <a:t>University</a:t>
            </a:r>
            <a:endParaRPr lang="en-US" sz="3100" dirty="0">
              <a:solidFill>
                <a:schemeClr val="tx1"/>
              </a:solidFill>
            </a:endParaRPr>
          </a:p>
        </p:txBody>
      </p:sp>
      <p:sp>
        <p:nvSpPr>
          <p:cNvPr id="14" name="Text Placeholder 13"/>
          <p:cNvSpPr>
            <a:spLocks noGrp="1"/>
          </p:cNvSpPr>
          <p:nvPr>
            <p:ph type="subTitle" idx="4294967295"/>
          </p:nvPr>
        </p:nvSpPr>
        <p:spPr>
          <a:xfrm>
            <a:off x="4081092" y="4322617"/>
            <a:ext cx="3862947" cy="619125"/>
          </a:xfrm>
        </p:spPr>
        <p:txBody>
          <a:bodyPr>
            <a:noAutofit/>
          </a:bodyPr>
          <a:lstStyle/>
          <a:p>
            <a:pPr marL="0" indent="0">
              <a:buNone/>
            </a:pPr>
            <a:r>
              <a:rPr lang="en-US" dirty="0" smtClean="0"/>
              <a:t>September </a:t>
            </a:r>
            <a:r>
              <a:rPr lang="en-US" dirty="0"/>
              <a:t>24, </a:t>
            </a:r>
            <a:r>
              <a:rPr lang="en-US" dirty="0" smtClean="0"/>
              <a:t>2015</a:t>
            </a:r>
            <a:endParaRPr lang="en-US" dirty="0"/>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839" y="3930802"/>
            <a:ext cx="1750399" cy="2170494"/>
          </a:xfrm>
          <a:prstGeom prst="rect">
            <a:avLst/>
          </a:prstGeom>
        </p:spPr>
      </p:pic>
    </p:spTree>
    <p:extLst>
      <p:ext uri="{BB962C8B-B14F-4D97-AF65-F5344CB8AC3E}">
        <p14:creationId xmlns:p14="http://schemas.microsoft.com/office/powerpoint/2010/main" val="1919271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278497"/>
            <a:ext cx="4054919" cy="1752009"/>
          </a:xfrm>
        </p:spPr>
        <p:txBody>
          <a:bodyPr anchor="t"/>
          <a:lstStyle/>
          <a:p>
            <a:r>
              <a:rPr lang="en-US" dirty="0" smtClean="0"/>
              <a:t>Vincent </a:t>
            </a:r>
            <a:r>
              <a:rPr lang="en-US" dirty="0"/>
              <a:t>went through two critical, ‘life-changing’ moments: </a:t>
            </a:r>
          </a:p>
        </p:txBody>
      </p:sp>
      <p:sp>
        <p:nvSpPr>
          <p:cNvPr id="3" name="Text Placeholder 2"/>
          <p:cNvSpPr>
            <a:spLocks noGrp="1"/>
          </p:cNvSpPr>
          <p:nvPr>
            <p:ph type="body" sz="half" idx="2"/>
          </p:nvPr>
        </p:nvSpPr>
        <p:spPr>
          <a:xfrm>
            <a:off x="457198" y="1856880"/>
            <a:ext cx="4054919" cy="4545013"/>
          </a:xfrm>
        </p:spPr>
        <p:txBody>
          <a:bodyPr>
            <a:noAutofit/>
          </a:bodyPr>
          <a:lstStyle/>
          <a:p>
            <a:pPr marL="342900" lvl="0" indent="-342900">
              <a:spcBef>
                <a:spcPts val="1800"/>
              </a:spcBef>
              <a:buFont typeface="+mj-lt"/>
              <a:buAutoNum type="arabicPeriod"/>
            </a:pPr>
            <a:r>
              <a:rPr lang="en-US" sz="1700" dirty="0"/>
              <a:t>Appointed chaplain of “galley slaves.” These were the lowest rung of prisoners, terrible treatment, with little hope of release. Vincent did not judge or shun them, but brought them pastoral care and better living conditions. </a:t>
            </a:r>
          </a:p>
          <a:p>
            <a:pPr marL="342900" indent="-342900">
              <a:spcBef>
                <a:spcPts val="1800"/>
              </a:spcBef>
              <a:buFont typeface="+mj-lt"/>
              <a:buAutoNum type="arabicPeriod"/>
            </a:pPr>
            <a:r>
              <a:rPr lang="en-US" sz="1700" dirty="0"/>
              <a:t>Abandoned children in Paris: Unwanted newborns of prostitutes, abused women often left them on Church steps. Called “children of sin”, but Vincent set up orphanages and created ‘drop-off points’ to preserve their lives. This was a hard sell, even for Vincent! </a:t>
            </a:r>
          </a:p>
        </p:txBody>
      </p:sp>
      <p:pic>
        <p:nvPicPr>
          <p:cNvPr id="8" name="Picture Placeholder 7" descr="SV Galeres B.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pic>
        <p:nvPicPr>
          <p:cNvPr id="7" name="Picture 6" descr="HILDESHEI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498" y="3470993"/>
            <a:ext cx="2183400" cy="3209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549437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9637"/>
            <a:ext cx="3566160" cy="1740869"/>
          </a:xfrm>
        </p:spPr>
        <p:txBody>
          <a:bodyPr anchor="t"/>
          <a:lstStyle/>
          <a:p>
            <a:r>
              <a:rPr lang="en-US" dirty="0"/>
              <a:t>Vincent’s ideas on </a:t>
            </a:r>
            <a:r>
              <a:rPr lang="en-US" dirty="0" smtClean="0"/>
              <a:t>MERCY: </a:t>
            </a:r>
            <a:endParaRPr lang="en-US" dirty="0"/>
          </a:p>
        </p:txBody>
      </p:sp>
      <p:sp>
        <p:nvSpPr>
          <p:cNvPr id="3" name="Text Placeholder 2"/>
          <p:cNvSpPr>
            <a:spLocks noGrp="1"/>
          </p:cNvSpPr>
          <p:nvPr>
            <p:ph type="body" sz="half" idx="2"/>
          </p:nvPr>
        </p:nvSpPr>
        <p:spPr>
          <a:xfrm>
            <a:off x="457199" y="1537306"/>
            <a:ext cx="3820956" cy="4177695"/>
          </a:xfrm>
        </p:spPr>
        <p:txBody>
          <a:bodyPr>
            <a:noAutofit/>
          </a:bodyPr>
          <a:lstStyle/>
          <a:p>
            <a:pPr>
              <a:spcBef>
                <a:spcPts val="2400"/>
              </a:spcBef>
            </a:pPr>
            <a:r>
              <a:rPr lang="en-US" sz="1800" dirty="0" smtClean="0"/>
              <a:t>“</a:t>
            </a:r>
            <a:r>
              <a:rPr lang="en-US" sz="1800" dirty="0"/>
              <a:t>It is a distinctive characteristic of God to be merciful. Let us ask God to fill us with His Spirit of mercy and compassion, so whoever sees us can say, ‘There is a person full of mercy!’” (CCD- Vol. 11, No</a:t>
            </a:r>
            <a:r>
              <a:rPr lang="en-US" sz="1800" dirty="0" smtClean="0"/>
              <a:t>. 308</a:t>
            </a:r>
            <a:r>
              <a:rPr lang="en-US" sz="1800" dirty="0"/>
              <a:t>) </a:t>
            </a:r>
          </a:p>
          <a:p>
            <a:pPr>
              <a:spcBef>
                <a:spcPts val="2400"/>
              </a:spcBef>
            </a:pPr>
            <a:r>
              <a:rPr lang="en-US" sz="1800" dirty="0"/>
              <a:t>“God is well aware of our woes and limits. In his mercy, he supplies for our defects. Thus, act simply and do not become anxious. God’s goodness and mercy will provide whatever we need.” (CCD- Vol. 11, No</a:t>
            </a:r>
            <a:r>
              <a:rPr lang="en-US" sz="1800" dirty="0" smtClean="0"/>
              <a:t>. 129)</a:t>
            </a:r>
            <a:endParaRPr lang="en-US" sz="1800" dirty="0"/>
          </a:p>
          <a:p>
            <a:pPr>
              <a:spcBef>
                <a:spcPts val="2400"/>
              </a:spcBef>
            </a:pPr>
            <a:endParaRPr lang="en-US" sz="1800" dirty="0"/>
          </a:p>
        </p:txBody>
      </p:sp>
      <p:pic>
        <p:nvPicPr>
          <p:cNvPr id="5" name="Picture Placeholder 4" descr="VDP0584.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3051777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9637"/>
            <a:ext cx="3566160" cy="1740869"/>
          </a:xfrm>
        </p:spPr>
        <p:txBody>
          <a:bodyPr anchor="t"/>
          <a:lstStyle/>
          <a:p>
            <a:r>
              <a:rPr lang="en-US" dirty="0"/>
              <a:t>Vincent’s foray into JUSTICE: </a:t>
            </a:r>
          </a:p>
        </p:txBody>
      </p:sp>
      <p:sp>
        <p:nvSpPr>
          <p:cNvPr id="3" name="Text Placeholder 2"/>
          <p:cNvSpPr>
            <a:spLocks noGrp="1"/>
          </p:cNvSpPr>
          <p:nvPr>
            <p:ph type="body" sz="half" idx="2"/>
          </p:nvPr>
        </p:nvSpPr>
        <p:spPr>
          <a:xfrm>
            <a:off x="457198" y="2057400"/>
            <a:ext cx="3854379" cy="3657601"/>
          </a:xfrm>
        </p:spPr>
        <p:txBody>
          <a:bodyPr>
            <a:normAutofit/>
          </a:bodyPr>
          <a:lstStyle/>
          <a:p>
            <a:pPr marL="285750" indent="-285750">
              <a:buFont typeface="Wingdings" charset="2"/>
              <a:buChar char="§"/>
            </a:pPr>
            <a:r>
              <a:rPr lang="en-US" sz="1800" dirty="0" smtClean="0"/>
              <a:t>French </a:t>
            </a:r>
            <a:r>
              <a:rPr lang="en-US" sz="1800" dirty="0"/>
              <a:t>society tiered into privileged royalty with many ‘courtesans’ followed by a small group of professional and working class people. The majority were peasants (working poor), followed closely by the destitute poor, and refugees from numerous civil wars. </a:t>
            </a:r>
          </a:p>
        </p:txBody>
      </p:sp>
      <p:pic>
        <p:nvPicPr>
          <p:cNvPr id="6" name="Picture Placeholder 5" descr="Paysans"/>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737429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9637"/>
            <a:ext cx="3566160" cy="1740869"/>
          </a:xfrm>
        </p:spPr>
        <p:txBody>
          <a:bodyPr anchor="t"/>
          <a:lstStyle/>
          <a:p>
            <a:r>
              <a:rPr lang="en-US" dirty="0"/>
              <a:t>Vincent’s foray into JUSTICE: </a:t>
            </a:r>
          </a:p>
        </p:txBody>
      </p:sp>
      <p:sp>
        <p:nvSpPr>
          <p:cNvPr id="3" name="Text Placeholder 2"/>
          <p:cNvSpPr>
            <a:spLocks noGrp="1"/>
          </p:cNvSpPr>
          <p:nvPr>
            <p:ph type="body" sz="half" idx="2"/>
          </p:nvPr>
        </p:nvSpPr>
        <p:spPr>
          <a:xfrm>
            <a:off x="457198" y="1559586"/>
            <a:ext cx="3854379" cy="4155415"/>
          </a:xfrm>
        </p:spPr>
        <p:txBody>
          <a:bodyPr>
            <a:normAutofit/>
          </a:bodyPr>
          <a:lstStyle/>
          <a:p>
            <a:r>
              <a:rPr lang="en-US" sz="1800" dirty="0"/>
              <a:t>Response to such a large, lower-tiered society: fatalism or </a:t>
            </a:r>
            <a:r>
              <a:rPr lang="en-US" sz="1800" dirty="0" smtClean="0"/>
              <a:t>apathy</a:t>
            </a:r>
          </a:p>
          <a:p>
            <a:pPr marL="285750" indent="-285750">
              <a:spcBef>
                <a:spcPts val="2400"/>
              </a:spcBef>
              <a:buFont typeface="Wingdings" charset="2"/>
              <a:buChar char="§"/>
            </a:pPr>
            <a:r>
              <a:rPr lang="en-US" sz="1800" dirty="0" smtClean="0"/>
              <a:t>Fatalism</a:t>
            </a:r>
            <a:r>
              <a:rPr lang="en-US" sz="1800" dirty="0"/>
              <a:t>: ‘This is how it is meant to be by the design of God or the will of the King.</a:t>
            </a:r>
            <a:r>
              <a:rPr lang="en-US" sz="1800" dirty="0" smtClean="0"/>
              <a:t>”</a:t>
            </a:r>
          </a:p>
          <a:p>
            <a:pPr marL="285750" indent="-285750">
              <a:spcBef>
                <a:spcPts val="2400"/>
              </a:spcBef>
              <a:buFont typeface="Wingdings" charset="2"/>
              <a:buChar char="§"/>
            </a:pPr>
            <a:r>
              <a:rPr lang="en-US" sz="1800" dirty="0" smtClean="0"/>
              <a:t>Apathy</a:t>
            </a:r>
            <a:r>
              <a:rPr lang="en-US" sz="1800" dirty="0"/>
              <a:t>: Nothing we can do to close the gap between classes of people </a:t>
            </a:r>
          </a:p>
        </p:txBody>
      </p:sp>
      <p:pic>
        <p:nvPicPr>
          <p:cNvPr id="5" name="Picture Placeholder 4" descr="Joueur flogeolet.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25756542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8497"/>
            <a:ext cx="3566160" cy="1752009"/>
          </a:xfrm>
        </p:spPr>
        <p:txBody>
          <a:bodyPr anchor="t"/>
          <a:lstStyle/>
          <a:p>
            <a:r>
              <a:rPr lang="en-US" dirty="0"/>
              <a:t>Vincent’s response: </a:t>
            </a:r>
          </a:p>
        </p:txBody>
      </p:sp>
      <p:sp>
        <p:nvSpPr>
          <p:cNvPr id="3" name="Text Placeholder 2"/>
          <p:cNvSpPr>
            <a:spLocks noGrp="1"/>
          </p:cNvSpPr>
          <p:nvPr>
            <p:ph type="body" sz="half" idx="2"/>
          </p:nvPr>
        </p:nvSpPr>
        <p:spPr>
          <a:xfrm>
            <a:off x="457199" y="1269948"/>
            <a:ext cx="3820956" cy="5332465"/>
          </a:xfrm>
        </p:spPr>
        <p:txBody>
          <a:bodyPr>
            <a:noAutofit/>
          </a:bodyPr>
          <a:lstStyle/>
          <a:p>
            <a:pPr marL="285750" indent="-285750">
              <a:spcBef>
                <a:spcPts val="1200"/>
              </a:spcBef>
              <a:buFont typeface="Wingdings" charset="2"/>
              <a:buChar char="§"/>
            </a:pPr>
            <a:r>
              <a:rPr lang="en-US" sz="1800" dirty="0"/>
              <a:t>O</a:t>
            </a:r>
            <a:r>
              <a:rPr lang="en-US" sz="1800" dirty="0" smtClean="0"/>
              <a:t>rganize</a:t>
            </a:r>
            <a:r>
              <a:rPr lang="en-US" sz="1800" dirty="0"/>
              <a:t>, motivate people to help the poor, and help them help themselves</a:t>
            </a:r>
            <a:r>
              <a:rPr lang="en-US" sz="1800" dirty="0" smtClean="0"/>
              <a:t>.</a:t>
            </a:r>
          </a:p>
          <a:p>
            <a:pPr marL="285750" indent="-285750">
              <a:spcBef>
                <a:spcPts val="1200"/>
              </a:spcBef>
              <a:buFont typeface="Wingdings" charset="2"/>
              <a:buChar char="§"/>
            </a:pPr>
            <a:r>
              <a:rPr lang="en-US" sz="1800" dirty="0" smtClean="0"/>
              <a:t>“</a:t>
            </a:r>
            <a:r>
              <a:rPr lang="en-US" sz="1800" dirty="0"/>
              <a:t>No one is too rich to give, and no one is too poor to receive”                                                                      </a:t>
            </a:r>
            <a:endParaRPr lang="en-US" sz="1800" dirty="0" smtClean="0"/>
          </a:p>
          <a:p>
            <a:pPr marL="285750" indent="-285750">
              <a:spcBef>
                <a:spcPts val="1200"/>
              </a:spcBef>
              <a:buFont typeface="Wingdings" charset="2"/>
              <a:buChar char="§"/>
            </a:pPr>
            <a:r>
              <a:rPr lang="en-US" sz="1800" dirty="0" smtClean="0"/>
              <a:t>He </a:t>
            </a:r>
            <a:r>
              <a:rPr lang="en-US" sz="1800" dirty="0"/>
              <a:t>founded two lay and two religious organizations: the Confraternities of Charity and Ladies of Charity, and the Congregation of the Mission and  Daughters of Charity                                                                      </a:t>
            </a:r>
            <a:endParaRPr lang="en-US" sz="1800" dirty="0" smtClean="0"/>
          </a:p>
          <a:p>
            <a:pPr marL="285750" indent="-285750">
              <a:spcBef>
                <a:spcPts val="1200"/>
              </a:spcBef>
              <a:buFont typeface="Wingdings" charset="2"/>
              <a:buChar char="§"/>
            </a:pPr>
            <a:r>
              <a:rPr lang="en-US" sz="1800" dirty="0" smtClean="0"/>
              <a:t>Vincent </a:t>
            </a:r>
            <a:r>
              <a:rPr lang="en-US" sz="1800" dirty="0"/>
              <a:t>tried to show France that poverty was a condition, not a crime. (Monsieur Vincent)   </a:t>
            </a:r>
          </a:p>
          <a:p>
            <a:pPr marL="285750" indent="-285750">
              <a:spcBef>
                <a:spcPts val="1200"/>
              </a:spcBef>
              <a:buFont typeface="Wingdings" charset="2"/>
              <a:buChar char="§"/>
            </a:pPr>
            <a:endParaRPr lang="en-US" sz="1800" dirty="0"/>
          </a:p>
        </p:txBody>
      </p:sp>
      <p:pic>
        <p:nvPicPr>
          <p:cNvPr id="5" name="Picture Placeholder 4" descr="SV FC KT enfants.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344490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8497"/>
            <a:ext cx="3566160" cy="1752009"/>
          </a:xfrm>
        </p:spPr>
        <p:txBody>
          <a:bodyPr anchor="t"/>
          <a:lstStyle/>
          <a:p>
            <a:r>
              <a:rPr lang="en-US" dirty="0"/>
              <a:t>Vincent’s response: </a:t>
            </a:r>
          </a:p>
        </p:txBody>
      </p:sp>
      <p:sp>
        <p:nvSpPr>
          <p:cNvPr id="3" name="Text Placeholder 2"/>
          <p:cNvSpPr>
            <a:spLocks noGrp="1"/>
          </p:cNvSpPr>
          <p:nvPr>
            <p:ph type="body" sz="half" idx="2"/>
          </p:nvPr>
        </p:nvSpPr>
        <p:spPr>
          <a:xfrm>
            <a:off x="457199" y="1125130"/>
            <a:ext cx="3566160" cy="5246892"/>
          </a:xfrm>
        </p:spPr>
        <p:txBody>
          <a:bodyPr>
            <a:normAutofit/>
          </a:bodyPr>
          <a:lstStyle/>
          <a:p>
            <a:pPr marL="285750" indent="-285750">
              <a:spcBef>
                <a:spcPts val="1800"/>
              </a:spcBef>
              <a:buFont typeface="Wingdings" charset="2"/>
              <a:buChar char="§"/>
            </a:pPr>
            <a:r>
              <a:rPr lang="en-US" sz="1800" dirty="0" smtClean="0"/>
              <a:t>The </a:t>
            </a:r>
            <a:r>
              <a:rPr lang="en-US" sz="1800" dirty="0"/>
              <a:t>spiritual (pastoral) and temporal (physical) needs of the poor were equal in Vincent’s </a:t>
            </a:r>
            <a:r>
              <a:rPr lang="en-US" sz="1800" dirty="0" smtClean="0"/>
              <a:t>eyes</a:t>
            </a:r>
          </a:p>
          <a:p>
            <a:pPr marL="285750" indent="-285750">
              <a:spcBef>
                <a:spcPts val="1800"/>
              </a:spcBef>
              <a:buFont typeface="Wingdings" charset="2"/>
              <a:buChar char="§"/>
            </a:pPr>
            <a:r>
              <a:rPr lang="en-US" sz="1800" dirty="0" smtClean="0"/>
              <a:t>Core </a:t>
            </a:r>
            <a:r>
              <a:rPr lang="en-US" sz="1800" dirty="0"/>
              <a:t>of Vincent’s thought is on justice based on Matthew 25:40, Parable of the Last Judgment: “Whatever you did for one of the least of mine, you did for me.”                                                              </a:t>
            </a:r>
            <a:endParaRPr lang="en-US" sz="1800" dirty="0" smtClean="0"/>
          </a:p>
          <a:p>
            <a:pPr marL="285750" indent="-285750">
              <a:spcBef>
                <a:spcPts val="1800"/>
              </a:spcBef>
              <a:buFont typeface="Wingdings" charset="2"/>
              <a:buChar char="§"/>
            </a:pPr>
            <a:r>
              <a:rPr lang="en-US" sz="1800" dirty="0" smtClean="0"/>
              <a:t>Vincent </a:t>
            </a:r>
            <a:r>
              <a:rPr lang="en-US" sz="1800" dirty="0"/>
              <a:t>constantly chose to ‘go against the grain’ providing for the basic needs of the poor, to fight for their basic rights, and to ‘humanize’ them.                                                                                      </a:t>
            </a:r>
          </a:p>
          <a:p>
            <a:pPr marL="285750" indent="-285750">
              <a:spcBef>
                <a:spcPts val="1800"/>
              </a:spcBef>
              <a:buFont typeface="Wingdings" charset="2"/>
              <a:buChar char="§"/>
            </a:pPr>
            <a:endParaRPr lang="en-US" sz="1800" dirty="0"/>
          </a:p>
        </p:txBody>
      </p:sp>
      <p:pic>
        <p:nvPicPr>
          <p:cNvPr id="5" name="Picture Placeholder 4" descr="SV Basfroi FC D.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67852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9637"/>
            <a:ext cx="3566160" cy="1740869"/>
          </a:xfrm>
        </p:spPr>
        <p:txBody>
          <a:bodyPr anchor="t"/>
          <a:lstStyle/>
          <a:p>
            <a:r>
              <a:rPr lang="en-US" dirty="0" smtClean="0"/>
              <a:t>Challenges</a:t>
            </a:r>
            <a:endParaRPr lang="en-US" dirty="0"/>
          </a:p>
        </p:txBody>
      </p:sp>
      <p:sp>
        <p:nvSpPr>
          <p:cNvPr id="3" name="Text Placeholder 2"/>
          <p:cNvSpPr>
            <a:spLocks noGrp="1"/>
          </p:cNvSpPr>
          <p:nvPr>
            <p:ph type="body" sz="half" idx="2"/>
          </p:nvPr>
        </p:nvSpPr>
        <p:spPr>
          <a:xfrm>
            <a:off x="457199" y="1191970"/>
            <a:ext cx="3566160" cy="4523032"/>
          </a:xfrm>
        </p:spPr>
        <p:txBody>
          <a:bodyPr>
            <a:normAutofit/>
          </a:bodyPr>
          <a:lstStyle/>
          <a:p>
            <a:r>
              <a:rPr lang="en-US" sz="1800" dirty="0"/>
              <a:t>Sometimes, the challenges to Vincent’s ideals of justice and mercy came from within his </a:t>
            </a:r>
            <a:r>
              <a:rPr lang="en-US" sz="1800" dirty="0" smtClean="0"/>
              <a:t>groups:</a:t>
            </a:r>
            <a:endParaRPr lang="en-US" sz="1800" dirty="0"/>
          </a:p>
          <a:p>
            <a:pPr marL="285750" indent="-285750">
              <a:spcBef>
                <a:spcPts val="2400"/>
              </a:spcBef>
              <a:buFont typeface="Wingdings" charset="2"/>
              <a:buChar char="§"/>
            </a:pPr>
            <a:r>
              <a:rPr lang="en-US" sz="1800" dirty="0" smtClean="0"/>
              <a:t>Ladies </a:t>
            </a:r>
            <a:r>
              <a:rPr lang="en-US" sz="1800" dirty="0"/>
              <a:t>of Charity- found regular service to the poor tiring, tried to send their servants instead</a:t>
            </a:r>
            <a:r>
              <a:rPr lang="en-US" sz="1800" dirty="0" smtClean="0"/>
              <a:t>.</a:t>
            </a:r>
          </a:p>
          <a:p>
            <a:pPr marL="285750" indent="-285750">
              <a:spcBef>
                <a:spcPts val="2400"/>
              </a:spcBef>
              <a:buFont typeface="Wingdings" charset="2"/>
              <a:buChar char="§"/>
            </a:pPr>
            <a:r>
              <a:rPr lang="en-US" sz="1800" dirty="0" smtClean="0"/>
              <a:t>Some </a:t>
            </a:r>
            <a:r>
              <a:rPr lang="en-US" sz="1800" dirty="0"/>
              <a:t>early CM’s wanted only to focus on caring for ‘spiritual needs’ of the poor. </a:t>
            </a:r>
          </a:p>
        </p:txBody>
      </p:sp>
      <p:pic>
        <p:nvPicPr>
          <p:cNvPr id="5" name="Picture Placeholder 4" descr="Dames Charite.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447399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8497"/>
            <a:ext cx="3566160" cy="1752009"/>
          </a:xfrm>
        </p:spPr>
        <p:txBody>
          <a:bodyPr anchor="t"/>
          <a:lstStyle/>
          <a:p>
            <a:r>
              <a:rPr lang="en-US" dirty="0"/>
              <a:t>Vincent’s reply to these questions</a:t>
            </a:r>
            <a:r>
              <a:rPr lang="en-US" dirty="0" smtClean="0"/>
              <a:t>:</a:t>
            </a:r>
            <a:endParaRPr lang="en-US" dirty="0"/>
          </a:p>
        </p:txBody>
      </p:sp>
      <p:sp>
        <p:nvSpPr>
          <p:cNvPr id="3" name="Text Placeholder 2"/>
          <p:cNvSpPr>
            <a:spLocks noGrp="1"/>
          </p:cNvSpPr>
          <p:nvPr>
            <p:ph type="body" sz="half" idx="2"/>
          </p:nvPr>
        </p:nvSpPr>
        <p:spPr>
          <a:xfrm>
            <a:off x="457198" y="1515026"/>
            <a:ext cx="4099483" cy="5087387"/>
          </a:xfrm>
        </p:spPr>
        <p:txBody>
          <a:bodyPr>
            <a:normAutofit fontScale="92500"/>
          </a:bodyPr>
          <a:lstStyle/>
          <a:p>
            <a:pPr>
              <a:lnSpc>
                <a:spcPct val="110000"/>
              </a:lnSpc>
            </a:pPr>
            <a:r>
              <a:rPr lang="en-US" sz="1800" b="1" i="1" dirty="0" smtClean="0"/>
              <a:t>”</a:t>
            </a:r>
            <a:r>
              <a:rPr lang="en-US" sz="1800" b="1" i="1" dirty="0"/>
              <a:t>Aren’t the poor the afflicted members of the Body of Christ? Aren’t they our brothers and sisters? And if priests abandon them, who will help them? If there are any among us who think they are in the CM to evangelize the poor, but not to alleviate their suffering, to take care of their spiritual needs but not their temporal needs, I say that we have to help and assist them in every way possible. To do this is to preach the Gospel by words and works; it is what Our Lord did and what we who represent him on earth should do.</a:t>
            </a:r>
            <a:r>
              <a:rPr lang="en-US" sz="1800" b="1" dirty="0"/>
              <a:t>” </a:t>
            </a:r>
            <a:endParaRPr lang="en-US" sz="1800" b="1" dirty="0" smtClean="0"/>
          </a:p>
          <a:p>
            <a:pPr>
              <a:lnSpc>
                <a:spcPct val="110000"/>
              </a:lnSpc>
            </a:pPr>
            <a:r>
              <a:rPr lang="en-US" sz="1800" dirty="0" smtClean="0"/>
              <a:t>(</a:t>
            </a:r>
            <a:r>
              <a:rPr lang="en-US" sz="1800" dirty="0"/>
              <a:t>CCD: Vol. 12-77-8) </a:t>
            </a:r>
          </a:p>
          <a:p>
            <a:endParaRPr lang="en-US" sz="1800" dirty="0"/>
          </a:p>
        </p:txBody>
      </p:sp>
      <p:pic>
        <p:nvPicPr>
          <p:cNvPr id="9" name="Picture Placeholder 8" descr="WISSEMANN S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44620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8497"/>
            <a:ext cx="3566160" cy="1752009"/>
          </a:xfrm>
        </p:spPr>
        <p:txBody>
          <a:bodyPr anchor="t"/>
          <a:lstStyle/>
          <a:p>
            <a:r>
              <a:rPr lang="en-US" dirty="0"/>
              <a:t>So how can we “Look with love… move with mercy” as did St. Vincent</a:t>
            </a:r>
            <a:r>
              <a:rPr lang="en-US" dirty="0" smtClean="0"/>
              <a:t>?</a:t>
            </a:r>
            <a:endParaRPr lang="en-US" dirty="0"/>
          </a:p>
        </p:txBody>
      </p:sp>
      <p:sp>
        <p:nvSpPr>
          <p:cNvPr id="3" name="Text Placeholder 2"/>
          <p:cNvSpPr>
            <a:spLocks noGrp="1"/>
          </p:cNvSpPr>
          <p:nvPr>
            <p:ph type="body" sz="half" idx="2"/>
          </p:nvPr>
        </p:nvSpPr>
        <p:spPr>
          <a:xfrm>
            <a:off x="457199" y="2239120"/>
            <a:ext cx="3566160" cy="3475881"/>
          </a:xfrm>
        </p:spPr>
        <p:txBody>
          <a:bodyPr>
            <a:normAutofit/>
          </a:bodyPr>
          <a:lstStyle/>
          <a:p>
            <a:pPr marL="285750" indent="-285750">
              <a:spcBef>
                <a:spcPts val="1800"/>
              </a:spcBef>
              <a:buFont typeface="Wingdings" charset="2"/>
              <a:buChar char="§"/>
            </a:pPr>
            <a:r>
              <a:rPr lang="en-US" sz="1800" dirty="0" smtClean="0"/>
              <a:t>Reflect </a:t>
            </a:r>
            <a:r>
              <a:rPr lang="en-US" sz="1800" dirty="0"/>
              <a:t>on your experiences of God’s mercy in your own life… where did you find mercy, and how has it led you to better know the </a:t>
            </a:r>
            <a:r>
              <a:rPr lang="en-US" sz="1800" dirty="0" smtClean="0"/>
              <a:t>Lord?</a:t>
            </a:r>
          </a:p>
          <a:p>
            <a:pPr marL="285750" indent="-285750">
              <a:spcBef>
                <a:spcPts val="1800"/>
              </a:spcBef>
              <a:buFont typeface="Wingdings" charset="2"/>
              <a:buChar char="§"/>
            </a:pPr>
            <a:r>
              <a:rPr lang="en-US" sz="1800" dirty="0" smtClean="0"/>
              <a:t>How </a:t>
            </a:r>
            <a:r>
              <a:rPr lang="en-US" sz="1800" dirty="0"/>
              <a:t>can you make your own life a better example of the justice and peace of God</a:t>
            </a:r>
            <a:r>
              <a:rPr lang="en-US" sz="1800" dirty="0" smtClean="0"/>
              <a:t>?</a:t>
            </a:r>
            <a:endParaRPr lang="en-US" sz="1800" dirty="0"/>
          </a:p>
        </p:txBody>
      </p:sp>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9660014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0777"/>
            <a:ext cx="3566160" cy="1729729"/>
          </a:xfrm>
        </p:spPr>
        <p:txBody>
          <a:bodyPr anchor="t"/>
          <a:lstStyle/>
          <a:p>
            <a:r>
              <a:rPr lang="en-US" dirty="0"/>
              <a:t>Want another tangible way to “look with love and move with mercy” like Jesus and Vincent did? </a:t>
            </a:r>
          </a:p>
        </p:txBody>
      </p:sp>
      <p:sp>
        <p:nvSpPr>
          <p:cNvPr id="3" name="Text Placeholder 2"/>
          <p:cNvSpPr>
            <a:spLocks noGrp="1"/>
          </p:cNvSpPr>
          <p:nvPr>
            <p:ph type="body" sz="half" idx="2"/>
          </p:nvPr>
        </p:nvSpPr>
        <p:spPr>
          <a:xfrm>
            <a:off x="457198" y="3197151"/>
            <a:ext cx="3720687" cy="3405262"/>
          </a:xfrm>
        </p:spPr>
        <p:txBody>
          <a:bodyPr>
            <a:normAutofit/>
          </a:bodyPr>
          <a:lstStyle/>
          <a:p>
            <a:r>
              <a:rPr lang="en-US" sz="1800" dirty="0" smtClean="0"/>
              <a:t>Follow </a:t>
            </a:r>
            <a:r>
              <a:rPr lang="en-US" sz="1800" dirty="0"/>
              <a:t>Pope Francis on his trip to New York and Philly- not only where he goes, but what he says and how he says it…                                                                                                            Read and reflect on his talks</a:t>
            </a:r>
            <a:r>
              <a:rPr lang="en-US" sz="1800" dirty="0" smtClean="0"/>
              <a:t>… </a:t>
            </a:r>
            <a:r>
              <a:rPr lang="en-US" sz="1800" dirty="0"/>
              <a:t>And if you’re really </a:t>
            </a:r>
            <a:r>
              <a:rPr lang="en-US" sz="1800" dirty="0" smtClean="0"/>
              <a:t>ambitious,</a:t>
            </a:r>
          </a:p>
          <a:p>
            <a:r>
              <a:rPr lang="en-US" sz="1800" dirty="0" smtClean="0"/>
              <a:t>                                                         </a:t>
            </a:r>
            <a:r>
              <a:rPr lang="en-US" sz="1800" dirty="0"/>
              <a:t>Read his decree on the Year of Mercy: </a:t>
            </a:r>
            <a:r>
              <a:rPr lang="en-US" sz="1800" dirty="0" smtClean="0"/>
              <a:t>“</a:t>
            </a:r>
            <a:r>
              <a:rPr lang="en-US" sz="1800" dirty="0" err="1" smtClean="0"/>
              <a:t>Misericordiae</a:t>
            </a:r>
            <a:r>
              <a:rPr lang="en-US" sz="1800" dirty="0" smtClean="0"/>
              <a:t> </a:t>
            </a:r>
            <a:r>
              <a:rPr lang="en-US" sz="1800" dirty="0" err="1"/>
              <a:t>Vultus</a:t>
            </a:r>
            <a:r>
              <a:rPr lang="en-US" sz="1800" dirty="0"/>
              <a:t>” On Vatican web site </a:t>
            </a:r>
            <a:r>
              <a:rPr lang="en-US" sz="1800" u="sng" dirty="0">
                <a:hlinkClick r:id="rId2"/>
              </a:rPr>
              <a:t>www.vatican.va</a:t>
            </a:r>
            <a:r>
              <a:rPr lang="en-US" sz="1800" dirty="0"/>
              <a:t> </a:t>
            </a:r>
          </a:p>
          <a:p>
            <a:endParaRPr lang="en-US" sz="1800"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113972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8" y="260438"/>
            <a:ext cx="3999213" cy="1700184"/>
          </a:xfrm>
        </p:spPr>
        <p:txBody>
          <a:bodyPr anchor="t"/>
          <a:lstStyle/>
          <a:p>
            <a:r>
              <a:rPr lang="en-US" dirty="0"/>
              <a:t>Let’s start with Webster’s Dictionary definitions of “mercy”</a:t>
            </a:r>
            <a:r>
              <a:rPr lang="en-US" dirty="0" smtClean="0"/>
              <a:t>:</a:t>
            </a:r>
            <a:endParaRPr lang="en-US" dirty="0"/>
          </a:p>
        </p:txBody>
      </p:sp>
      <p:sp>
        <p:nvSpPr>
          <p:cNvPr id="6" name="Content Placeholder 5"/>
          <p:cNvSpPr>
            <a:spLocks noGrp="1"/>
          </p:cNvSpPr>
          <p:nvPr>
            <p:ph type="body" sz="half" idx="2"/>
          </p:nvPr>
        </p:nvSpPr>
        <p:spPr>
          <a:xfrm>
            <a:off x="457199" y="1960622"/>
            <a:ext cx="3999212" cy="4144279"/>
          </a:xfrm>
        </p:spPr>
        <p:txBody>
          <a:bodyPr anchor="t">
            <a:normAutofit/>
          </a:bodyPr>
          <a:lstStyle/>
          <a:p>
            <a:pPr marL="457200" lvl="0" indent="-457200">
              <a:buFont typeface="+mj-lt"/>
              <a:buAutoNum type="arabicPeriod"/>
            </a:pPr>
            <a:r>
              <a:rPr lang="en-US" dirty="0" smtClean="0"/>
              <a:t>Forbearance </a:t>
            </a:r>
            <a:r>
              <a:rPr lang="en-US" dirty="0"/>
              <a:t>shown to an offender or to one under one's power;  </a:t>
            </a:r>
          </a:p>
          <a:p>
            <a:pPr marL="457200" lvl="0" indent="-457200">
              <a:buFont typeface="+mj-lt"/>
              <a:buAutoNum type="arabicPeriod"/>
            </a:pPr>
            <a:r>
              <a:rPr lang="en-US" dirty="0"/>
              <a:t>lenient or compassionate treatment;  </a:t>
            </a:r>
          </a:p>
          <a:p>
            <a:pPr marL="457200" lvl="0" indent="-457200">
              <a:buFont typeface="+mj-lt"/>
              <a:buAutoNum type="arabicPeriod"/>
            </a:pPr>
            <a:r>
              <a:rPr lang="en-US" dirty="0"/>
              <a:t>a blessing, an act of divine favor or compassion; </a:t>
            </a:r>
          </a:p>
          <a:p>
            <a:pPr marL="457200" lvl="0" indent="-457200">
              <a:buFont typeface="+mj-lt"/>
              <a:buAutoNum type="arabicPeriod"/>
            </a:pPr>
            <a:r>
              <a:rPr lang="en-US" dirty="0"/>
              <a:t>compassionate treatment of those in distress;  </a:t>
            </a:r>
          </a:p>
          <a:p>
            <a:pPr marL="0" indent="0">
              <a:buNone/>
            </a:pPr>
            <a:endParaRPr lang="en-US" b="1" i="1" dirty="0" smtClean="0"/>
          </a:p>
          <a:p>
            <a:pPr marL="0" indent="0">
              <a:buNone/>
            </a:pPr>
            <a:r>
              <a:rPr lang="en-US" b="1" i="1" dirty="0" smtClean="0"/>
              <a:t>Which </a:t>
            </a:r>
            <a:r>
              <a:rPr lang="en-US" b="1" i="1" dirty="0"/>
              <a:t>of these best describes how people today view mercy?</a:t>
            </a:r>
            <a:r>
              <a:rPr lang="en-US" b="1" dirty="0"/>
              <a:t> </a:t>
            </a:r>
          </a:p>
        </p:txBody>
      </p:sp>
      <p:pic>
        <p:nvPicPr>
          <p:cNvPr id="17" name="Picture Placeholder 16" descr="mercy-phone-dictionary.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8340395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9637"/>
            <a:ext cx="3566160" cy="1740869"/>
          </a:xfrm>
        </p:spPr>
        <p:txBody>
          <a:bodyPr anchor="t"/>
          <a:lstStyle/>
          <a:p>
            <a:r>
              <a:rPr lang="en-US" dirty="0" smtClean="0"/>
              <a:t>Motto of </a:t>
            </a:r>
            <a:r>
              <a:rPr lang="en-US" dirty="0"/>
              <a:t>Pope </a:t>
            </a:r>
            <a:r>
              <a:rPr lang="en-US" dirty="0" smtClean="0"/>
              <a:t>Francis: </a:t>
            </a:r>
            <a:r>
              <a:rPr lang="en-US" b="1" i="1" dirty="0" err="1"/>
              <a:t>Miserando</a:t>
            </a:r>
            <a:r>
              <a:rPr lang="en-US" b="1" i="1" dirty="0"/>
              <a:t> </a:t>
            </a:r>
            <a:r>
              <a:rPr lang="en-US" b="1" i="1" dirty="0" err="1"/>
              <a:t>atque</a:t>
            </a:r>
            <a:r>
              <a:rPr lang="en-US" b="1" i="1" dirty="0"/>
              <a:t> </a:t>
            </a:r>
            <a:r>
              <a:rPr lang="en-US" b="1" i="1" dirty="0" err="1"/>
              <a:t>Eligendo</a:t>
            </a:r>
            <a:r>
              <a:rPr lang="en-US" b="1" i="1" dirty="0"/>
              <a:t> </a:t>
            </a:r>
            <a:endParaRPr lang="en-US" dirty="0"/>
          </a:p>
        </p:txBody>
      </p:sp>
      <p:sp>
        <p:nvSpPr>
          <p:cNvPr id="3" name="Text Placeholder 2"/>
          <p:cNvSpPr>
            <a:spLocks noGrp="1"/>
          </p:cNvSpPr>
          <p:nvPr>
            <p:ph type="body" sz="half" idx="2"/>
          </p:nvPr>
        </p:nvSpPr>
        <p:spPr/>
        <p:txBody>
          <a:bodyPr>
            <a:normAutofit/>
          </a:bodyPr>
          <a:lstStyle/>
          <a:p>
            <a:pPr marL="285750" indent="-285750">
              <a:spcBef>
                <a:spcPts val="2400"/>
              </a:spcBef>
              <a:buFont typeface="Wingdings" charset="2"/>
              <a:buChar char="§"/>
            </a:pPr>
            <a:r>
              <a:rPr lang="en-US" sz="1800" dirty="0" smtClean="0"/>
              <a:t>Quote </a:t>
            </a:r>
            <a:r>
              <a:rPr lang="en-US" sz="1800" dirty="0"/>
              <a:t>is related to Jesus’ call of sinful St Matthew, means “</a:t>
            </a:r>
            <a:r>
              <a:rPr lang="en-US" sz="1800" b="1" i="1" dirty="0"/>
              <a:t>Having mercy by choosing him</a:t>
            </a:r>
            <a:r>
              <a:rPr lang="en-US" sz="1800" b="1" i="1" dirty="0" smtClean="0"/>
              <a:t>”</a:t>
            </a:r>
          </a:p>
          <a:p>
            <a:pPr marL="285750" indent="-285750">
              <a:spcBef>
                <a:spcPts val="2400"/>
              </a:spcBef>
              <a:buFont typeface="Wingdings" charset="2"/>
              <a:buChar char="§"/>
            </a:pPr>
            <a:r>
              <a:rPr lang="en-US" sz="1800" dirty="0" smtClean="0"/>
              <a:t>That </a:t>
            </a:r>
            <a:r>
              <a:rPr lang="en-US" sz="1800" dirty="0"/>
              <a:t>is ultimately our story. We are chosen by God’s mercy and it is meant to change our lives. </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137" r="2137"/>
          <a:stretch>
            <a:fillRect/>
          </a:stretch>
        </p:blipFill>
        <p:spPr/>
      </p:pic>
    </p:spTree>
    <p:extLst>
      <p:ext uri="{BB962C8B-B14F-4D97-AF65-F5344CB8AC3E}">
        <p14:creationId xmlns:p14="http://schemas.microsoft.com/office/powerpoint/2010/main" val="30754263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0777"/>
            <a:ext cx="3566160" cy="1518069"/>
          </a:xfrm>
        </p:spPr>
        <p:txBody>
          <a:bodyPr anchor="t"/>
          <a:lstStyle/>
          <a:p>
            <a:r>
              <a:rPr lang="en-US" dirty="0"/>
              <a:t>Mercy has deep biblical roots</a:t>
            </a:r>
            <a:r>
              <a:rPr lang="en-US" dirty="0" smtClean="0"/>
              <a:t>.</a:t>
            </a:r>
            <a:endParaRPr lang="en-US" dirty="0"/>
          </a:p>
        </p:txBody>
      </p:sp>
      <p:sp>
        <p:nvSpPr>
          <p:cNvPr id="3" name="Text Placeholder 2"/>
          <p:cNvSpPr>
            <a:spLocks noGrp="1"/>
          </p:cNvSpPr>
          <p:nvPr>
            <p:ph type="body" sz="half" idx="2"/>
          </p:nvPr>
        </p:nvSpPr>
        <p:spPr>
          <a:xfrm>
            <a:off x="457198" y="1526166"/>
            <a:ext cx="3720687" cy="4767877"/>
          </a:xfrm>
        </p:spPr>
        <p:txBody>
          <a:bodyPr>
            <a:noAutofit/>
          </a:bodyPr>
          <a:lstStyle/>
          <a:p>
            <a:pPr>
              <a:spcBef>
                <a:spcPts val="2400"/>
              </a:spcBef>
            </a:pPr>
            <a:r>
              <a:rPr lang="en-US" dirty="0" smtClean="0"/>
              <a:t>In </a:t>
            </a:r>
            <a:r>
              <a:rPr lang="en-US" dirty="0"/>
              <a:t>the Old Testament, God enters into a covenant of mercy with Israel and renews it constantly</a:t>
            </a:r>
            <a:r>
              <a:rPr lang="en-US" dirty="0" smtClean="0"/>
              <a:t>. In </a:t>
            </a:r>
            <a:r>
              <a:rPr lang="en-US" dirty="0"/>
              <a:t>Exodus, Moses encounters a God “</a:t>
            </a:r>
            <a:r>
              <a:rPr lang="en-US" i="1" dirty="0"/>
              <a:t>who is gracious and merciful, slow to anger, and abounds in steadfast love and fidelity”</a:t>
            </a:r>
            <a:r>
              <a:rPr lang="en-US" dirty="0"/>
              <a:t>. (Ex. 34:6)</a:t>
            </a:r>
            <a:r>
              <a:rPr lang="en-US" dirty="0" smtClean="0"/>
              <a:t>.</a:t>
            </a:r>
          </a:p>
          <a:p>
            <a:pPr>
              <a:spcBef>
                <a:spcPts val="2400"/>
              </a:spcBef>
            </a:pPr>
            <a:r>
              <a:rPr lang="en-US" dirty="0" smtClean="0"/>
              <a:t>In </a:t>
            </a:r>
            <a:r>
              <a:rPr lang="en-US" dirty="0"/>
              <a:t>the New Testament, Jesus is “God’s mercy in person.</a:t>
            </a:r>
            <a:r>
              <a:rPr lang="en-US" dirty="0" smtClean="0"/>
              <a:t>”</a:t>
            </a:r>
          </a:p>
          <a:p>
            <a:pPr>
              <a:spcBef>
                <a:spcPts val="2400"/>
              </a:spcBef>
            </a:pPr>
            <a:r>
              <a:rPr lang="en-US" dirty="0" smtClean="0"/>
              <a:t>By </a:t>
            </a:r>
            <a:r>
              <a:rPr lang="en-US" dirty="0"/>
              <a:t>miracles, acts of healing, teachings, and release from sin and suffering, Jesus shows God’s unlimited compassion for Gentiles &amp; Jews. </a:t>
            </a:r>
          </a:p>
        </p:txBody>
      </p:sp>
      <p:pic>
        <p:nvPicPr>
          <p:cNvPr id="5" name="Picture Placeholder 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
        <p:nvSpPr>
          <p:cNvPr id="6" name="TextBox 5"/>
          <p:cNvSpPr txBox="1"/>
          <p:nvPr/>
        </p:nvSpPr>
        <p:spPr>
          <a:xfrm>
            <a:off x="6918577" y="6539118"/>
            <a:ext cx="2062809" cy="323165"/>
          </a:xfrm>
          <a:prstGeom prst="rect">
            <a:avLst/>
          </a:prstGeom>
          <a:noFill/>
        </p:spPr>
        <p:txBody>
          <a:bodyPr wrap="none" rtlCol="0">
            <a:spAutoFit/>
          </a:bodyPr>
          <a:lstStyle/>
          <a:p>
            <a:r>
              <a:rPr lang="en-US" sz="1500" dirty="0" err="1"/>
              <a:t>f</a:t>
            </a:r>
            <a:r>
              <a:rPr lang="en-US" sz="1500" dirty="0" err="1" smtClean="0"/>
              <a:t>reebibleimages.org</a:t>
            </a:r>
            <a:endParaRPr lang="en-US" sz="1500" dirty="0"/>
          </a:p>
        </p:txBody>
      </p:sp>
    </p:spTree>
    <p:extLst>
      <p:ext uri="{BB962C8B-B14F-4D97-AF65-F5344CB8AC3E}">
        <p14:creationId xmlns:p14="http://schemas.microsoft.com/office/powerpoint/2010/main" val="1145480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89637"/>
            <a:ext cx="3566160" cy="1740869"/>
          </a:xfrm>
        </p:spPr>
        <p:txBody>
          <a:bodyPr anchor="t"/>
          <a:lstStyle/>
          <a:p>
            <a:r>
              <a:rPr lang="en-US" dirty="0" smtClean="0"/>
              <a:t>New Testament Examples</a:t>
            </a:r>
            <a:endParaRPr lang="en-US" dirty="0"/>
          </a:p>
        </p:txBody>
      </p:sp>
      <p:sp>
        <p:nvSpPr>
          <p:cNvPr id="3" name="Text Placeholder 2"/>
          <p:cNvSpPr>
            <a:spLocks noGrp="1"/>
          </p:cNvSpPr>
          <p:nvPr>
            <p:ph type="body" sz="half" idx="2"/>
          </p:nvPr>
        </p:nvSpPr>
        <p:spPr>
          <a:xfrm>
            <a:off x="457198" y="1359068"/>
            <a:ext cx="4066059" cy="5243345"/>
          </a:xfrm>
        </p:spPr>
        <p:txBody>
          <a:bodyPr>
            <a:noAutofit/>
          </a:bodyPr>
          <a:lstStyle/>
          <a:p>
            <a:pPr marL="285750" indent="-285750">
              <a:spcBef>
                <a:spcPts val="1200"/>
              </a:spcBef>
              <a:buFont typeface="Wingdings" charset="2"/>
              <a:buChar char="§"/>
            </a:pPr>
            <a:r>
              <a:rPr lang="en-US" dirty="0" smtClean="0"/>
              <a:t>Jesus </a:t>
            </a:r>
            <a:r>
              <a:rPr lang="en-US" dirty="0"/>
              <a:t>shows us that mercy flows from the heart of God and is offered for the good of all. </a:t>
            </a:r>
          </a:p>
          <a:p>
            <a:pPr marL="285750" indent="-285750">
              <a:spcBef>
                <a:spcPts val="1200"/>
              </a:spcBef>
              <a:buFont typeface="Wingdings" charset="2"/>
              <a:buChar char="§"/>
            </a:pPr>
            <a:r>
              <a:rPr lang="en-US" i="1" dirty="0" smtClean="0"/>
              <a:t>Eating </a:t>
            </a:r>
            <a:r>
              <a:rPr lang="en-US" i="1" dirty="0"/>
              <a:t>with tax collectors &amp; sinners:</a:t>
            </a:r>
            <a:r>
              <a:rPr lang="en-US" dirty="0"/>
              <a:t> “Jesus said, Go and learning the meaning of the words, ‘I desire mercy, not sacrifice.’ I did not come to call the righteous, but sinners.” (Matt: 9:13</a:t>
            </a:r>
            <a:r>
              <a:rPr lang="en-US" dirty="0" smtClean="0"/>
              <a:t>)</a:t>
            </a:r>
          </a:p>
          <a:p>
            <a:pPr marL="285750" indent="-285750">
              <a:spcBef>
                <a:spcPts val="1200"/>
              </a:spcBef>
              <a:buFont typeface="Wingdings" charset="2"/>
              <a:buChar char="§"/>
            </a:pPr>
            <a:r>
              <a:rPr lang="en-US" i="1" dirty="0" smtClean="0"/>
              <a:t>Multiplication </a:t>
            </a:r>
            <a:r>
              <a:rPr lang="en-US" i="1" dirty="0"/>
              <a:t>of the loaves and fishes</a:t>
            </a:r>
            <a:r>
              <a:rPr lang="en-US" dirty="0"/>
              <a:t>: “Jesus, seeing the crowds of people who followed him, realized that they were tired and exhausted, felt deep compassion for them.” (</a:t>
            </a:r>
            <a:r>
              <a:rPr lang="en-US" i="1" dirty="0"/>
              <a:t>Matt.</a:t>
            </a:r>
            <a:r>
              <a:rPr lang="en-US" dirty="0"/>
              <a:t> 9:36).                                                                                                             </a:t>
            </a:r>
            <a:endParaRPr lang="en-US" dirty="0" smtClean="0"/>
          </a:p>
          <a:p>
            <a:pPr marL="285750" indent="-285750">
              <a:spcBef>
                <a:spcPts val="1200"/>
              </a:spcBef>
              <a:buFont typeface="Wingdings" charset="2"/>
              <a:buChar char="§"/>
            </a:pPr>
            <a:r>
              <a:rPr lang="en-US" i="1" dirty="0" smtClean="0"/>
              <a:t>Healing </a:t>
            </a:r>
            <a:r>
              <a:rPr lang="en-US" i="1" dirty="0"/>
              <a:t>of a demoniac</a:t>
            </a:r>
            <a:r>
              <a:rPr lang="en-US" dirty="0"/>
              <a:t> : “Go home to your own people and tell them what the Lord in his great mercy has done for you.” (Mark.5:19) </a:t>
            </a:r>
          </a:p>
        </p:txBody>
      </p:sp>
      <p:pic>
        <p:nvPicPr>
          <p:cNvPr id="6" name="Picture Placeholder 5"/>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
        <p:nvSpPr>
          <p:cNvPr id="5" name="TextBox 4"/>
          <p:cNvSpPr txBox="1"/>
          <p:nvPr/>
        </p:nvSpPr>
        <p:spPr>
          <a:xfrm>
            <a:off x="6918577" y="6539118"/>
            <a:ext cx="2062809" cy="323165"/>
          </a:xfrm>
          <a:prstGeom prst="rect">
            <a:avLst/>
          </a:prstGeom>
          <a:noFill/>
        </p:spPr>
        <p:txBody>
          <a:bodyPr wrap="none" rtlCol="0">
            <a:spAutoFit/>
          </a:bodyPr>
          <a:lstStyle/>
          <a:p>
            <a:r>
              <a:rPr lang="en-US" sz="1500" dirty="0" err="1"/>
              <a:t>f</a:t>
            </a:r>
            <a:r>
              <a:rPr lang="en-US" sz="1500" dirty="0" err="1" smtClean="0"/>
              <a:t>reebibleimages.org</a:t>
            </a:r>
            <a:endParaRPr lang="en-US" sz="1500" dirty="0"/>
          </a:p>
        </p:txBody>
      </p:sp>
    </p:spTree>
    <p:extLst>
      <p:ext uri="{BB962C8B-B14F-4D97-AF65-F5344CB8AC3E}">
        <p14:creationId xmlns:p14="http://schemas.microsoft.com/office/powerpoint/2010/main" val="2805123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198" y="260438"/>
            <a:ext cx="3999213" cy="1700184"/>
          </a:xfrm>
        </p:spPr>
        <p:txBody>
          <a:bodyPr anchor="t"/>
          <a:lstStyle/>
          <a:p>
            <a:r>
              <a:rPr lang="en-US" dirty="0"/>
              <a:t>Now, let’s look at Webster’s Dictionary definitions of Justice.</a:t>
            </a:r>
          </a:p>
        </p:txBody>
      </p:sp>
      <p:sp>
        <p:nvSpPr>
          <p:cNvPr id="6" name="Content Placeholder 5"/>
          <p:cNvSpPr>
            <a:spLocks noGrp="1"/>
          </p:cNvSpPr>
          <p:nvPr>
            <p:ph type="body" sz="half" idx="2"/>
          </p:nvPr>
        </p:nvSpPr>
        <p:spPr>
          <a:xfrm>
            <a:off x="457199" y="1960622"/>
            <a:ext cx="3999212" cy="4144279"/>
          </a:xfrm>
        </p:spPr>
        <p:txBody>
          <a:bodyPr anchor="t">
            <a:normAutofit/>
          </a:bodyPr>
          <a:lstStyle/>
          <a:p>
            <a:pPr marL="342900" lvl="0" indent="-342900">
              <a:buFont typeface="+mj-lt"/>
              <a:buAutoNum type="arabicPeriod"/>
            </a:pPr>
            <a:r>
              <a:rPr lang="en-US" dirty="0" smtClean="0"/>
              <a:t>The </a:t>
            </a:r>
            <a:r>
              <a:rPr lang="en-US" dirty="0"/>
              <a:t>impartial adjustment of conflicting claims;</a:t>
            </a:r>
          </a:p>
          <a:p>
            <a:pPr marL="342900" lvl="0" indent="-342900">
              <a:buFont typeface="+mj-lt"/>
              <a:buAutoNum type="arabicPeriod"/>
            </a:pPr>
            <a:r>
              <a:rPr lang="en-US" dirty="0"/>
              <a:t>To assign merited rewards or punishments; </a:t>
            </a:r>
          </a:p>
          <a:p>
            <a:pPr marL="342900" lvl="0" indent="-342900">
              <a:buFont typeface="+mj-lt"/>
              <a:buAutoNum type="arabicPeriod"/>
            </a:pPr>
            <a:r>
              <a:rPr lang="en-US" dirty="0" smtClean="0"/>
              <a:t>Determining rights </a:t>
            </a:r>
            <a:r>
              <a:rPr lang="en-US" dirty="0"/>
              <a:t>by rules of law or equity; </a:t>
            </a:r>
          </a:p>
          <a:p>
            <a:pPr marL="342900" lvl="0" indent="-342900">
              <a:buFont typeface="+mj-lt"/>
              <a:buAutoNum type="arabicPeriod"/>
            </a:pPr>
            <a:r>
              <a:rPr lang="en-US" dirty="0"/>
              <a:t>being impartial or fair; conforming to a principle or </a:t>
            </a:r>
            <a:r>
              <a:rPr lang="en-US" dirty="0" smtClean="0"/>
              <a:t>ideal</a:t>
            </a:r>
          </a:p>
          <a:p>
            <a:pPr lvl="0"/>
            <a:endParaRPr lang="en-US" dirty="0"/>
          </a:p>
          <a:p>
            <a:r>
              <a:rPr lang="en-US" b="1" i="1" dirty="0"/>
              <a:t>Which of these best describes how people today view justice?</a:t>
            </a:r>
            <a:endParaRPr lang="en-US" b="1" dirty="0"/>
          </a:p>
        </p:txBody>
      </p:sp>
      <p:pic>
        <p:nvPicPr>
          <p:cNvPr id="7" name="Picture Placeholder 6" descr="justice-iphone-dictionary.pn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785939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7" y="995082"/>
            <a:ext cx="4032637" cy="1035424"/>
          </a:xfrm>
        </p:spPr>
        <p:txBody>
          <a:bodyPr/>
          <a:lstStyle/>
          <a:p>
            <a:r>
              <a:rPr lang="en-US" dirty="0"/>
              <a:t>In a Christian context, Justice has a specific focus: </a:t>
            </a:r>
          </a:p>
        </p:txBody>
      </p:sp>
      <p:sp>
        <p:nvSpPr>
          <p:cNvPr id="3" name="Text Placeholder 2"/>
          <p:cNvSpPr>
            <a:spLocks noGrp="1"/>
          </p:cNvSpPr>
          <p:nvPr>
            <p:ph type="body" sz="half" idx="2"/>
          </p:nvPr>
        </p:nvSpPr>
        <p:spPr>
          <a:xfrm>
            <a:off x="457198" y="2294819"/>
            <a:ext cx="3809815" cy="3976944"/>
          </a:xfrm>
        </p:spPr>
        <p:txBody>
          <a:bodyPr>
            <a:normAutofit/>
          </a:bodyPr>
          <a:lstStyle/>
          <a:p>
            <a:pPr marL="285750" indent="-285750">
              <a:spcBef>
                <a:spcPts val="1800"/>
              </a:spcBef>
              <a:buFont typeface="Wingdings" charset="2"/>
              <a:buChar char="§"/>
            </a:pPr>
            <a:r>
              <a:rPr lang="en-US" sz="1800" dirty="0" smtClean="0"/>
              <a:t>A </a:t>
            </a:r>
            <a:r>
              <a:rPr lang="en-US" sz="1800" dirty="0"/>
              <a:t>moral virtue with </a:t>
            </a:r>
            <a:r>
              <a:rPr lang="en-US" sz="1800" dirty="0" smtClean="0"/>
              <a:t>a constant</a:t>
            </a:r>
            <a:r>
              <a:rPr lang="en-US" sz="1800" dirty="0"/>
              <a:t>, firm will to give their due to God &amp; neighbor</a:t>
            </a:r>
            <a:r>
              <a:rPr lang="en-US" sz="1800" dirty="0" smtClean="0"/>
              <a:t>;</a:t>
            </a:r>
          </a:p>
          <a:p>
            <a:pPr marL="285750" indent="-285750">
              <a:spcBef>
                <a:spcPts val="1800"/>
              </a:spcBef>
              <a:buFont typeface="Wingdings" charset="2"/>
              <a:buChar char="§"/>
            </a:pPr>
            <a:r>
              <a:rPr lang="en-US" sz="1800" dirty="0" smtClean="0"/>
              <a:t>Respect </a:t>
            </a:r>
            <a:r>
              <a:rPr lang="en-US" sz="1800" dirty="0"/>
              <a:t>for the rights of all;                                                                                                              </a:t>
            </a:r>
            <a:endParaRPr lang="en-US" sz="1800" dirty="0" smtClean="0"/>
          </a:p>
          <a:p>
            <a:pPr marL="285750" indent="-285750">
              <a:spcBef>
                <a:spcPts val="1800"/>
              </a:spcBef>
              <a:buFont typeface="Wingdings" charset="2"/>
              <a:buChar char="§"/>
            </a:pPr>
            <a:r>
              <a:rPr lang="en-US" sz="1800" dirty="0" smtClean="0"/>
              <a:t>To </a:t>
            </a:r>
            <a:r>
              <a:rPr lang="en-US" sz="1800" dirty="0"/>
              <a:t>establish harmony and equality in human relationships;                                                                              </a:t>
            </a:r>
            <a:endParaRPr lang="en-US" sz="1800" dirty="0" smtClean="0"/>
          </a:p>
          <a:p>
            <a:pPr marL="285750" indent="-285750">
              <a:spcBef>
                <a:spcPts val="1800"/>
              </a:spcBef>
              <a:buFont typeface="Wingdings" charset="2"/>
              <a:buChar char="§"/>
            </a:pPr>
            <a:r>
              <a:rPr lang="en-US" sz="1800" dirty="0"/>
              <a:t>T</a:t>
            </a:r>
            <a:r>
              <a:rPr lang="en-US" sz="1800" dirty="0" smtClean="0"/>
              <a:t>o </a:t>
            </a:r>
            <a:r>
              <a:rPr lang="en-US" sz="1800" dirty="0"/>
              <a:t>promote the common good for all. </a:t>
            </a:r>
            <a:r>
              <a:rPr lang="en-US" sz="1800" dirty="0" smtClean="0"/>
              <a:t>(</a:t>
            </a:r>
            <a:r>
              <a:rPr lang="en-US" sz="1800" dirty="0"/>
              <a:t>Catechism of RC Church-1807)</a:t>
            </a:r>
          </a:p>
          <a:p>
            <a:endParaRPr lang="en-US" sz="1800"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0856003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67358"/>
            <a:ext cx="3566160" cy="1763148"/>
          </a:xfrm>
        </p:spPr>
        <p:txBody>
          <a:bodyPr anchor="t"/>
          <a:lstStyle/>
          <a:p>
            <a:r>
              <a:rPr lang="en-US" dirty="0"/>
              <a:t>For a Christian, justice is relational: </a:t>
            </a:r>
          </a:p>
        </p:txBody>
      </p:sp>
      <p:sp>
        <p:nvSpPr>
          <p:cNvPr id="3" name="Text Placeholder 2"/>
          <p:cNvSpPr>
            <a:spLocks noGrp="1"/>
          </p:cNvSpPr>
          <p:nvPr>
            <p:ph type="body" sz="half" idx="2"/>
          </p:nvPr>
        </p:nvSpPr>
        <p:spPr>
          <a:xfrm>
            <a:off x="457199" y="1559586"/>
            <a:ext cx="3566160" cy="4812436"/>
          </a:xfrm>
        </p:spPr>
        <p:txBody>
          <a:bodyPr>
            <a:normAutofit/>
          </a:bodyPr>
          <a:lstStyle/>
          <a:p>
            <a:pPr marL="285750" indent="-285750">
              <a:spcBef>
                <a:spcPts val="2400"/>
              </a:spcBef>
              <a:buFont typeface="Wingdings" charset="2"/>
              <a:buChar char="§"/>
            </a:pPr>
            <a:r>
              <a:rPr lang="en-US" sz="1700" dirty="0" smtClean="0"/>
              <a:t>Old </a:t>
            </a:r>
            <a:r>
              <a:rPr lang="en-US" sz="1700" dirty="0"/>
              <a:t>Testament: </a:t>
            </a:r>
            <a:r>
              <a:rPr lang="en-US" sz="1700" dirty="0" smtClean="0"/>
              <a:t>“</a:t>
            </a:r>
            <a:r>
              <a:rPr lang="en-US" sz="1700" dirty="0"/>
              <a:t>This is what the Lord God asks of you: act justly, love tenderly, and walk humbly with your </a:t>
            </a:r>
            <a:r>
              <a:rPr lang="en-US" sz="1700" dirty="0" smtClean="0"/>
              <a:t>God</a:t>
            </a:r>
            <a:r>
              <a:rPr lang="en-US" sz="1700" dirty="0"/>
              <a:t>.” (Micah 6:8)</a:t>
            </a:r>
          </a:p>
          <a:p>
            <a:pPr marL="285750" indent="-285750">
              <a:spcBef>
                <a:spcPts val="2400"/>
              </a:spcBef>
              <a:buFont typeface="Wingdings" charset="2"/>
              <a:buChar char="§"/>
            </a:pPr>
            <a:r>
              <a:rPr lang="en-US" sz="1700" dirty="0" smtClean="0"/>
              <a:t>New </a:t>
            </a:r>
            <a:r>
              <a:rPr lang="en-US" sz="1700" dirty="0"/>
              <a:t>Testament: </a:t>
            </a:r>
            <a:r>
              <a:rPr lang="en-US" sz="1700" dirty="0" smtClean="0"/>
              <a:t>“</a:t>
            </a:r>
            <a:r>
              <a:rPr lang="en-US" sz="1700" dirty="0"/>
              <a:t>Seek first the Kingdom of God and his justice, and all will be given you. </a:t>
            </a:r>
            <a:r>
              <a:rPr lang="en-US" sz="1700" dirty="0" smtClean="0"/>
              <a:t>(</a:t>
            </a:r>
            <a:r>
              <a:rPr lang="en-US" sz="1700" dirty="0"/>
              <a:t>Matt.6:33) </a:t>
            </a:r>
            <a:r>
              <a:rPr lang="en-US" sz="1700" dirty="0" smtClean="0"/>
              <a:t>“</a:t>
            </a:r>
            <a:r>
              <a:rPr lang="en-US" sz="1700" dirty="0"/>
              <a:t>Blessed are those who hunger and thirst for justice.” (Matt 5:6)</a:t>
            </a:r>
          </a:p>
          <a:p>
            <a:pPr marL="285750" indent="-285750">
              <a:spcBef>
                <a:spcPts val="2400"/>
              </a:spcBef>
              <a:buFont typeface="Wingdings" charset="2"/>
              <a:buChar char="§"/>
            </a:pPr>
            <a:r>
              <a:rPr lang="en-US" sz="1700" dirty="0" smtClean="0"/>
              <a:t>In </a:t>
            </a:r>
            <a:r>
              <a:rPr lang="en-US" sz="1700" dirty="0"/>
              <a:t>Catholic tradition, justice is not only a legal, juridical process, but a living law, based on love. </a:t>
            </a:r>
          </a:p>
        </p:txBody>
      </p:sp>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14263" b="-26415"/>
          <a:stretch/>
        </p:blipFill>
        <p:spPr>
          <a:xfrm>
            <a:off x="4760913" y="990600"/>
            <a:ext cx="4095750" cy="5611813"/>
          </a:xfrm>
        </p:spPr>
      </p:pic>
    </p:spTree>
    <p:extLst>
      <p:ext uri="{BB962C8B-B14F-4D97-AF65-F5344CB8AC3E}">
        <p14:creationId xmlns:p14="http://schemas.microsoft.com/office/powerpoint/2010/main" val="405940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0777"/>
            <a:ext cx="3566160" cy="1729729"/>
          </a:xfrm>
        </p:spPr>
        <p:txBody>
          <a:bodyPr anchor="t"/>
          <a:lstStyle/>
          <a:p>
            <a:r>
              <a:rPr lang="en-US" dirty="0"/>
              <a:t>Vincent’s journey to mercy and justice </a:t>
            </a:r>
          </a:p>
        </p:txBody>
      </p:sp>
      <p:sp>
        <p:nvSpPr>
          <p:cNvPr id="3" name="Text Placeholder 2"/>
          <p:cNvSpPr>
            <a:spLocks noGrp="1"/>
          </p:cNvSpPr>
          <p:nvPr>
            <p:ph type="body" sz="half" idx="2"/>
          </p:nvPr>
        </p:nvSpPr>
        <p:spPr>
          <a:xfrm>
            <a:off x="457198" y="2057400"/>
            <a:ext cx="4077201" cy="4459441"/>
          </a:xfrm>
        </p:spPr>
        <p:txBody>
          <a:bodyPr>
            <a:noAutofit/>
          </a:bodyPr>
          <a:lstStyle/>
          <a:p>
            <a:r>
              <a:rPr lang="en-US" sz="1800" dirty="0"/>
              <a:t>Vincent’s journey to mercy and justice began in pastoral ministry to God’s people in 4 </a:t>
            </a:r>
            <a:r>
              <a:rPr lang="en-US" sz="1800" dirty="0" smtClean="0"/>
              <a:t>places:</a:t>
            </a:r>
          </a:p>
          <a:p>
            <a:pPr marL="285750" indent="-285750">
              <a:spcBef>
                <a:spcPts val="1800"/>
              </a:spcBef>
              <a:buFont typeface="Wingdings" charset="2"/>
              <a:buChar char="§"/>
            </a:pPr>
            <a:r>
              <a:rPr lang="en-US" sz="1800" dirty="0" smtClean="0"/>
              <a:t>Clichy </a:t>
            </a:r>
            <a:r>
              <a:rPr lang="en-US" sz="1800" dirty="0"/>
              <a:t>- parish </a:t>
            </a:r>
            <a:r>
              <a:rPr lang="en-US" sz="1800" dirty="0" smtClean="0"/>
              <a:t>work</a:t>
            </a:r>
          </a:p>
          <a:p>
            <a:pPr marL="285750" indent="-285750">
              <a:spcBef>
                <a:spcPts val="1800"/>
              </a:spcBef>
              <a:buFont typeface="Wingdings" charset="2"/>
              <a:buChar char="§"/>
            </a:pPr>
            <a:r>
              <a:rPr lang="en-US" sz="1800" dirty="0" err="1" smtClean="0"/>
              <a:t>Gannes</a:t>
            </a:r>
            <a:r>
              <a:rPr lang="en-US" sz="1800" dirty="0" smtClean="0"/>
              <a:t> </a:t>
            </a:r>
            <a:r>
              <a:rPr lang="en-US" sz="1800" dirty="0"/>
              <a:t>- a memorable </a:t>
            </a:r>
            <a:r>
              <a:rPr lang="en-US" sz="1800" dirty="0" smtClean="0"/>
              <a:t>confession</a:t>
            </a:r>
          </a:p>
          <a:p>
            <a:pPr marL="285750" indent="-285750">
              <a:spcBef>
                <a:spcPts val="1800"/>
              </a:spcBef>
              <a:buFont typeface="Wingdings" charset="2"/>
              <a:buChar char="§"/>
            </a:pPr>
            <a:r>
              <a:rPr lang="en-US" sz="1800" dirty="0" err="1" smtClean="0"/>
              <a:t>Folleville</a:t>
            </a:r>
            <a:r>
              <a:rPr lang="en-US" sz="1800" dirty="0" smtClean="0"/>
              <a:t> </a:t>
            </a:r>
            <a:r>
              <a:rPr lang="en-US" sz="1800" dirty="0"/>
              <a:t>– start of parish </a:t>
            </a:r>
            <a:r>
              <a:rPr lang="en-US" sz="1800" dirty="0" smtClean="0"/>
              <a:t>missions</a:t>
            </a:r>
          </a:p>
          <a:p>
            <a:pPr marL="285750" indent="-285750">
              <a:spcBef>
                <a:spcPts val="1800"/>
              </a:spcBef>
              <a:buFont typeface="Wingdings" charset="2"/>
              <a:buChar char="§"/>
            </a:pPr>
            <a:r>
              <a:rPr lang="en-US" sz="1800" dirty="0" err="1" smtClean="0"/>
              <a:t>Chatillon</a:t>
            </a:r>
            <a:r>
              <a:rPr lang="en-US" sz="1800" dirty="0" smtClean="0"/>
              <a:t> </a:t>
            </a:r>
            <a:r>
              <a:rPr lang="en-US" sz="1800" dirty="0"/>
              <a:t>– a poor family that propelled him into organization                                                                       </a:t>
            </a:r>
          </a:p>
          <a:p>
            <a:endParaRPr lang="en-US" sz="1800" dirty="0"/>
          </a:p>
        </p:txBody>
      </p:sp>
      <p:pic>
        <p:nvPicPr>
          <p:cNvPr id="7" name="Picture Placeholder 6" descr="Confess.Paysan Gannes.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a:stretch/>
        </p:blipFill>
        <p:spPr/>
      </p:pic>
    </p:spTree>
    <p:extLst>
      <p:ext uri="{BB962C8B-B14F-4D97-AF65-F5344CB8AC3E}">
        <p14:creationId xmlns:p14="http://schemas.microsoft.com/office/powerpoint/2010/main" val="41227657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00777"/>
            <a:ext cx="3566160" cy="1729729"/>
          </a:xfrm>
        </p:spPr>
        <p:txBody>
          <a:bodyPr anchor="t"/>
          <a:lstStyle/>
          <a:p>
            <a:r>
              <a:rPr lang="en-US" dirty="0" smtClean="0"/>
              <a:t>Vincent’s journey to mercy and justice</a:t>
            </a:r>
            <a:endParaRPr lang="en-US" dirty="0"/>
          </a:p>
        </p:txBody>
      </p:sp>
      <p:sp>
        <p:nvSpPr>
          <p:cNvPr id="3" name="Text Placeholder 2"/>
          <p:cNvSpPr>
            <a:spLocks noGrp="1"/>
          </p:cNvSpPr>
          <p:nvPr>
            <p:ph type="body" sz="half" idx="2"/>
          </p:nvPr>
        </p:nvSpPr>
        <p:spPr/>
        <p:txBody>
          <a:bodyPr>
            <a:normAutofit/>
          </a:bodyPr>
          <a:lstStyle/>
          <a:p>
            <a:pPr marL="285750" indent="-285750">
              <a:spcBef>
                <a:spcPts val="1800"/>
              </a:spcBef>
              <a:buFont typeface="Wingdings" charset="2"/>
              <a:buChar char="§"/>
            </a:pPr>
            <a:r>
              <a:rPr lang="en-US" sz="1800" dirty="0" smtClean="0"/>
              <a:t>Vincent </a:t>
            </a:r>
            <a:r>
              <a:rPr lang="en-US" sz="1800" dirty="0"/>
              <a:t>became a true “pastor of souls” converted to Christ, ready to serve his peoples’ </a:t>
            </a:r>
            <a:r>
              <a:rPr lang="en-US" sz="1800" dirty="0" smtClean="0"/>
              <a:t>needs</a:t>
            </a:r>
          </a:p>
          <a:p>
            <a:pPr marL="285750" indent="-285750">
              <a:spcBef>
                <a:spcPts val="1800"/>
              </a:spcBef>
              <a:buFont typeface="Wingdings" charset="2"/>
              <a:buChar char="§"/>
            </a:pPr>
            <a:r>
              <a:rPr lang="en-US" sz="1800" dirty="0" smtClean="0"/>
              <a:t>In </a:t>
            </a:r>
            <a:r>
              <a:rPr lang="en-US" sz="1800" dirty="0"/>
              <a:t>these “far-off” places, Vincent learned to be pastor, confessor, and advocate for the poor  </a:t>
            </a:r>
          </a:p>
          <a:p>
            <a:pPr marL="285750" indent="-285750">
              <a:spcBef>
                <a:spcPts val="1800"/>
              </a:spcBef>
              <a:buFont typeface="Wingdings" charset="2"/>
              <a:buChar char="§"/>
            </a:pPr>
            <a:r>
              <a:rPr lang="en-US" sz="1800" i="1" dirty="0"/>
              <a:t>“The poor suffer more from a lack of organization than from a lack of charity.</a:t>
            </a:r>
            <a:r>
              <a:rPr lang="en-US" sz="1800" i="1" dirty="0" smtClean="0"/>
              <a:t>”</a:t>
            </a:r>
            <a:endParaRPr lang="en-US" sz="1800" dirty="0"/>
          </a:p>
        </p:txBody>
      </p:sp>
      <p:pic>
        <p:nvPicPr>
          <p:cNvPr id="8" name="Picture Placeholder 7" descr="SV etole rouge copier.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342870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317</TotalTime>
  <Words>1518</Words>
  <Application>Microsoft Macintosh PowerPoint</Application>
  <PresentationFormat>On-screen Show (4:3)</PresentationFormat>
  <Paragraphs>83</Paragraphs>
  <Slides>20</Slides>
  <Notes>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Plaza</vt:lpstr>
      <vt:lpstr>A Vincentian Reflection on Mercy and Justice                                                                               Founder’s Week at St. John’s University</vt:lpstr>
      <vt:lpstr>Let’s start with Webster’s Dictionary definitions of “mercy”:</vt:lpstr>
      <vt:lpstr>Mercy has deep biblical roots.</vt:lpstr>
      <vt:lpstr>New Testament Examples</vt:lpstr>
      <vt:lpstr>Now, let’s look at Webster’s Dictionary definitions of Justice.</vt:lpstr>
      <vt:lpstr>In a Christian context, Justice has a specific focus: </vt:lpstr>
      <vt:lpstr>For a Christian, justice is relational: </vt:lpstr>
      <vt:lpstr>Vincent’s journey to mercy and justice </vt:lpstr>
      <vt:lpstr>Vincent’s journey to mercy and justice</vt:lpstr>
      <vt:lpstr>Vincent went through two critical, ‘life-changing’ moments: </vt:lpstr>
      <vt:lpstr>Vincent’s ideas on MERCY: </vt:lpstr>
      <vt:lpstr>Vincent’s foray into JUSTICE: </vt:lpstr>
      <vt:lpstr>Vincent’s foray into JUSTICE: </vt:lpstr>
      <vt:lpstr>Vincent’s response: </vt:lpstr>
      <vt:lpstr>Vincent’s response: </vt:lpstr>
      <vt:lpstr>Challenges</vt:lpstr>
      <vt:lpstr>Vincent’s reply to these questions:</vt:lpstr>
      <vt:lpstr>So how can we “Look with love… move with mercy” as did St. Vincent?</vt:lpstr>
      <vt:lpstr>Want another tangible way to “look with love and move with mercy” like Jesus and Vincent did? </vt:lpstr>
      <vt:lpstr>Motto of Pope Francis: Miserando atque Eligendo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Vincentian Reflection on Mercy and Justice                                                                               Founder’s Week  at St. John’s University</dc:title>
  <dc:creator>Monica Watson</dc:creator>
  <cp:lastModifiedBy>Monica Watson</cp:lastModifiedBy>
  <cp:revision>60</cp:revision>
  <dcterms:created xsi:type="dcterms:W3CDTF">2015-09-23T18:20:54Z</dcterms:created>
  <dcterms:modified xsi:type="dcterms:W3CDTF">2015-09-23T23:39:29Z</dcterms:modified>
</cp:coreProperties>
</file>