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6248400"/>
  <p:notesSz cx="10160000" cy="624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93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2000" y="1937004"/>
            <a:ext cx="8636000" cy="1312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24000" y="3499104"/>
            <a:ext cx="7112000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1">
                <a:solidFill>
                  <a:srgbClr val="FFF76B"/>
                </a:solidFill>
                <a:latin typeface="DejaVu Serif Condensed"/>
                <a:cs typeface="DejaVu Serif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22222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1">
                <a:solidFill>
                  <a:srgbClr val="FFF76B"/>
                </a:solidFill>
                <a:latin typeface="DejaVu Serif Condensed"/>
                <a:cs typeface="DejaVu Serif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8000" y="1437132"/>
            <a:ext cx="4419600" cy="4123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32400" y="1437132"/>
            <a:ext cx="4419600" cy="4123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1">
                <a:solidFill>
                  <a:srgbClr val="FFF76B"/>
                </a:solidFill>
                <a:latin typeface="DejaVu Serif Condensed"/>
                <a:cs typeface="DejaVu Serif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160000" cy="624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1085" y="83819"/>
            <a:ext cx="9597829" cy="1490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1">
                <a:solidFill>
                  <a:srgbClr val="FFF76B"/>
                </a:solidFill>
                <a:latin typeface="DejaVu Serif Condensed"/>
                <a:cs typeface="DejaVu Serif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1225" y="1885950"/>
            <a:ext cx="8337550" cy="4055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22222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54400" y="5811012"/>
            <a:ext cx="3251200" cy="312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8000" y="5811012"/>
            <a:ext cx="2336800" cy="312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315200" y="5811012"/>
            <a:ext cx="2336800" cy="312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12950"/>
            <a:ext cx="10147300" cy="2209800"/>
          </a:xfrm>
          <a:custGeom>
            <a:avLst/>
            <a:gdLst/>
            <a:ahLst/>
            <a:cxnLst/>
            <a:rect l="l" t="t" r="r" b="b"/>
            <a:pathLst>
              <a:path w="10147300" h="2209800">
                <a:moveTo>
                  <a:pt x="0" y="0"/>
                </a:moveTo>
                <a:lnTo>
                  <a:pt x="10147300" y="0"/>
                </a:lnTo>
                <a:lnTo>
                  <a:pt x="10147300" y="2209800"/>
                </a:lnTo>
                <a:lnTo>
                  <a:pt x="0" y="2209800"/>
                </a:lnTo>
                <a:lnTo>
                  <a:pt x="0" y="0"/>
                </a:lnTo>
                <a:close/>
              </a:path>
            </a:pathLst>
          </a:custGeom>
          <a:solidFill>
            <a:srgbClr val="FFF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2300" y="2533650"/>
            <a:ext cx="9410700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i="0" spc="-15" dirty="0">
                <a:solidFill>
                  <a:srgbClr val="222222"/>
                </a:solidFill>
                <a:latin typeface="Lucida Sans"/>
                <a:cs typeface="Lucida Sans"/>
              </a:rPr>
              <a:t>Exam</a:t>
            </a:r>
            <a:r>
              <a:rPr lang="es-ES" sz="3700" b="1" i="0" spc="-15" dirty="0">
                <a:solidFill>
                  <a:srgbClr val="222222"/>
                </a:solidFill>
                <a:latin typeface="Lucida Sans"/>
                <a:cs typeface="Lucida Sans"/>
              </a:rPr>
              <a:t>en de Conciencia </a:t>
            </a:r>
            <a:r>
              <a:rPr lang="es-ES" sz="3700" b="1" i="0" dirty="0">
                <a:solidFill>
                  <a:srgbClr val="222222"/>
                </a:solidFill>
                <a:latin typeface="Lucida Sans"/>
                <a:cs typeface="Lucida Sans"/>
              </a:rPr>
              <a:t>a la luz de la Doctrina Social de la Iglesia</a:t>
            </a:r>
            <a:endParaRPr sz="37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80390" y="5715000"/>
            <a:ext cx="1791335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spc="-5" dirty="0">
                <a:solidFill>
                  <a:srgbClr val="96D35F"/>
                </a:solidFill>
                <a:latin typeface="Arial"/>
                <a:cs typeface="Arial"/>
              </a:rPr>
              <a:t>Fuente</a:t>
            </a:r>
            <a:r>
              <a:rPr sz="1700" spc="-5" dirty="0">
                <a:solidFill>
                  <a:srgbClr val="96D35F"/>
                </a:solidFill>
                <a:latin typeface="Arial"/>
                <a:cs typeface="Arial"/>
              </a:rPr>
              <a:t>:</a:t>
            </a:r>
            <a:r>
              <a:rPr sz="1700" spc="-55" dirty="0">
                <a:solidFill>
                  <a:srgbClr val="96D35F"/>
                </a:solidFill>
                <a:latin typeface="Arial"/>
                <a:cs typeface="Arial"/>
              </a:rPr>
              <a:t> </a:t>
            </a:r>
            <a:r>
              <a:rPr sz="1700" u="sng" spc="20" dirty="0">
                <a:solidFill>
                  <a:srgbClr val="96D35F"/>
                </a:solidFill>
                <a:latin typeface="Arial"/>
                <a:cs typeface="Arial"/>
              </a:rPr>
              <a:t>usccb.org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1788067"/>
            <a:ext cx="9359900" cy="4259115"/>
          </a:xfrm>
          <a:prstGeom prst="rect">
            <a:avLst/>
          </a:prstGeom>
          <a:solidFill>
            <a:srgbClr val="FFF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635000" marR="1570355">
              <a:spcBef>
                <a:spcPts val="1300"/>
              </a:spcBef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¿Respeto la vida y la dignidad de toda persona humana desde su concepción hasta su muerte natural?</a:t>
            </a:r>
          </a:p>
          <a:p>
            <a:pPr marL="635000" marR="1570355">
              <a:spcBef>
                <a:spcPts val="1300"/>
              </a:spcBef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¿Reconozco el rostro de Cristo reflejado en todos los que me rodean, sea cual sea su raza, clase, edad, o habilidades?</a:t>
            </a:r>
          </a:p>
          <a:p>
            <a:pPr marL="635000" marR="1570355">
              <a:spcBef>
                <a:spcPts val="1300"/>
              </a:spcBef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¿Trabajo para proteger la dignidad de los demás cuando se vea amenazada?</a:t>
            </a:r>
          </a:p>
          <a:p>
            <a:pPr marL="635000" marR="1570355">
              <a:spcBef>
                <a:spcPts val="1300"/>
              </a:spcBef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¿Estoy comprometido en proteger la vida humana y  asegurar que cada ser humano pueda vivir con dignidad?</a:t>
            </a:r>
          </a:p>
          <a:p>
            <a:pPr marL="635000" marR="1570355">
              <a:lnSpc>
                <a:spcPct val="112500"/>
              </a:lnSpc>
              <a:spcBef>
                <a:spcPts val="1300"/>
              </a:spcBef>
            </a:pPr>
            <a:endParaRPr sz="2000" dirty="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084" y="170179"/>
            <a:ext cx="7465915" cy="1590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6200"/>
              </a:lnSpc>
            </a:pPr>
            <a:r>
              <a:rPr lang="es-ES" spc="-40" dirty="0"/>
              <a:t>Vida y Dignidad de la Persona Humana</a:t>
            </a:r>
            <a:endParaRPr spc="7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700" y="1600200"/>
            <a:ext cx="9359900" cy="4495800"/>
          </a:xfrm>
          <a:custGeom>
            <a:avLst/>
            <a:gdLst/>
            <a:ahLst/>
            <a:cxnLst/>
            <a:rect l="l" t="t" r="r" b="b"/>
            <a:pathLst>
              <a:path w="9359900" h="4648200">
                <a:moveTo>
                  <a:pt x="0" y="0"/>
                </a:moveTo>
                <a:lnTo>
                  <a:pt x="9359900" y="0"/>
                </a:lnTo>
                <a:lnTo>
                  <a:pt x="9359900" y="4648200"/>
                </a:lnTo>
                <a:lnTo>
                  <a:pt x="0" y="4648200"/>
                </a:lnTo>
                <a:lnTo>
                  <a:pt x="0" y="0"/>
                </a:lnTo>
                <a:close/>
              </a:path>
            </a:pathLst>
          </a:custGeom>
          <a:solidFill>
            <a:srgbClr val="FFF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6000" y="1828800"/>
            <a:ext cx="8258175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¿Trato de hacer contribuciones positivas en mi familia y en la comunidad?</a:t>
            </a:r>
          </a:p>
          <a:p>
            <a:pPr marL="12700">
              <a:lnSpc>
                <a:spcPct val="1000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¿Fortalecen o debilitan la institución de la familia mis creencias, actitudes y opciones?</a:t>
            </a:r>
          </a:p>
          <a:p>
            <a:pPr marL="12700">
              <a:lnSpc>
                <a:spcPct val="1000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¿Soy consciente de los problemas que enfrenta mi comunidad local y me implico en las iniciativas para encontrar soluciones? ¿Cómo puedo estar al tanto y hacer oír mi voz cuando sea necesario?</a:t>
            </a:r>
          </a:p>
          <a:p>
            <a:pPr marL="12700">
              <a:lnSpc>
                <a:spcPct val="1000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¿Apoyo los esfuerzos de los pobres en su trabajo por lograr cambios en sus barrios y comunidades? Mis actitudes e interacciones, ¿empoderan o quitan poder a los demás?</a:t>
            </a:r>
            <a:endParaRPr sz="2000" dirty="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0285" y="76200"/>
            <a:ext cx="9878915" cy="143885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5400"/>
              </a:lnSpc>
            </a:pPr>
            <a:r>
              <a:rPr lang="es-ES" sz="5600" spc="20" dirty="0"/>
              <a:t>Llamado a la Familia, la Comunidad y la Participación</a:t>
            </a:r>
            <a:endParaRPr sz="5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700" y="1600200"/>
            <a:ext cx="9359900" cy="4648200"/>
          </a:xfrm>
          <a:custGeom>
            <a:avLst/>
            <a:gdLst/>
            <a:ahLst/>
            <a:cxnLst/>
            <a:rect l="l" t="t" r="r" b="b"/>
            <a:pathLst>
              <a:path w="9359900" h="4648200">
                <a:moveTo>
                  <a:pt x="0" y="0"/>
                </a:moveTo>
                <a:lnTo>
                  <a:pt x="9359900" y="0"/>
                </a:lnTo>
                <a:lnTo>
                  <a:pt x="9359900" y="4648200"/>
                </a:lnTo>
                <a:lnTo>
                  <a:pt x="0" y="4648200"/>
                </a:lnTo>
                <a:lnTo>
                  <a:pt x="0" y="0"/>
                </a:lnTo>
                <a:close/>
              </a:path>
            </a:pathLst>
          </a:custGeom>
          <a:solidFill>
            <a:srgbClr val="FFF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6000" y="1837575"/>
            <a:ext cx="8559800" cy="4173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5085">
              <a:lnSpc>
                <a:spcPct val="1125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¿Reconozco y respeto los derechos económicos, sociales, políticos y culturales de los demás?</a:t>
            </a:r>
          </a:p>
          <a:p>
            <a:pPr marL="12700" marR="45085">
              <a:lnSpc>
                <a:spcPct val="1125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 marR="45085">
              <a:lnSpc>
                <a:spcPct val="1125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¿Vivo en el bienestar material y el exceso, mientras soy insensible a las necesidades de otras personas cuyos derechos no se cumplen?</a:t>
            </a:r>
          </a:p>
          <a:p>
            <a:pPr marL="12700" marR="45085">
              <a:lnSpc>
                <a:spcPct val="1125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 marR="45085">
              <a:lnSpc>
                <a:spcPct val="1125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¿Tomo en serio mi responsabilidad de asegurar que se respeten los derechos de las personas necesitadas?</a:t>
            </a:r>
          </a:p>
          <a:p>
            <a:pPr marL="12700" marR="45085">
              <a:lnSpc>
                <a:spcPct val="1125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 marR="45085">
              <a:lnSpc>
                <a:spcPct val="1125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¿Insto a los que ostentan el poder a implementar programas y políticas que den prioridad a la dignidad humana y los derechos de todos, especialmente de los más vulnerables?</a:t>
            </a:r>
            <a:endParaRPr sz="2000" dirty="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1085" y="83819"/>
            <a:ext cx="9597829" cy="95154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5900" spc="-10" dirty="0"/>
              <a:t>Derechos y Obligaciones</a:t>
            </a:r>
            <a:endParaRPr sz="5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700" y="1987550"/>
            <a:ext cx="9359900" cy="3886200"/>
          </a:xfrm>
          <a:custGeom>
            <a:avLst/>
            <a:gdLst/>
            <a:ahLst/>
            <a:cxnLst/>
            <a:rect l="l" t="t" r="r" b="b"/>
            <a:pathLst>
              <a:path w="9359900" h="3886200">
                <a:moveTo>
                  <a:pt x="0" y="0"/>
                </a:moveTo>
                <a:lnTo>
                  <a:pt x="9359900" y="0"/>
                </a:lnTo>
                <a:lnTo>
                  <a:pt x="9359900" y="3886200"/>
                </a:lnTo>
                <a:lnTo>
                  <a:pt x="0" y="3886200"/>
                </a:lnTo>
                <a:lnTo>
                  <a:pt x="0" y="0"/>
                </a:lnTo>
                <a:close/>
              </a:path>
            </a:pathLst>
          </a:custGeom>
          <a:solidFill>
            <a:srgbClr val="FFF5C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36600" y="1571406"/>
            <a:ext cx="8839200" cy="3959483"/>
          </a:xfrm>
          <a:prstGeom prst="rect">
            <a:avLst/>
          </a:prstGeom>
        </p:spPr>
        <p:txBody>
          <a:bodyPr vert="horz" wrap="square" lIns="0" tIns="556198" rIns="0" bIns="0" rtlCol="0">
            <a:spAutoFit/>
          </a:bodyPr>
          <a:lstStyle/>
          <a:p>
            <a:pPr marL="36000" marR="5080" algn="l">
              <a:lnSpc>
                <a:spcPct val="114599"/>
              </a:lnSpc>
            </a:pPr>
            <a:r>
              <a:rPr lang="es-ES" sz="2400" spc="65" dirty="0"/>
              <a:t>¿Miro con especial atención a las necesidades de los pobres y vulnerables de mi comunidad y en todo el mundo?</a:t>
            </a:r>
          </a:p>
          <a:p>
            <a:pPr marL="36000" marR="5080">
              <a:lnSpc>
                <a:spcPct val="114599"/>
              </a:lnSpc>
            </a:pPr>
            <a:endParaRPr lang="es-ES" sz="2400" spc="65" dirty="0"/>
          </a:p>
          <a:p>
            <a:pPr marL="36000" marR="5080">
              <a:lnSpc>
                <a:spcPct val="114599"/>
              </a:lnSpc>
            </a:pPr>
            <a:r>
              <a:rPr lang="es-ES" sz="2400" spc="65" dirty="0"/>
              <a:t>¿Estoy desproporcionadamente preocupado por mi propio bien, a expensas del de los demás?</a:t>
            </a:r>
          </a:p>
          <a:p>
            <a:pPr marL="36000" marR="5080">
              <a:lnSpc>
                <a:spcPct val="114599"/>
              </a:lnSpc>
            </a:pPr>
            <a:endParaRPr lang="es-ES" sz="2400" spc="65" dirty="0"/>
          </a:p>
          <a:p>
            <a:pPr marL="36000" marR="5080">
              <a:lnSpc>
                <a:spcPct val="114599"/>
              </a:lnSpc>
            </a:pPr>
            <a:r>
              <a:rPr lang="es-ES" sz="2400" spc="65" dirty="0"/>
              <a:t>¿Me implico en el servicio y el trabajo para proteger la dignidad de las personas pobres y vulnerables?</a:t>
            </a:r>
            <a:endParaRPr sz="2400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1085" y="188813"/>
            <a:ext cx="9597829" cy="1487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800"/>
              </a:lnSpc>
            </a:pPr>
            <a:r>
              <a:rPr lang="es-ES" sz="5900" spc="75" dirty="0"/>
              <a:t>Opción por el Pobre y el Vulnerable</a:t>
            </a:r>
            <a:endParaRPr sz="5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700" y="1524000"/>
            <a:ext cx="9359900" cy="4648200"/>
          </a:xfrm>
          <a:custGeom>
            <a:avLst/>
            <a:gdLst/>
            <a:ahLst/>
            <a:cxnLst/>
            <a:rect l="l" t="t" r="r" b="b"/>
            <a:pathLst>
              <a:path w="9359900" h="4819650">
                <a:moveTo>
                  <a:pt x="0" y="0"/>
                </a:moveTo>
                <a:lnTo>
                  <a:pt x="9359900" y="0"/>
                </a:lnTo>
                <a:lnTo>
                  <a:pt x="9359900" y="4819650"/>
                </a:lnTo>
                <a:lnTo>
                  <a:pt x="0" y="4819650"/>
                </a:lnTo>
                <a:lnTo>
                  <a:pt x="0" y="0"/>
                </a:lnTo>
                <a:close/>
              </a:path>
            </a:pathLst>
          </a:custGeom>
          <a:solidFill>
            <a:srgbClr val="FFF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1224" y="1600200"/>
            <a:ext cx="8664575" cy="4521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 marR="5080">
              <a:lnSpc>
                <a:spcPct val="112500"/>
              </a:lnSpc>
            </a:pPr>
            <a:r>
              <a:rPr lang="es-ES" spc="-60" dirty="0"/>
              <a:t>Como trabajador, ¿cumplo con justicia las tareas por las que soy remunerado? Como empresario, ¿trato a los trabajadores de manera justa?</a:t>
            </a:r>
          </a:p>
          <a:p>
            <a:pPr marL="117475" marR="5080">
              <a:lnSpc>
                <a:spcPct val="112500"/>
              </a:lnSpc>
            </a:pPr>
            <a:endParaRPr lang="es-ES" spc="-60" dirty="0"/>
          </a:p>
          <a:p>
            <a:pPr marL="117475" marR="5080">
              <a:lnSpc>
                <a:spcPct val="112500"/>
              </a:lnSpc>
            </a:pPr>
            <a:r>
              <a:rPr lang="es-ES" spc="-60" dirty="0"/>
              <a:t>¿Trato con respeto a todos los trabajadores con los que me relaciono, sin importar su posición o clase?</a:t>
            </a:r>
          </a:p>
          <a:p>
            <a:pPr marL="117475" marR="5080">
              <a:lnSpc>
                <a:spcPct val="112500"/>
              </a:lnSpc>
            </a:pPr>
            <a:endParaRPr lang="es-ES" spc="-60" dirty="0"/>
          </a:p>
          <a:p>
            <a:pPr marL="117475" marR="5080">
              <a:lnSpc>
                <a:spcPct val="112500"/>
              </a:lnSpc>
            </a:pPr>
            <a:r>
              <a:rPr lang="es-ES" spc="-60" dirty="0"/>
              <a:t>¿Apoyo los derechos de los trabajadores: salarios justos, seguros de salud, vacaciones y bajas por enfermedad? ¿Apoyo su derecho a formar o a unirse a sindicatos o asociaciones de trabajadores?</a:t>
            </a:r>
          </a:p>
          <a:p>
            <a:pPr marL="117475" marR="5080">
              <a:lnSpc>
                <a:spcPct val="112500"/>
              </a:lnSpc>
            </a:pPr>
            <a:endParaRPr lang="es-ES" spc="-60" dirty="0"/>
          </a:p>
          <a:p>
            <a:pPr marL="117475" marR="5080" rtl="0">
              <a:lnSpc>
                <a:spcPct val="112500"/>
              </a:lnSpc>
            </a:pPr>
            <a:r>
              <a:rPr lang="es-ES" spc="-60" dirty="0"/>
              <a:t>En mis decisiones de compras, ¿tengo en cuenta la situación aquellos que producen lo que compro? Cuando es posible, ¿compro productos realizados por trabajadores cuyos derechos y dignidad se respetan?</a:t>
            </a:r>
            <a:endParaRPr spc="20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1085" y="83819"/>
            <a:ext cx="9597829" cy="1256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900"/>
              </a:lnSpc>
            </a:pPr>
            <a:r>
              <a:rPr lang="es-ES" sz="5000" spc="-15" dirty="0"/>
              <a:t>Dignidad en el Trabajo y Derechos de los Trabajadores</a:t>
            </a:r>
            <a:endParaRPr sz="5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700" y="1771650"/>
            <a:ext cx="9359900" cy="4318000"/>
          </a:xfrm>
          <a:custGeom>
            <a:avLst/>
            <a:gdLst/>
            <a:ahLst/>
            <a:cxnLst/>
            <a:rect l="l" t="t" r="r" b="b"/>
            <a:pathLst>
              <a:path w="9359900" h="4318000">
                <a:moveTo>
                  <a:pt x="0" y="0"/>
                </a:moveTo>
                <a:lnTo>
                  <a:pt x="9359900" y="0"/>
                </a:lnTo>
                <a:lnTo>
                  <a:pt x="9359900" y="4318000"/>
                </a:lnTo>
                <a:lnTo>
                  <a:pt x="0" y="4318000"/>
                </a:lnTo>
                <a:lnTo>
                  <a:pt x="0" y="0"/>
                </a:lnTo>
                <a:close/>
              </a:path>
            </a:pathLst>
          </a:custGeom>
          <a:solidFill>
            <a:srgbClr val="FFF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1225" y="1713161"/>
            <a:ext cx="8337550" cy="4078039"/>
          </a:xfrm>
          <a:prstGeom prst="rect">
            <a:avLst/>
          </a:prstGeom>
        </p:spPr>
        <p:txBody>
          <a:bodyPr vert="horz" wrap="square" lIns="0" tIns="381000" rIns="0" bIns="0" rtlCol="0">
            <a:spAutoFit/>
          </a:bodyPr>
          <a:lstStyle/>
          <a:p>
            <a:pPr marL="117475" rtl="0">
              <a:lnSpc>
                <a:spcPct val="100000"/>
              </a:lnSpc>
            </a:pPr>
            <a:r>
              <a:rPr lang="es-ES" spc="15" dirty="0"/>
              <a:t>La manera en la que gasto mi tiempo, ¿refleja una preocupación genuina por los demás?</a:t>
            </a:r>
          </a:p>
          <a:p>
            <a:pPr marL="117475">
              <a:lnSpc>
                <a:spcPct val="100000"/>
              </a:lnSpc>
            </a:pPr>
            <a:endParaRPr lang="es-ES" spc="15" dirty="0"/>
          </a:p>
          <a:p>
            <a:pPr marL="117475">
              <a:lnSpc>
                <a:spcPct val="100000"/>
              </a:lnSpc>
            </a:pPr>
            <a:r>
              <a:rPr lang="es-ES" spc="15" dirty="0"/>
              <a:t>¿Está presente la solidaridad en mi oración y espiritualidad? ¿Me preocupo de elevar una oración por las personas vulnerables del mundo, o sólo rezo por mis preocupaciones personales?</a:t>
            </a:r>
          </a:p>
          <a:p>
            <a:pPr marL="117475">
              <a:lnSpc>
                <a:spcPct val="100000"/>
              </a:lnSpc>
            </a:pPr>
            <a:endParaRPr lang="es-ES" spc="15" dirty="0"/>
          </a:p>
          <a:p>
            <a:pPr marL="117475">
              <a:lnSpc>
                <a:spcPct val="100000"/>
              </a:lnSpc>
            </a:pPr>
            <a:r>
              <a:rPr lang="es-ES" spc="15" dirty="0"/>
              <a:t>¿Estoy atento a las personas de mi alrededor, me preocupo también por el resto que vive en el mundo?</a:t>
            </a:r>
          </a:p>
          <a:p>
            <a:pPr marL="117475">
              <a:lnSpc>
                <a:spcPct val="100000"/>
              </a:lnSpc>
            </a:pPr>
            <a:endParaRPr lang="es-ES" spc="15" dirty="0"/>
          </a:p>
          <a:p>
            <a:pPr marL="117475">
              <a:lnSpc>
                <a:spcPct val="100000"/>
              </a:lnSpc>
            </a:pPr>
            <a:r>
              <a:rPr lang="es-ES" spc="15" dirty="0"/>
              <a:t>¿Veo a todos los miembros de la familia humana como a mis hermanos y hermanas?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1085" y="83819"/>
            <a:ext cx="9597829" cy="1169551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pc="70" dirty="0"/>
              <a:t>Solidaridad</a:t>
            </a:r>
            <a:endParaRPr spc="7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700" y="1771650"/>
            <a:ext cx="9359900" cy="4318000"/>
          </a:xfrm>
          <a:custGeom>
            <a:avLst/>
            <a:gdLst/>
            <a:ahLst/>
            <a:cxnLst/>
            <a:rect l="l" t="t" r="r" b="b"/>
            <a:pathLst>
              <a:path w="9359900" h="4318000">
                <a:moveTo>
                  <a:pt x="0" y="0"/>
                </a:moveTo>
                <a:lnTo>
                  <a:pt x="9359900" y="0"/>
                </a:lnTo>
                <a:lnTo>
                  <a:pt x="9359900" y="4318000"/>
                </a:lnTo>
                <a:lnTo>
                  <a:pt x="0" y="4318000"/>
                </a:lnTo>
                <a:lnTo>
                  <a:pt x="0" y="0"/>
                </a:lnTo>
                <a:close/>
              </a:path>
            </a:pathLst>
          </a:custGeom>
          <a:solidFill>
            <a:srgbClr val="FFF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085" y="83819"/>
            <a:ext cx="9597829" cy="1169551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pc="-35" dirty="0"/>
              <a:t>Cuidado de la Creación</a:t>
            </a:r>
            <a:endParaRPr spc="35" dirty="0"/>
          </a:p>
        </p:txBody>
      </p:sp>
      <p:sp>
        <p:nvSpPr>
          <p:cNvPr id="4" name="object 4"/>
          <p:cNvSpPr txBox="1"/>
          <p:nvPr/>
        </p:nvSpPr>
        <p:spPr>
          <a:xfrm>
            <a:off x="889000" y="2237879"/>
            <a:ext cx="8555355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¿Cuido con responsabilidad la creación de Dios?</a:t>
            </a:r>
          </a:p>
          <a:p>
            <a:pPr marL="12700">
              <a:lnSpc>
                <a:spcPct val="1000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¿Vivo mi cuidado de la creación como conectada a mi preocupación por lo pobres, que están más expuestos a los problemas ambientales?</a:t>
            </a:r>
          </a:p>
          <a:p>
            <a:pPr marL="12700">
              <a:lnSpc>
                <a:spcPct val="1000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¿Reciclo? ¿Desperdicio? ¿Utilizo la energía con demasiada liberalidad? ¿Hay formas de que pueda reducir el consumo en mi vida?</a:t>
            </a:r>
          </a:p>
          <a:p>
            <a:pPr marL="12700">
              <a:lnSpc>
                <a:spcPct val="100000"/>
              </a:lnSpc>
            </a:pPr>
            <a:endParaRPr lang="es-ES" sz="2000" spc="50" dirty="0">
              <a:solidFill>
                <a:srgbClr val="222222"/>
              </a:solidFill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lang="es-ES" sz="2000" spc="50" dirty="0">
                <a:solidFill>
                  <a:srgbClr val="222222"/>
                </a:solidFill>
                <a:latin typeface="Arial Unicode MS"/>
                <a:cs typeface="Arial Unicode MS"/>
              </a:rPr>
              <a:t>¿Existen formas de cambiar mis prácticas cotidianas y las de mi familia, escuela, lugar de trabajo o comunidad, para conservar mejor los recursos de la tierra para las generaciones futuras?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693</Words>
  <Application>Microsoft Office PowerPoint</Application>
  <PresentationFormat>Personalizado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 Unicode MS</vt:lpstr>
      <vt:lpstr>Arial</vt:lpstr>
      <vt:lpstr>Calibri</vt:lpstr>
      <vt:lpstr>DejaVu Serif Condensed</vt:lpstr>
      <vt:lpstr>Lucida Sans</vt:lpstr>
      <vt:lpstr>Times New Roman</vt:lpstr>
      <vt:lpstr>Office Theme</vt:lpstr>
      <vt:lpstr>Examen de Conciencia a la luz de la Doctrina Social de la Iglesia</vt:lpstr>
      <vt:lpstr>Vida y Dignidad de la Persona Humana</vt:lpstr>
      <vt:lpstr>Llamado a la Familia, la Comunidad y la Participación</vt:lpstr>
      <vt:lpstr>Derechos y Obligaciones</vt:lpstr>
      <vt:lpstr>Opción por el Pobre y el Vulnerable</vt:lpstr>
      <vt:lpstr>Dignidad en el Trabajo y Derechos de los Trabajadores</vt:lpstr>
      <vt:lpstr>Solidaridad</vt:lpstr>
      <vt:lpstr>Cuidado de la Creación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de Conciencia a la luz de la Doctrina Social de la Iglesia</dc:title>
  <cp:lastModifiedBy>Javier</cp:lastModifiedBy>
  <cp:revision>4</cp:revision>
  <dcterms:created xsi:type="dcterms:W3CDTF">2016-03-15T05:10:00Z</dcterms:created>
  <dcterms:modified xsi:type="dcterms:W3CDTF">2016-03-15T04:42:58Z</dcterms:modified>
</cp:coreProperties>
</file>