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20104100" cy="11309350"/>
  <p:notesSz cx="20104100" cy="1130935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510"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00" b="0" i="0">
                <a:solidFill>
                  <a:schemeClr val="tx1"/>
                </a:solidFill>
                <a:latin typeface="Arial"/>
                <a:cs typeface="Arial"/>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3/14/2016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3/14/2016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0104100" cy="11308715"/>
          </a:xfrm>
          <a:custGeom>
            <a:avLst/>
            <a:gdLst/>
            <a:ahLst/>
            <a:cxnLst/>
            <a:rect l="l" t="t" r="r" b="b"/>
            <a:pathLst>
              <a:path w="20104100" h="11308715">
                <a:moveTo>
                  <a:pt x="0" y="0"/>
                </a:moveTo>
                <a:lnTo>
                  <a:pt x="20104099" y="0"/>
                </a:lnTo>
                <a:lnTo>
                  <a:pt x="20104099" y="11308556"/>
                </a:lnTo>
                <a:lnTo>
                  <a:pt x="0" y="11308556"/>
                </a:lnTo>
                <a:lnTo>
                  <a:pt x="0" y="0"/>
                </a:lnTo>
                <a:close/>
              </a:path>
            </a:pathLst>
          </a:custGeom>
          <a:solidFill>
            <a:srgbClr val="902F19"/>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3/14/2016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0104100" cy="11308715"/>
          </a:xfrm>
          <a:custGeom>
            <a:avLst/>
            <a:gdLst/>
            <a:ahLst/>
            <a:cxnLst/>
            <a:rect l="l" t="t" r="r" b="b"/>
            <a:pathLst>
              <a:path w="20104100" h="11308715">
                <a:moveTo>
                  <a:pt x="0" y="0"/>
                </a:moveTo>
                <a:lnTo>
                  <a:pt x="20104099" y="0"/>
                </a:lnTo>
                <a:lnTo>
                  <a:pt x="20104099" y="11308556"/>
                </a:lnTo>
                <a:lnTo>
                  <a:pt x="0" y="11308556"/>
                </a:lnTo>
                <a:lnTo>
                  <a:pt x="0" y="0"/>
                </a:lnTo>
                <a:close/>
              </a:path>
            </a:pathLst>
          </a:custGeom>
          <a:solidFill>
            <a:srgbClr val="FDDDB6"/>
          </a:solidFill>
        </p:spPr>
        <p:txBody>
          <a:bodyPr wrap="square" lIns="0" tIns="0" rIns="0" bIns="0" rtlCol="0"/>
          <a:lstStyle/>
          <a:p>
            <a:endParaRPr/>
          </a:p>
        </p:txBody>
      </p:sp>
      <p:sp>
        <p:nvSpPr>
          <p:cNvPr id="17" name="bk object 17"/>
          <p:cNvSpPr/>
          <p:nvPr/>
        </p:nvSpPr>
        <p:spPr>
          <a:xfrm>
            <a:off x="1298389" y="2277417"/>
            <a:ext cx="7455534" cy="0"/>
          </a:xfrm>
          <a:custGeom>
            <a:avLst/>
            <a:gdLst/>
            <a:ahLst/>
            <a:cxnLst/>
            <a:rect l="l" t="t" r="r" b="b"/>
            <a:pathLst>
              <a:path w="7455534">
                <a:moveTo>
                  <a:pt x="0" y="0"/>
                </a:moveTo>
                <a:lnTo>
                  <a:pt x="7455270" y="0"/>
                </a:lnTo>
              </a:path>
            </a:pathLst>
          </a:custGeom>
          <a:ln w="10470">
            <a:solidFill>
              <a:srgbClr val="9A9A9A"/>
            </a:solidFill>
          </a:ln>
        </p:spPr>
        <p:txBody>
          <a:bodyPr wrap="square" lIns="0" tIns="0" rIns="0" bIns="0" rtlCol="0"/>
          <a:lstStyle/>
          <a:p>
            <a:endParaRPr/>
          </a:p>
        </p:txBody>
      </p:sp>
      <p:sp>
        <p:nvSpPr>
          <p:cNvPr id="2" name="Holder 2"/>
          <p:cNvSpPr>
            <a:spLocks noGrp="1"/>
          </p:cNvSpPr>
          <p:nvPr>
            <p:ph type="title"/>
          </p:nvPr>
        </p:nvSpPr>
        <p:spPr>
          <a:xfrm>
            <a:off x="1296160" y="1237733"/>
            <a:ext cx="17511778" cy="702944"/>
          </a:xfrm>
          <a:prstGeom prst="rect">
            <a:avLst/>
          </a:prstGeom>
        </p:spPr>
        <p:txBody>
          <a:bodyPr wrap="square" lIns="0" tIns="0" rIns="0" bIns="0">
            <a:spAutoFit/>
          </a:bodyPr>
          <a:lstStyle>
            <a:lvl1pPr>
              <a:defRPr sz="4600" b="0" i="0">
                <a:solidFill>
                  <a:schemeClr val="tx1"/>
                </a:solidFill>
                <a:latin typeface="Arial"/>
                <a:cs typeface="Arial"/>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3/14/2016</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0104100" cy="11308715"/>
          </a:xfrm>
          <a:custGeom>
            <a:avLst/>
            <a:gdLst/>
            <a:ahLst/>
            <a:cxnLst/>
            <a:rect l="l" t="t" r="r" b="b"/>
            <a:pathLst>
              <a:path w="20104100" h="11308715">
                <a:moveTo>
                  <a:pt x="0" y="0"/>
                </a:moveTo>
                <a:lnTo>
                  <a:pt x="20104099" y="0"/>
                </a:lnTo>
                <a:lnTo>
                  <a:pt x="20104099" y="11308556"/>
                </a:lnTo>
                <a:lnTo>
                  <a:pt x="0" y="11308556"/>
                </a:lnTo>
                <a:lnTo>
                  <a:pt x="0" y="0"/>
                </a:lnTo>
                <a:close/>
              </a:path>
            </a:pathLst>
          </a:custGeom>
          <a:solidFill>
            <a:srgbClr val="A73226"/>
          </a:solidFill>
        </p:spPr>
        <p:txBody>
          <a:bodyPr wrap="square" lIns="0" tIns="0" rIns="0" bIns="0" rtlCol="0"/>
          <a:lstStyle/>
          <a:p>
            <a:endParaRPr/>
          </a:p>
        </p:txBody>
      </p:sp>
      <p:sp>
        <p:nvSpPr>
          <p:cNvPr id="3" name="object 3"/>
          <p:cNvSpPr/>
          <p:nvPr/>
        </p:nvSpPr>
        <p:spPr>
          <a:xfrm>
            <a:off x="12360880" y="9256262"/>
            <a:ext cx="0" cy="1654810"/>
          </a:xfrm>
          <a:custGeom>
            <a:avLst/>
            <a:gdLst/>
            <a:ahLst/>
            <a:cxnLst/>
            <a:rect l="l" t="t" r="r" b="b"/>
            <a:pathLst>
              <a:path h="1654809">
                <a:moveTo>
                  <a:pt x="0" y="0"/>
                </a:moveTo>
                <a:lnTo>
                  <a:pt x="0" y="1654399"/>
                </a:lnTo>
              </a:path>
            </a:pathLst>
          </a:custGeom>
          <a:ln w="10470">
            <a:solidFill>
              <a:srgbClr val="9A9A9A"/>
            </a:solidFill>
          </a:ln>
        </p:spPr>
        <p:txBody>
          <a:bodyPr wrap="square" lIns="0" tIns="0" rIns="0" bIns="0" rtlCol="0"/>
          <a:lstStyle/>
          <a:p>
            <a:endParaRPr/>
          </a:p>
        </p:txBody>
      </p:sp>
      <p:sp>
        <p:nvSpPr>
          <p:cNvPr id="4" name="object 4"/>
          <p:cNvSpPr/>
          <p:nvPr/>
        </p:nvSpPr>
        <p:spPr>
          <a:xfrm>
            <a:off x="0" y="0"/>
            <a:ext cx="20104099" cy="8774602"/>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3001700" y="9656326"/>
            <a:ext cx="8916670" cy="707886"/>
          </a:xfrm>
          <a:prstGeom prst="rect">
            <a:avLst/>
          </a:prstGeom>
        </p:spPr>
        <p:txBody>
          <a:bodyPr vert="horz" wrap="square" lIns="0" tIns="0" rIns="0" bIns="0" rtlCol="0">
            <a:spAutoFit/>
          </a:bodyPr>
          <a:lstStyle/>
          <a:p>
            <a:pPr marL="12700">
              <a:lnSpc>
                <a:spcPct val="100000"/>
              </a:lnSpc>
            </a:pPr>
            <a:r>
              <a:rPr lang="es-ES" sz="4600" b="1" spc="5" dirty="0">
                <a:solidFill>
                  <a:srgbClr val="FFE4A8"/>
                </a:solidFill>
                <a:latin typeface="Arial"/>
                <a:cs typeface="Arial"/>
              </a:rPr>
              <a:t>Federico</a:t>
            </a:r>
            <a:r>
              <a:rPr sz="4600" b="1" spc="5" dirty="0">
                <a:solidFill>
                  <a:srgbClr val="FFE4A8"/>
                </a:solidFill>
                <a:latin typeface="Arial"/>
                <a:cs typeface="Arial"/>
              </a:rPr>
              <a:t> </a:t>
            </a:r>
            <a:r>
              <a:rPr sz="4600" b="1" spc="50" dirty="0" err="1">
                <a:solidFill>
                  <a:srgbClr val="FFE4A8"/>
                </a:solidFill>
                <a:latin typeface="Arial"/>
                <a:cs typeface="Arial"/>
              </a:rPr>
              <a:t>Ozanam</a:t>
            </a:r>
            <a:r>
              <a:rPr sz="4600" b="1" spc="50" dirty="0">
                <a:solidFill>
                  <a:srgbClr val="FFE4A8"/>
                </a:solidFill>
                <a:latin typeface="Arial"/>
                <a:cs typeface="Arial"/>
              </a:rPr>
              <a:t> </a:t>
            </a:r>
            <a:r>
              <a:rPr lang="es-ES" sz="4600" b="1" spc="50" dirty="0">
                <a:solidFill>
                  <a:srgbClr val="FFE4A8"/>
                </a:solidFill>
                <a:latin typeface="Arial"/>
                <a:cs typeface="Arial"/>
              </a:rPr>
              <a:t>y la limosna</a:t>
            </a:r>
            <a:endParaRPr sz="4600" dirty="0">
              <a:latin typeface="Arial"/>
              <a:cs typeface="Arial"/>
            </a:endParaRPr>
          </a:p>
        </p:txBody>
      </p:sp>
      <p:sp>
        <p:nvSpPr>
          <p:cNvPr id="6" name="object 6"/>
          <p:cNvSpPr txBox="1"/>
          <p:nvPr/>
        </p:nvSpPr>
        <p:spPr>
          <a:xfrm>
            <a:off x="12730367" y="9591119"/>
            <a:ext cx="5321300" cy="846386"/>
          </a:xfrm>
          <a:prstGeom prst="rect">
            <a:avLst/>
          </a:prstGeom>
        </p:spPr>
        <p:txBody>
          <a:bodyPr vert="horz" wrap="square" lIns="0" tIns="0" rIns="0" bIns="0" rtlCol="0">
            <a:spAutoFit/>
          </a:bodyPr>
          <a:lstStyle/>
          <a:p>
            <a:pPr marL="12700" marR="5080">
              <a:lnSpc>
                <a:spcPts val="3300"/>
              </a:lnSpc>
            </a:pPr>
            <a:r>
              <a:rPr lang="es-ES" sz="2800" spc="20" dirty="0">
                <a:solidFill>
                  <a:srgbClr val="FFD877"/>
                </a:solidFill>
                <a:latin typeface="Arial"/>
                <a:cs typeface="Arial"/>
              </a:rPr>
              <a:t>Entender la limosna desde una perspectiva </a:t>
            </a:r>
            <a:r>
              <a:rPr lang="es-ES" sz="2800" spc="20" dirty="0" err="1">
                <a:solidFill>
                  <a:srgbClr val="FFD877"/>
                </a:solidFill>
                <a:latin typeface="Arial"/>
                <a:cs typeface="Arial"/>
              </a:rPr>
              <a:t>vicenciana</a:t>
            </a:r>
            <a:endParaRPr sz="28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61092" y="3509915"/>
            <a:ext cx="9319558" cy="4364080"/>
          </a:xfrm>
          <a:prstGeom prst="rect">
            <a:avLst/>
          </a:prstGeom>
        </p:spPr>
        <p:txBody>
          <a:bodyPr vert="horz" wrap="square" lIns="0" tIns="0" rIns="0" bIns="0" rtlCol="0">
            <a:spAutoFit/>
          </a:bodyPr>
          <a:lstStyle/>
          <a:p>
            <a:pPr marL="12700">
              <a:lnSpc>
                <a:spcPct val="100000"/>
              </a:lnSpc>
            </a:pPr>
            <a:r>
              <a:rPr lang="es-ES" sz="4600" spc="-70" dirty="0">
                <a:solidFill>
                  <a:srgbClr val="FFC677"/>
                </a:solidFill>
                <a:latin typeface="Arial"/>
                <a:cs typeface="Arial"/>
              </a:rPr>
              <a:t>Fuente</a:t>
            </a:r>
            <a:r>
              <a:rPr sz="4600" spc="-70" dirty="0">
                <a:solidFill>
                  <a:srgbClr val="FFC677"/>
                </a:solidFill>
                <a:latin typeface="Arial"/>
                <a:cs typeface="Arial"/>
              </a:rPr>
              <a:t>:</a:t>
            </a:r>
            <a:endParaRPr sz="4600" dirty="0">
              <a:latin typeface="Arial"/>
              <a:cs typeface="Arial"/>
            </a:endParaRPr>
          </a:p>
          <a:p>
            <a:pPr marL="12700" marR="55244">
              <a:lnSpc>
                <a:spcPts val="5610"/>
              </a:lnSpc>
              <a:spcBef>
                <a:spcPts val="195"/>
              </a:spcBef>
            </a:pPr>
            <a:r>
              <a:rPr lang="es-ES" sz="4600" i="1" spc="-60" dirty="0">
                <a:solidFill>
                  <a:srgbClr val="FFC677"/>
                </a:solidFill>
                <a:latin typeface="Arial"/>
                <a:cs typeface="Arial"/>
              </a:rPr>
              <a:t>Federico </a:t>
            </a:r>
            <a:r>
              <a:rPr lang="es-ES" sz="4600" i="1" spc="-60" dirty="0" err="1">
                <a:solidFill>
                  <a:srgbClr val="FFC677"/>
                </a:solidFill>
                <a:latin typeface="Arial"/>
                <a:cs typeface="Arial"/>
              </a:rPr>
              <a:t>Ozanam</a:t>
            </a:r>
            <a:r>
              <a:rPr lang="es-ES" sz="4600" i="1" spc="-60" dirty="0">
                <a:solidFill>
                  <a:srgbClr val="FFC677"/>
                </a:solidFill>
                <a:latin typeface="Arial"/>
                <a:cs typeface="Arial"/>
              </a:rPr>
              <a:t>, un seglar comprometido</a:t>
            </a:r>
            <a:r>
              <a:rPr sz="4600" spc="-130" dirty="0">
                <a:solidFill>
                  <a:srgbClr val="FFC677"/>
                </a:solidFill>
                <a:latin typeface="Arial"/>
                <a:cs typeface="Arial"/>
              </a:rPr>
              <a:t>,</a:t>
            </a:r>
            <a:endParaRPr lang="es-ES" sz="4600" spc="-130" dirty="0">
              <a:solidFill>
                <a:srgbClr val="FFC677"/>
              </a:solidFill>
              <a:latin typeface="Arial"/>
              <a:cs typeface="Arial"/>
            </a:endParaRPr>
          </a:p>
          <a:p>
            <a:pPr marL="12700" marR="55244">
              <a:lnSpc>
                <a:spcPts val="5610"/>
              </a:lnSpc>
              <a:spcBef>
                <a:spcPts val="195"/>
              </a:spcBef>
            </a:pPr>
            <a:r>
              <a:rPr sz="4600" spc="-95" dirty="0">
                <a:solidFill>
                  <a:srgbClr val="FFC677"/>
                </a:solidFill>
                <a:latin typeface="Arial"/>
                <a:cs typeface="Arial"/>
              </a:rPr>
              <a:t>S</a:t>
            </a:r>
            <a:r>
              <a:rPr lang="es-ES" sz="4600" spc="-95" dirty="0" err="1">
                <a:solidFill>
                  <a:srgbClr val="FFC677"/>
                </a:solidFill>
                <a:latin typeface="Arial"/>
                <a:cs typeface="Arial"/>
              </a:rPr>
              <a:t>or</a:t>
            </a:r>
            <a:r>
              <a:rPr lang="es-ES" sz="4600" spc="-95" dirty="0">
                <a:solidFill>
                  <a:srgbClr val="FFC677"/>
                </a:solidFill>
                <a:latin typeface="Arial"/>
                <a:cs typeface="Arial"/>
              </a:rPr>
              <a:t> </a:t>
            </a:r>
            <a:r>
              <a:rPr sz="4600" spc="-20" dirty="0">
                <a:solidFill>
                  <a:srgbClr val="FFC677"/>
                </a:solidFill>
                <a:latin typeface="Arial"/>
                <a:cs typeface="Arial"/>
              </a:rPr>
              <a:t>M</a:t>
            </a:r>
            <a:r>
              <a:rPr lang="es-ES" sz="4600" spc="-20" dirty="0">
                <a:solidFill>
                  <a:srgbClr val="FFC677"/>
                </a:solidFill>
                <a:latin typeface="Arial"/>
                <a:cs typeface="Arial"/>
              </a:rPr>
              <a:t>ª</a:t>
            </a:r>
            <a:r>
              <a:rPr sz="4600" spc="-20" dirty="0">
                <a:solidFill>
                  <a:srgbClr val="FFC677"/>
                </a:solidFill>
                <a:latin typeface="Arial"/>
                <a:cs typeface="Arial"/>
              </a:rPr>
              <a:t> </a:t>
            </a:r>
            <a:r>
              <a:rPr sz="4600" spc="-260" dirty="0">
                <a:solidFill>
                  <a:srgbClr val="FFC677"/>
                </a:solidFill>
                <a:latin typeface="Arial"/>
                <a:cs typeface="Arial"/>
              </a:rPr>
              <a:t>Teresa </a:t>
            </a:r>
            <a:r>
              <a:rPr sz="4600" spc="-90" dirty="0">
                <a:solidFill>
                  <a:srgbClr val="FFC677"/>
                </a:solidFill>
                <a:latin typeface="Arial"/>
                <a:cs typeface="Arial"/>
              </a:rPr>
              <a:t>Candelas,</a:t>
            </a:r>
            <a:r>
              <a:rPr sz="4600" spc="409" dirty="0">
                <a:solidFill>
                  <a:srgbClr val="FFC677"/>
                </a:solidFill>
                <a:latin typeface="Arial"/>
                <a:cs typeface="Arial"/>
              </a:rPr>
              <a:t> </a:t>
            </a:r>
            <a:r>
              <a:rPr lang="es-ES" sz="4600" spc="-55" dirty="0">
                <a:solidFill>
                  <a:srgbClr val="FFC677"/>
                </a:solidFill>
                <a:latin typeface="Arial"/>
                <a:cs typeface="Arial"/>
              </a:rPr>
              <a:t>H</a:t>
            </a:r>
            <a:r>
              <a:rPr sz="4600" spc="-55" dirty="0">
                <a:solidFill>
                  <a:srgbClr val="FFC677"/>
                </a:solidFill>
                <a:latin typeface="Arial"/>
                <a:cs typeface="Arial"/>
              </a:rPr>
              <a:t>.C.</a:t>
            </a:r>
            <a:endParaRPr sz="4600" dirty="0">
              <a:latin typeface="Arial"/>
              <a:cs typeface="Arial"/>
            </a:endParaRPr>
          </a:p>
          <a:p>
            <a:pPr>
              <a:lnSpc>
                <a:spcPct val="100000"/>
              </a:lnSpc>
              <a:spcBef>
                <a:spcPts val="55"/>
              </a:spcBef>
            </a:pPr>
            <a:endParaRPr sz="4650" dirty="0">
              <a:latin typeface="Times New Roman"/>
              <a:cs typeface="Times New Roman"/>
            </a:endParaRPr>
          </a:p>
          <a:p>
            <a:pPr marL="12700" marR="5080">
              <a:lnSpc>
                <a:spcPct val="101600"/>
              </a:lnSpc>
            </a:pPr>
            <a:r>
              <a:rPr lang="es-ES" sz="4600" spc="-105" dirty="0">
                <a:solidFill>
                  <a:srgbClr val="FFC677"/>
                </a:solidFill>
                <a:latin typeface="Arial"/>
                <a:cs typeface="Arial"/>
              </a:rPr>
              <a:t>Madrid: Editorial La Milagrosa, 1997</a:t>
            </a:r>
            <a:endParaRPr sz="4600" dirty="0">
              <a:latin typeface="Arial"/>
              <a:cs typeface="Arial"/>
            </a:endParaRPr>
          </a:p>
        </p:txBody>
      </p:sp>
      <p:sp>
        <p:nvSpPr>
          <p:cNvPr id="3" name="object 3"/>
          <p:cNvSpPr/>
          <p:nvPr/>
        </p:nvSpPr>
        <p:spPr>
          <a:xfrm>
            <a:off x="11036313" y="0"/>
            <a:ext cx="9063234" cy="1130855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052050" y="1"/>
            <a:ext cx="10052049" cy="1130855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296160" y="1226619"/>
            <a:ext cx="17511778" cy="702944"/>
          </a:xfrm>
          <a:prstGeom prst="rect">
            <a:avLst/>
          </a:prstGeom>
        </p:spPr>
        <p:txBody>
          <a:bodyPr vert="horz" wrap="square" lIns="0" tIns="0" rIns="0" bIns="0" rtlCol="0">
            <a:spAutoFit/>
          </a:bodyPr>
          <a:lstStyle/>
          <a:p>
            <a:pPr marL="12700">
              <a:lnSpc>
                <a:spcPct val="100000"/>
              </a:lnSpc>
            </a:pPr>
            <a:r>
              <a:rPr lang="es-ES" spc="-90" dirty="0"/>
              <a:t>Limosna</a:t>
            </a:r>
            <a:r>
              <a:rPr spc="-90" dirty="0"/>
              <a:t>: </a:t>
            </a:r>
            <a:r>
              <a:rPr lang="es-ES" spc="-90" dirty="0"/>
              <a:t>¿a favor o en contra</a:t>
            </a:r>
            <a:r>
              <a:rPr spc="-80" dirty="0"/>
              <a:t>?</a:t>
            </a:r>
          </a:p>
        </p:txBody>
      </p:sp>
      <p:sp>
        <p:nvSpPr>
          <p:cNvPr id="4" name="object 4"/>
          <p:cNvSpPr txBox="1"/>
          <p:nvPr/>
        </p:nvSpPr>
        <p:spPr>
          <a:xfrm>
            <a:off x="1296160" y="2606675"/>
            <a:ext cx="7359650" cy="8330486"/>
          </a:xfrm>
          <a:prstGeom prst="rect">
            <a:avLst/>
          </a:prstGeom>
        </p:spPr>
        <p:txBody>
          <a:bodyPr vert="horz" wrap="square" lIns="0" tIns="0" rIns="0" bIns="0" rtlCol="0">
            <a:spAutoFit/>
          </a:bodyPr>
          <a:lstStyle/>
          <a:p>
            <a:pPr marL="326390" marR="481330" indent="-313690">
              <a:lnSpc>
                <a:spcPts val="3379"/>
              </a:lnSpc>
              <a:buFont typeface="Trebuchet MS"/>
              <a:buChar char="•"/>
              <a:tabLst>
                <a:tab pos="327025" algn="l"/>
              </a:tabLst>
            </a:pPr>
            <a:r>
              <a:rPr lang="es-ES" sz="2850" spc="-35" dirty="0">
                <a:solidFill>
                  <a:srgbClr val="444444"/>
                </a:solidFill>
                <a:latin typeface="Arial"/>
                <a:cs typeface="Arial"/>
              </a:rPr>
              <a:t>La tradición cristiana de la limosna es una práctica que se encuentra en la Escritura y ha sido predicada en la Tradición de la Iglesia</a:t>
            </a:r>
            <a:r>
              <a:rPr sz="2850" spc="25" dirty="0">
                <a:solidFill>
                  <a:srgbClr val="444444"/>
                </a:solidFill>
                <a:latin typeface="Arial"/>
                <a:cs typeface="Arial"/>
              </a:rPr>
              <a:t>.</a:t>
            </a:r>
            <a:endParaRPr sz="2850" dirty="0">
              <a:latin typeface="Arial"/>
              <a:cs typeface="Arial"/>
            </a:endParaRPr>
          </a:p>
          <a:p>
            <a:pPr>
              <a:lnSpc>
                <a:spcPct val="100000"/>
              </a:lnSpc>
              <a:buClr>
                <a:srgbClr val="444444"/>
              </a:buClr>
              <a:buFont typeface="Trebuchet MS"/>
              <a:buChar char="•"/>
            </a:pPr>
            <a:endParaRPr sz="2900" dirty="0">
              <a:latin typeface="Times New Roman"/>
              <a:cs typeface="Times New Roman"/>
            </a:endParaRPr>
          </a:p>
          <a:p>
            <a:pPr marL="326390" marR="51435" indent="-313690">
              <a:lnSpc>
                <a:spcPts val="3379"/>
              </a:lnSpc>
              <a:spcBef>
                <a:spcPts val="1775"/>
              </a:spcBef>
              <a:buFont typeface="Trebuchet MS"/>
              <a:buChar char="•"/>
              <a:tabLst>
                <a:tab pos="327025" algn="l"/>
              </a:tabLst>
            </a:pPr>
            <a:r>
              <a:rPr lang="es-ES" sz="2850" spc="30" dirty="0">
                <a:solidFill>
                  <a:srgbClr val="444444"/>
                </a:solidFill>
                <a:latin typeface="Arial"/>
                <a:cs typeface="Arial"/>
              </a:rPr>
              <a:t>Los socialistas franceses del siglo XIX veían la limosna como un abuso de la sociedad cristiana. Según ellos, la limosna insulta a los pobres, humillando a los que reciben esta ofrenda y no hacen nada para sacarlos de su situación de pobreza</a:t>
            </a:r>
            <a:r>
              <a:rPr sz="2850" spc="15" dirty="0">
                <a:solidFill>
                  <a:srgbClr val="444444"/>
                </a:solidFill>
                <a:latin typeface="Arial"/>
                <a:cs typeface="Arial"/>
              </a:rPr>
              <a:t>.</a:t>
            </a:r>
            <a:endParaRPr sz="2850" dirty="0">
              <a:latin typeface="Arial"/>
              <a:cs typeface="Arial"/>
            </a:endParaRPr>
          </a:p>
          <a:p>
            <a:pPr>
              <a:lnSpc>
                <a:spcPct val="100000"/>
              </a:lnSpc>
              <a:buClr>
                <a:srgbClr val="444444"/>
              </a:buClr>
              <a:buFont typeface="Trebuchet MS"/>
              <a:buChar char="•"/>
            </a:pPr>
            <a:endParaRPr sz="2900" dirty="0">
              <a:latin typeface="Times New Roman"/>
              <a:cs typeface="Times New Roman"/>
            </a:endParaRPr>
          </a:p>
          <a:p>
            <a:pPr marL="326390" marR="5080" indent="-313690">
              <a:lnSpc>
                <a:spcPts val="3379"/>
              </a:lnSpc>
              <a:spcBef>
                <a:spcPts val="1775"/>
              </a:spcBef>
              <a:buFont typeface="Trebuchet MS"/>
              <a:buChar char="•"/>
              <a:tabLst>
                <a:tab pos="327025" algn="l"/>
              </a:tabLst>
            </a:pPr>
            <a:r>
              <a:rPr lang="es-ES" sz="2850" spc="5" dirty="0">
                <a:solidFill>
                  <a:srgbClr val="444444"/>
                </a:solidFill>
                <a:latin typeface="Arial"/>
                <a:cs typeface="Arial"/>
              </a:rPr>
              <a:t>Federico </a:t>
            </a:r>
            <a:r>
              <a:rPr lang="es-ES" sz="2850" spc="5" dirty="0" err="1">
                <a:solidFill>
                  <a:srgbClr val="444444"/>
                </a:solidFill>
                <a:latin typeface="Arial"/>
                <a:cs typeface="Arial"/>
              </a:rPr>
              <a:t>Ozanam</a:t>
            </a:r>
            <a:r>
              <a:rPr lang="es-ES" sz="2850" spc="5" dirty="0">
                <a:solidFill>
                  <a:srgbClr val="444444"/>
                </a:solidFill>
                <a:latin typeface="Arial"/>
                <a:cs typeface="Arial"/>
              </a:rPr>
              <a:t> refutó estos argumentos en contra de la limosna. El 24 de diciembre, apareció su artículo sobre este tema</a:t>
            </a:r>
            <a:r>
              <a:rPr sz="2850" spc="45" dirty="0">
                <a:solidFill>
                  <a:srgbClr val="444444"/>
                </a:solidFill>
                <a:latin typeface="Arial"/>
                <a:cs typeface="Arial"/>
              </a:rPr>
              <a:t>, </a:t>
            </a:r>
            <a:r>
              <a:rPr sz="2850" i="1" spc="-35" dirty="0">
                <a:solidFill>
                  <a:srgbClr val="444444"/>
                </a:solidFill>
                <a:latin typeface="Arial"/>
                <a:cs typeface="Arial"/>
              </a:rPr>
              <a:t>De </a:t>
            </a:r>
            <a:r>
              <a:rPr sz="2850" i="1" spc="15" dirty="0">
                <a:solidFill>
                  <a:srgbClr val="444444"/>
                </a:solidFill>
                <a:latin typeface="Arial"/>
                <a:cs typeface="Arial"/>
              </a:rPr>
              <a:t>L’Aumone</a:t>
            </a:r>
            <a:r>
              <a:rPr sz="2850" spc="15" dirty="0">
                <a:solidFill>
                  <a:srgbClr val="444444"/>
                </a:solidFill>
                <a:latin typeface="Arial"/>
                <a:cs typeface="Arial"/>
              </a:rPr>
              <a:t>, </a:t>
            </a:r>
            <a:r>
              <a:rPr lang="es-ES" sz="2850" spc="15" dirty="0">
                <a:solidFill>
                  <a:srgbClr val="444444"/>
                </a:solidFill>
                <a:latin typeface="Arial"/>
                <a:cs typeface="Arial"/>
              </a:rPr>
              <a:t>en el periódico</a:t>
            </a:r>
            <a:r>
              <a:rPr lang="es-ES" sz="2850" spc="20" dirty="0">
                <a:solidFill>
                  <a:srgbClr val="444444"/>
                </a:solidFill>
                <a:latin typeface="Arial"/>
                <a:cs typeface="Arial"/>
              </a:rPr>
              <a:t> </a:t>
            </a:r>
            <a:r>
              <a:rPr sz="2850" i="1" spc="-50" dirty="0" err="1">
                <a:solidFill>
                  <a:srgbClr val="444444"/>
                </a:solidFill>
                <a:latin typeface="Arial"/>
                <a:cs typeface="Arial"/>
              </a:rPr>
              <a:t>L’Ere</a:t>
            </a:r>
            <a:r>
              <a:rPr sz="2850" i="1" spc="-55" dirty="0">
                <a:solidFill>
                  <a:srgbClr val="444444"/>
                </a:solidFill>
                <a:latin typeface="Arial"/>
                <a:cs typeface="Arial"/>
              </a:rPr>
              <a:t> </a:t>
            </a:r>
            <a:r>
              <a:rPr sz="2850" i="1" dirty="0">
                <a:solidFill>
                  <a:srgbClr val="444444"/>
                </a:solidFill>
                <a:latin typeface="Arial"/>
                <a:cs typeface="Arial"/>
              </a:rPr>
              <a:t>Nouvelle</a:t>
            </a:r>
            <a:r>
              <a:rPr sz="2850" dirty="0">
                <a:solidFill>
                  <a:srgbClr val="444444"/>
                </a:solidFill>
                <a:latin typeface="Arial"/>
                <a:cs typeface="Arial"/>
              </a:rPr>
              <a:t>.</a:t>
            </a:r>
            <a:endParaRPr sz="2850" dirty="0">
              <a:latin typeface="Arial"/>
              <a:cs typeface="Arial"/>
            </a:endParaRPr>
          </a:p>
        </p:txBody>
      </p:sp>
      <p:sp>
        <p:nvSpPr>
          <p:cNvPr id="5" name="object 5"/>
          <p:cNvSpPr txBox="1"/>
          <p:nvPr/>
        </p:nvSpPr>
        <p:spPr>
          <a:xfrm>
            <a:off x="10251228" y="10682605"/>
            <a:ext cx="4214495" cy="453970"/>
          </a:xfrm>
          <a:prstGeom prst="rect">
            <a:avLst/>
          </a:prstGeom>
        </p:spPr>
        <p:txBody>
          <a:bodyPr vert="horz" wrap="square" lIns="0" tIns="0" rIns="0" bIns="0" rtlCol="0">
            <a:spAutoFit/>
          </a:bodyPr>
          <a:lstStyle/>
          <a:p>
            <a:pPr marL="12700">
              <a:lnSpc>
                <a:spcPct val="100000"/>
              </a:lnSpc>
            </a:pPr>
            <a:r>
              <a:rPr lang="es-ES" sz="2950" spc="10" dirty="0">
                <a:solidFill>
                  <a:srgbClr val="FFFFFF"/>
                </a:solidFill>
                <a:latin typeface="Arial"/>
                <a:cs typeface="Arial"/>
              </a:rPr>
              <a:t>Pintura de</a:t>
            </a:r>
            <a:r>
              <a:rPr sz="2950" spc="60" dirty="0">
                <a:solidFill>
                  <a:srgbClr val="FFFFFF"/>
                </a:solidFill>
                <a:latin typeface="Arial"/>
                <a:cs typeface="Arial"/>
              </a:rPr>
              <a:t> </a:t>
            </a:r>
            <a:r>
              <a:rPr sz="2950" spc="-15" dirty="0">
                <a:solidFill>
                  <a:srgbClr val="FFFFFF"/>
                </a:solidFill>
                <a:latin typeface="Arial"/>
                <a:cs typeface="Arial"/>
              </a:rPr>
              <a:t>Sieger</a:t>
            </a:r>
            <a:r>
              <a:rPr sz="2950" spc="-85" dirty="0">
                <a:solidFill>
                  <a:srgbClr val="FFFFFF"/>
                </a:solidFill>
                <a:latin typeface="Arial"/>
                <a:cs typeface="Arial"/>
              </a:rPr>
              <a:t> </a:t>
            </a:r>
            <a:r>
              <a:rPr sz="2950" spc="30" dirty="0">
                <a:solidFill>
                  <a:srgbClr val="FFFFFF"/>
                </a:solidFill>
                <a:latin typeface="Arial"/>
                <a:cs typeface="Arial"/>
              </a:rPr>
              <a:t>Köder</a:t>
            </a:r>
            <a:endParaRPr sz="295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052050" y="0"/>
            <a:ext cx="10052049" cy="11308556"/>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296160" y="514496"/>
            <a:ext cx="8222490" cy="1444113"/>
          </a:xfrm>
          <a:prstGeom prst="rect">
            <a:avLst/>
          </a:prstGeom>
        </p:spPr>
        <p:txBody>
          <a:bodyPr vert="horz" wrap="square" lIns="0" tIns="0" rIns="0" bIns="0" rtlCol="0">
            <a:spAutoFit/>
          </a:bodyPr>
          <a:lstStyle/>
          <a:p>
            <a:pPr marL="12700" marR="5080">
              <a:lnSpc>
                <a:spcPct val="101600"/>
              </a:lnSpc>
            </a:pPr>
            <a:r>
              <a:rPr lang="es-ES" spc="-120" dirty="0"/>
              <a:t>Defensa elocuente de </a:t>
            </a:r>
            <a:r>
              <a:rPr spc="-120" dirty="0" err="1"/>
              <a:t>Ozanam</a:t>
            </a:r>
            <a:r>
              <a:rPr lang="es-ES" spc="-120" dirty="0"/>
              <a:t> de la práctica de la limosna</a:t>
            </a:r>
            <a:endParaRPr spc="-100" dirty="0"/>
          </a:p>
        </p:txBody>
      </p:sp>
      <p:sp>
        <p:nvSpPr>
          <p:cNvPr id="4" name="object 4"/>
          <p:cNvSpPr txBox="1"/>
          <p:nvPr/>
        </p:nvSpPr>
        <p:spPr>
          <a:xfrm>
            <a:off x="1296160" y="2745503"/>
            <a:ext cx="14013690" cy="8284319"/>
          </a:xfrm>
          <a:prstGeom prst="rect">
            <a:avLst/>
          </a:prstGeom>
        </p:spPr>
        <p:txBody>
          <a:bodyPr vert="horz" wrap="square" lIns="0" tIns="0" rIns="0" bIns="0" rtlCol="0">
            <a:spAutoFit/>
          </a:bodyPr>
          <a:lstStyle/>
          <a:p>
            <a:pPr marL="326390" marR="6482715" indent="-313690">
              <a:lnSpc>
                <a:spcPts val="3379"/>
              </a:lnSpc>
              <a:buFont typeface="Trebuchet MS"/>
              <a:buChar char="•"/>
              <a:tabLst>
                <a:tab pos="327025" algn="l"/>
              </a:tabLst>
            </a:pPr>
            <a:r>
              <a:rPr lang="es-ES" sz="2850" spc="20" dirty="0">
                <a:solidFill>
                  <a:srgbClr val="444444"/>
                </a:solidFill>
                <a:latin typeface="Arial"/>
                <a:cs typeface="Arial"/>
              </a:rPr>
              <a:t>No creáis a los que reprueban la limosna como uno de los deplorables abusos, como un medio de establecer el patriarcado de quien da y el ilotismo del que recibe</a:t>
            </a:r>
            <a:r>
              <a:rPr sz="2850" dirty="0">
                <a:solidFill>
                  <a:srgbClr val="444444"/>
                </a:solidFill>
                <a:latin typeface="Arial"/>
                <a:cs typeface="Arial"/>
              </a:rPr>
              <a:t>. </a:t>
            </a:r>
            <a:r>
              <a:rPr lang="es-ES" sz="2850" dirty="0">
                <a:solidFill>
                  <a:srgbClr val="444444"/>
                </a:solidFill>
                <a:latin typeface="Arial"/>
                <a:cs typeface="Arial"/>
              </a:rPr>
              <a:t>Es cierto que la limosna hace al pobre deudor de agradecimiento, pero hay quien acaricia la idea de la sociedad en la que nadie se sienta obligado</a:t>
            </a:r>
            <a:r>
              <a:rPr lang="es-ES" sz="2850" spc="35" dirty="0">
                <a:solidFill>
                  <a:srgbClr val="444444"/>
                </a:solidFill>
                <a:latin typeface="Arial"/>
                <a:cs typeface="Arial"/>
              </a:rPr>
              <a:t>, en la que todos tengan el orgulloso placer de sentirse desligados para con todos</a:t>
            </a:r>
            <a:r>
              <a:rPr sz="2850" spc="-10" dirty="0">
                <a:solidFill>
                  <a:srgbClr val="444444"/>
                </a:solidFill>
                <a:latin typeface="Arial"/>
                <a:cs typeface="Arial"/>
              </a:rPr>
              <a:t>. </a:t>
            </a:r>
            <a:r>
              <a:rPr sz="2850" spc="-15" dirty="0">
                <a:solidFill>
                  <a:srgbClr val="444444"/>
                </a:solidFill>
                <a:latin typeface="Arial"/>
                <a:cs typeface="Arial"/>
              </a:rPr>
              <a:t>[...] </a:t>
            </a:r>
            <a:r>
              <a:rPr lang="es-ES" sz="2850" spc="-15" dirty="0">
                <a:solidFill>
                  <a:srgbClr val="444444"/>
                </a:solidFill>
                <a:latin typeface="Arial"/>
                <a:cs typeface="Arial"/>
              </a:rPr>
              <a:t>como si toda la economía de la Providencia no consistiera en una reciprocidad de agradecimiento que no se satisface jamás. Como si un hijo no fuera un eterno deudor de sus padres, un padre de sus hijos y un ciudadano de su patria</a:t>
            </a:r>
            <a:r>
              <a:rPr lang="es-ES" sz="2850" spc="25" dirty="0">
                <a:solidFill>
                  <a:srgbClr val="444444"/>
                </a:solidFill>
                <a:latin typeface="Arial"/>
                <a:cs typeface="Arial"/>
              </a:rPr>
              <a:t>. Como si hubiera un solo hombre tan aislado sobre la tierra que pudiera decir: “Hoy no me siento obligado para con nadie</a:t>
            </a:r>
            <a:r>
              <a:rPr sz="2850" spc="35" dirty="0">
                <a:solidFill>
                  <a:srgbClr val="444444"/>
                </a:solidFill>
                <a:latin typeface="Arial"/>
                <a:cs typeface="Arial"/>
              </a:rPr>
              <a:t>”</a:t>
            </a:r>
            <a:r>
              <a:rPr lang="es-ES" sz="2850" spc="35" dirty="0">
                <a:solidFill>
                  <a:srgbClr val="444444"/>
                </a:solidFill>
                <a:latin typeface="Arial"/>
                <a:cs typeface="Arial"/>
              </a:rPr>
              <a:t>.</a:t>
            </a:r>
            <a:endParaRPr sz="2950" dirty="0">
              <a:latin typeface="Arial"/>
              <a:cs typeface="Arial"/>
            </a:endParaRPr>
          </a:p>
        </p:txBody>
      </p:sp>
      <p:sp>
        <p:nvSpPr>
          <p:cNvPr id="6" name="Rectángulo 5"/>
          <p:cNvSpPr/>
          <p:nvPr/>
        </p:nvSpPr>
        <p:spPr>
          <a:xfrm>
            <a:off x="16986250" y="10683875"/>
            <a:ext cx="3002681" cy="369332"/>
          </a:xfrm>
          <a:prstGeom prst="rect">
            <a:avLst/>
          </a:prstGeom>
        </p:spPr>
        <p:txBody>
          <a:bodyPr wrap="none">
            <a:spAutoFit/>
          </a:bodyPr>
          <a:lstStyle/>
          <a:p>
            <a:r>
              <a:rPr lang="es-ES" b="1" dirty="0">
                <a:solidFill>
                  <a:schemeClr val="bg1"/>
                </a:solidFill>
              </a:rPr>
              <a:t>Imagen temprana de </a:t>
            </a:r>
            <a:r>
              <a:rPr lang="es-ES" b="1" dirty="0" err="1">
                <a:solidFill>
                  <a:schemeClr val="bg1"/>
                </a:solidFill>
              </a:rPr>
              <a:t>Ozanam</a:t>
            </a:r>
            <a:endParaRPr lang="es-ES"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6160" y="514496"/>
            <a:ext cx="7433945" cy="1444113"/>
          </a:xfrm>
          <a:prstGeom prst="rect">
            <a:avLst/>
          </a:prstGeom>
        </p:spPr>
        <p:txBody>
          <a:bodyPr vert="horz" wrap="square" lIns="0" tIns="0" rIns="0" bIns="0" rtlCol="0">
            <a:spAutoFit/>
          </a:bodyPr>
          <a:lstStyle/>
          <a:p>
            <a:pPr marL="12700" marR="5080">
              <a:lnSpc>
                <a:spcPct val="101600"/>
              </a:lnSpc>
            </a:pPr>
            <a:r>
              <a:rPr lang="es-ES" spc="-100" dirty="0"/>
              <a:t>La limosna como retribución de los servicios sin salarios</a:t>
            </a:r>
            <a:endParaRPr spc="-100" dirty="0"/>
          </a:p>
        </p:txBody>
      </p:sp>
      <p:sp>
        <p:nvSpPr>
          <p:cNvPr id="3" name="object 3"/>
          <p:cNvSpPr txBox="1"/>
          <p:nvPr/>
        </p:nvSpPr>
        <p:spPr>
          <a:xfrm>
            <a:off x="1296160" y="2724732"/>
            <a:ext cx="7433945" cy="7940635"/>
          </a:xfrm>
          <a:prstGeom prst="rect">
            <a:avLst/>
          </a:prstGeom>
        </p:spPr>
        <p:txBody>
          <a:bodyPr vert="horz" wrap="square" lIns="0" tIns="0" rIns="0" bIns="0" rtlCol="0">
            <a:spAutoFit/>
          </a:bodyPr>
          <a:lstStyle/>
          <a:p>
            <a:pPr marL="326390" marR="5080" indent="-313690">
              <a:lnSpc>
                <a:spcPct val="100000"/>
              </a:lnSpc>
              <a:buFont typeface="Trebuchet MS"/>
              <a:buChar char="•"/>
              <a:tabLst>
                <a:tab pos="327025" algn="l"/>
              </a:tabLst>
            </a:pPr>
            <a:r>
              <a:rPr sz="2950" spc="-20" dirty="0" err="1">
                <a:solidFill>
                  <a:srgbClr val="444444"/>
                </a:solidFill>
                <a:latin typeface="Arial"/>
                <a:cs typeface="Arial"/>
              </a:rPr>
              <a:t>Ozanam</a:t>
            </a:r>
            <a:r>
              <a:rPr sz="2950" spc="-20" dirty="0">
                <a:solidFill>
                  <a:srgbClr val="444444"/>
                </a:solidFill>
                <a:latin typeface="Arial"/>
                <a:cs typeface="Arial"/>
              </a:rPr>
              <a:t> </a:t>
            </a:r>
            <a:r>
              <a:rPr lang="es-ES" sz="2950" spc="15" dirty="0">
                <a:solidFill>
                  <a:srgbClr val="444444"/>
                </a:solidFill>
                <a:latin typeface="Arial"/>
                <a:cs typeface="Arial"/>
              </a:rPr>
              <a:t>dijo</a:t>
            </a:r>
            <a:r>
              <a:rPr sz="2950" spc="15" dirty="0">
                <a:solidFill>
                  <a:srgbClr val="444444"/>
                </a:solidFill>
                <a:latin typeface="Arial"/>
                <a:cs typeface="Arial"/>
              </a:rPr>
              <a:t>: </a:t>
            </a:r>
            <a:r>
              <a:rPr lang="es-ES" sz="2950" spc="15" dirty="0">
                <a:solidFill>
                  <a:srgbClr val="444444"/>
                </a:solidFill>
                <a:latin typeface="Arial"/>
                <a:cs typeface="Arial"/>
              </a:rPr>
              <a:t>El indigente que asistimos no será jamás un hombre inútil porque el hombre que sufre sirve a Dios y sirve por consiguiente a la sociedad como el que reza…, cumple a nuestros ojos un ministerio de expiación, un sacrificio cuyos méritos revierten sobre nosotros.</a:t>
            </a:r>
            <a:endParaRPr sz="2950" dirty="0">
              <a:latin typeface="Arial"/>
              <a:cs typeface="Arial"/>
            </a:endParaRPr>
          </a:p>
          <a:p>
            <a:pPr>
              <a:lnSpc>
                <a:spcPct val="100000"/>
              </a:lnSpc>
              <a:buClr>
                <a:srgbClr val="444444"/>
              </a:buClr>
              <a:buFont typeface="Trebuchet MS"/>
              <a:buChar char="•"/>
            </a:pPr>
            <a:endParaRPr sz="2900" dirty="0">
              <a:latin typeface="Times New Roman"/>
              <a:cs typeface="Times New Roman"/>
            </a:endParaRPr>
          </a:p>
          <a:p>
            <a:pPr marL="326390" marR="46355" indent="-313690">
              <a:lnSpc>
                <a:spcPct val="100000"/>
              </a:lnSpc>
              <a:spcBef>
                <a:spcPts val="1780"/>
              </a:spcBef>
              <a:buFont typeface="Trebuchet MS"/>
              <a:buChar char="•"/>
              <a:tabLst>
                <a:tab pos="327025" algn="l"/>
              </a:tabLst>
            </a:pPr>
            <a:r>
              <a:rPr lang="es-ES" sz="2950" spc="-25" dirty="0">
                <a:solidFill>
                  <a:srgbClr val="444444"/>
                </a:solidFill>
                <a:latin typeface="Arial"/>
                <a:cs typeface="Arial"/>
              </a:rPr>
              <a:t>Así, igual que un soldado recibe una compensación por servir a su país, y un sacerdote la recibe por celebrar la Eucaristía, los pobres no tienen salario asignado, y, sin embargo, exigen una cierta reciprocidad de beneficios. Por lo tanto, no podemos decir que la persona pobre es humillada cuando son tratadas de forma semejante al sacerdote o al soldado.</a:t>
            </a:r>
            <a:endParaRPr sz="2950" dirty="0">
              <a:latin typeface="Arial"/>
              <a:cs typeface="Arial"/>
            </a:endParaRPr>
          </a:p>
        </p:txBody>
      </p:sp>
      <p:sp>
        <p:nvSpPr>
          <p:cNvPr id="4" name="object 4"/>
          <p:cNvSpPr/>
          <p:nvPr/>
        </p:nvSpPr>
        <p:spPr>
          <a:xfrm>
            <a:off x="10052050" y="0"/>
            <a:ext cx="10052049" cy="1130855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052050" y="0"/>
            <a:ext cx="10052049" cy="11308556"/>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296160" y="514496"/>
            <a:ext cx="7155690" cy="1444113"/>
          </a:xfrm>
          <a:prstGeom prst="rect">
            <a:avLst/>
          </a:prstGeom>
        </p:spPr>
        <p:txBody>
          <a:bodyPr vert="horz" wrap="square" lIns="0" tIns="0" rIns="0" bIns="0" rtlCol="0">
            <a:spAutoFit/>
          </a:bodyPr>
          <a:lstStyle/>
          <a:p>
            <a:pPr marL="12700" marR="5080">
              <a:lnSpc>
                <a:spcPct val="101600"/>
              </a:lnSpc>
            </a:pPr>
            <a:r>
              <a:rPr lang="es-ES" spc="-125" dirty="0"/>
              <a:t>Dar limosna como acto de justicia, no de compasión</a:t>
            </a:r>
            <a:endParaRPr spc="-40" dirty="0"/>
          </a:p>
        </p:txBody>
      </p:sp>
      <p:sp>
        <p:nvSpPr>
          <p:cNvPr id="4" name="object 4"/>
          <p:cNvSpPr txBox="1"/>
          <p:nvPr/>
        </p:nvSpPr>
        <p:spPr>
          <a:xfrm>
            <a:off x="1296160" y="2724732"/>
            <a:ext cx="7390765" cy="7255832"/>
          </a:xfrm>
          <a:prstGeom prst="rect">
            <a:avLst/>
          </a:prstGeom>
        </p:spPr>
        <p:txBody>
          <a:bodyPr vert="horz" wrap="square" lIns="0" tIns="0" rIns="0" bIns="0" rtlCol="0">
            <a:spAutoFit/>
          </a:bodyPr>
          <a:lstStyle/>
          <a:p>
            <a:pPr marL="326390" marR="185420" indent="-313690">
              <a:lnSpc>
                <a:spcPct val="100000"/>
              </a:lnSpc>
              <a:buFont typeface="Trebuchet MS"/>
              <a:buChar char="•"/>
              <a:tabLst>
                <a:tab pos="327025" algn="l"/>
              </a:tabLst>
            </a:pPr>
            <a:r>
              <a:rPr lang="es-ES" sz="2950" spc="-20" dirty="0" err="1">
                <a:solidFill>
                  <a:srgbClr val="444444"/>
                </a:solidFill>
                <a:latin typeface="Arial"/>
                <a:cs typeface="Arial"/>
              </a:rPr>
              <a:t>Ozanam</a:t>
            </a:r>
            <a:r>
              <a:rPr lang="es-ES" sz="2950" spc="-20" dirty="0">
                <a:solidFill>
                  <a:srgbClr val="444444"/>
                </a:solidFill>
                <a:latin typeface="Arial"/>
                <a:cs typeface="Arial"/>
              </a:rPr>
              <a:t> rinde homenaje a la dignidad de los pobres y los indigentes. Él ve la limosna como una forma de hacer justicia a los que son tratados injustamente</a:t>
            </a:r>
            <a:r>
              <a:rPr sz="2950" spc="-5" dirty="0">
                <a:solidFill>
                  <a:srgbClr val="444444"/>
                </a:solidFill>
                <a:latin typeface="Arial"/>
                <a:cs typeface="Arial"/>
              </a:rPr>
              <a:t>.</a:t>
            </a:r>
            <a:endParaRPr sz="2950" dirty="0">
              <a:latin typeface="Arial"/>
              <a:cs typeface="Arial"/>
            </a:endParaRPr>
          </a:p>
          <a:p>
            <a:pPr>
              <a:lnSpc>
                <a:spcPct val="100000"/>
              </a:lnSpc>
              <a:buClr>
                <a:srgbClr val="444444"/>
              </a:buClr>
              <a:buFont typeface="Trebuchet MS"/>
              <a:buChar char="•"/>
            </a:pPr>
            <a:endParaRPr sz="2900" dirty="0">
              <a:latin typeface="Times New Roman"/>
              <a:cs typeface="Times New Roman"/>
            </a:endParaRPr>
          </a:p>
          <a:p>
            <a:pPr marL="326390" marR="81280" indent="-313690">
              <a:lnSpc>
                <a:spcPct val="100000"/>
              </a:lnSpc>
              <a:spcBef>
                <a:spcPts val="1780"/>
              </a:spcBef>
              <a:buFont typeface="Trebuchet MS"/>
              <a:buChar char="•"/>
              <a:tabLst>
                <a:tab pos="327025" algn="l"/>
              </a:tabLst>
            </a:pPr>
            <a:r>
              <a:rPr lang="es-ES" sz="2950" spc="5" dirty="0">
                <a:solidFill>
                  <a:srgbClr val="444444"/>
                </a:solidFill>
                <a:latin typeface="Arial"/>
                <a:cs typeface="Arial"/>
              </a:rPr>
              <a:t>San Vicente de Paúl habló sobre esta idea dos siglos antes, cuando, el 8 de marzo, 1658 escribió al superior en Marsella, el Padre Fermín </a:t>
            </a:r>
            <a:r>
              <a:rPr lang="es-ES" sz="2950" spc="5" dirty="0" err="1">
                <a:solidFill>
                  <a:srgbClr val="444444"/>
                </a:solidFill>
                <a:latin typeface="Arial"/>
                <a:cs typeface="Arial"/>
              </a:rPr>
              <a:t>Get</a:t>
            </a:r>
            <a:r>
              <a:rPr lang="es-ES" sz="2950" spc="5" dirty="0">
                <a:solidFill>
                  <a:srgbClr val="444444"/>
                </a:solidFill>
                <a:latin typeface="Arial"/>
                <a:cs typeface="Arial"/>
              </a:rPr>
              <a:t>:</a:t>
            </a:r>
            <a:endParaRPr sz="2950" dirty="0">
              <a:latin typeface="Arial"/>
              <a:cs typeface="Arial"/>
            </a:endParaRPr>
          </a:p>
          <a:p>
            <a:pPr>
              <a:lnSpc>
                <a:spcPct val="100000"/>
              </a:lnSpc>
            </a:pPr>
            <a:endParaRPr sz="2900" dirty="0">
              <a:latin typeface="Times New Roman"/>
              <a:cs typeface="Times New Roman"/>
            </a:endParaRPr>
          </a:p>
          <a:p>
            <a:pPr marL="619760" marR="5080">
              <a:lnSpc>
                <a:spcPct val="100000"/>
              </a:lnSpc>
              <a:spcBef>
                <a:spcPts val="1780"/>
              </a:spcBef>
            </a:pPr>
            <a:r>
              <a:rPr sz="2950" spc="105" dirty="0">
                <a:solidFill>
                  <a:srgbClr val="444444"/>
                </a:solidFill>
                <a:latin typeface="Arial"/>
                <a:cs typeface="Arial"/>
              </a:rPr>
              <a:t>“</a:t>
            </a:r>
            <a:r>
              <a:rPr lang="es-ES" sz="2950" spc="105" dirty="0">
                <a:solidFill>
                  <a:srgbClr val="444444"/>
                </a:solidFill>
                <a:latin typeface="Arial"/>
                <a:cs typeface="Arial"/>
              </a:rPr>
              <a:t>¡Que Dios nos conceda la gracia de enternecer nuestros corazones en favor de los miserables y de creer que, al socorrerlos, estamos haciendo justicia y no misericordia</a:t>
            </a:r>
            <a:r>
              <a:rPr sz="2950" spc="20" dirty="0">
                <a:solidFill>
                  <a:srgbClr val="444444"/>
                </a:solidFill>
                <a:latin typeface="Arial"/>
                <a:cs typeface="Arial"/>
              </a:rPr>
              <a:t>.”</a:t>
            </a:r>
            <a:endParaRPr sz="2950"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052050" y="0"/>
            <a:ext cx="10052049" cy="11308556"/>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296160" y="514496"/>
            <a:ext cx="7174230" cy="1397883"/>
          </a:xfrm>
          <a:prstGeom prst="rect">
            <a:avLst/>
          </a:prstGeom>
        </p:spPr>
        <p:txBody>
          <a:bodyPr vert="horz" wrap="square" lIns="0" tIns="0" rIns="0" bIns="0" rtlCol="0">
            <a:spAutoFit/>
          </a:bodyPr>
          <a:lstStyle/>
          <a:p>
            <a:pPr marL="12700" marR="5080">
              <a:lnSpc>
                <a:spcPct val="101600"/>
              </a:lnSpc>
            </a:pPr>
            <a:r>
              <a:rPr lang="es-ES" spc="-100" dirty="0"/>
              <a:t>La limosna ha de unirse a los labios y al corazón</a:t>
            </a:r>
            <a:endParaRPr spc="-80" dirty="0"/>
          </a:p>
        </p:txBody>
      </p:sp>
      <p:sp>
        <p:nvSpPr>
          <p:cNvPr id="4" name="object 4"/>
          <p:cNvSpPr txBox="1"/>
          <p:nvPr/>
        </p:nvSpPr>
        <p:spPr>
          <a:xfrm>
            <a:off x="1296160" y="2724732"/>
            <a:ext cx="13417550" cy="7625164"/>
          </a:xfrm>
          <a:prstGeom prst="rect">
            <a:avLst/>
          </a:prstGeom>
        </p:spPr>
        <p:txBody>
          <a:bodyPr vert="horz" wrap="square" lIns="0" tIns="0" rIns="0" bIns="0" rtlCol="0">
            <a:spAutoFit/>
          </a:bodyPr>
          <a:lstStyle/>
          <a:p>
            <a:pPr marL="326390" marR="6316345" indent="-313690">
              <a:lnSpc>
                <a:spcPct val="100000"/>
              </a:lnSpc>
              <a:buFont typeface="Trebuchet MS"/>
              <a:buChar char="•"/>
              <a:tabLst>
                <a:tab pos="327025" algn="l"/>
              </a:tabLst>
            </a:pPr>
            <a:r>
              <a:rPr lang="es-ES" sz="2950" spc="40" dirty="0">
                <a:solidFill>
                  <a:srgbClr val="444444"/>
                </a:solidFill>
                <a:latin typeface="Arial"/>
                <a:cs typeface="Arial"/>
              </a:rPr>
              <a:t>Otra idea que </a:t>
            </a:r>
            <a:r>
              <a:rPr lang="es-ES" sz="2950" spc="40" dirty="0" err="1">
                <a:solidFill>
                  <a:srgbClr val="444444"/>
                </a:solidFill>
                <a:latin typeface="Arial"/>
                <a:cs typeface="Arial"/>
              </a:rPr>
              <a:t>Ozanam</a:t>
            </a:r>
            <a:r>
              <a:rPr lang="es-ES" sz="2950" spc="40" dirty="0">
                <a:solidFill>
                  <a:srgbClr val="444444"/>
                </a:solidFill>
                <a:latin typeface="Arial"/>
                <a:cs typeface="Arial"/>
              </a:rPr>
              <a:t> destacó en su artículo fue el hecho de que el que da y el que recibe están igualmente obligados.</a:t>
            </a:r>
            <a:endParaRPr sz="2950" dirty="0">
              <a:latin typeface="Arial"/>
              <a:cs typeface="Arial"/>
            </a:endParaRPr>
          </a:p>
          <a:p>
            <a:pPr>
              <a:lnSpc>
                <a:spcPct val="100000"/>
              </a:lnSpc>
              <a:buClr>
                <a:srgbClr val="444444"/>
              </a:buClr>
              <a:buFont typeface="Trebuchet MS"/>
              <a:buChar char="•"/>
            </a:pPr>
            <a:endParaRPr sz="2900" dirty="0">
              <a:latin typeface="Times New Roman"/>
              <a:cs typeface="Times New Roman"/>
            </a:endParaRPr>
          </a:p>
          <a:p>
            <a:pPr marL="326390" marR="5975350" indent="-313690">
              <a:lnSpc>
                <a:spcPct val="100000"/>
              </a:lnSpc>
              <a:spcBef>
                <a:spcPts val="1780"/>
              </a:spcBef>
              <a:buFont typeface="Trebuchet MS"/>
              <a:buChar char="•"/>
              <a:tabLst>
                <a:tab pos="327025" algn="l"/>
              </a:tabLst>
            </a:pPr>
            <a:r>
              <a:rPr lang="es-ES" sz="2950" spc="-50" dirty="0">
                <a:solidFill>
                  <a:srgbClr val="444444"/>
                </a:solidFill>
                <a:latin typeface="Arial"/>
                <a:cs typeface="Arial"/>
              </a:rPr>
              <a:t>El que da no debe llamar nunca a la puerta de un pobre sin un sentimiento de respeto</a:t>
            </a:r>
            <a:r>
              <a:rPr sz="2950" spc="-40" dirty="0">
                <a:solidFill>
                  <a:srgbClr val="444444"/>
                </a:solidFill>
                <a:latin typeface="Arial"/>
                <a:cs typeface="Arial"/>
              </a:rPr>
              <a:t>.</a:t>
            </a:r>
            <a:endParaRPr sz="2950" dirty="0">
              <a:latin typeface="Arial"/>
              <a:cs typeface="Arial"/>
            </a:endParaRPr>
          </a:p>
          <a:p>
            <a:pPr>
              <a:lnSpc>
                <a:spcPct val="100000"/>
              </a:lnSpc>
              <a:buClr>
                <a:srgbClr val="444444"/>
              </a:buClr>
              <a:buFont typeface="Trebuchet MS"/>
              <a:buChar char="•"/>
            </a:pPr>
            <a:endParaRPr sz="2900" dirty="0">
              <a:latin typeface="Times New Roman"/>
              <a:cs typeface="Times New Roman"/>
            </a:endParaRPr>
          </a:p>
          <a:p>
            <a:pPr marL="326390" marR="6136640" indent="-313690">
              <a:lnSpc>
                <a:spcPct val="100000"/>
              </a:lnSpc>
              <a:spcBef>
                <a:spcPts val="1780"/>
              </a:spcBef>
              <a:buFont typeface="Trebuchet MS"/>
              <a:buChar char="•"/>
              <a:tabLst>
                <a:tab pos="327025" algn="l"/>
              </a:tabLst>
            </a:pPr>
            <a:r>
              <a:rPr lang="es-ES" sz="2950" spc="10" dirty="0" err="1">
                <a:solidFill>
                  <a:srgbClr val="444444"/>
                </a:solidFill>
                <a:latin typeface="Arial"/>
                <a:cs typeface="Arial"/>
              </a:rPr>
              <a:t>Ozanam</a:t>
            </a:r>
            <a:r>
              <a:rPr lang="es-ES" sz="2950" spc="10" dirty="0">
                <a:solidFill>
                  <a:srgbClr val="444444"/>
                </a:solidFill>
                <a:latin typeface="Arial"/>
                <a:cs typeface="Arial"/>
              </a:rPr>
              <a:t> no piensa en la limosna fría y material, claramente lo expresa en otro ensayo publicado en </a:t>
            </a:r>
            <a:r>
              <a:rPr sz="2950" i="1" spc="-60" dirty="0" err="1">
                <a:solidFill>
                  <a:srgbClr val="444444"/>
                </a:solidFill>
                <a:latin typeface="Arial"/>
                <a:cs typeface="Arial"/>
              </a:rPr>
              <a:t>L’Ere</a:t>
            </a:r>
            <a:r>
              <a:rPr sz="2950" i="1" spc="-60" dirty="0">
                <a:solidFill>
                  <a:srgbClr val="444444"/>
                </a:solidFill>
                <a:latin typeface="Arial"/>
                <a:cs typeface="Arial"/>
              </a:rPr>
              <a:t>  </a:t>
            </a:r>
            <a:r>
              <a:rPr sz="2950" i="1" spc="-10" dirty="0">
                <a:solidFill>
                  <a:srgbClr val="444444"/>
                </a:solidFill>
                <a:latin typeface="Arial"/>
                <a:cs typeface="Arial"/>
              </a:rPr>
              <a:t>Nouvelle </a:t>
            </a:r>
            <a:r>
              <a:rPr lang="es-ES" sz="2950" i="1" spc="-10" dirty="0">
                <a:solidFill>
                  <a:srgbClr val="444444"/>
                </a:solidFill>
                <a:latin typeface="Arial"/>
                <a:cs typeface="Arial"/>
              </a:rPr>
              <a:t>el 21 de </a:t>
            </a:r>
            <a:r>
              <a:rPr lang="es-ES" sz="2950" spc="35" dirty="0">
                <a:solidFill>
                  <a:srgbClr val="444444"/>
                </a:solidFill>
                <a:latin typeface="Arial"/>
                <a:cs typeface="Arial"/>
              </a:rPr>
              <a:t>o</a:t>
            </a:r>
            <a:r>
              <a:rPr sz="2950" spc="45" dirty="0" err="1">
                <a:solidFill>
                  <a:srgbClr val="444444"/>
                </a:solidFill>
                <a:latin typeface="Arial"/>
                <a:cs typeface="Arial"/>
              </a:rPr>
              <a:t>ct</a:t>
            </a:r>
            <a:r>
              <a:rPr lang="es-ES" sz="2950" spc="45" dirty="0">
                <a:solidFill>
                  <a:srgbClr val="444444"/>
                </a:solidFill>
                <a:latin typeface="Arial"/>
                <a:cs typeface="Arial"/>
              </a:rPr>
              <a:t>ubre de </a:t>
            </a:r>
            <a:r>
              <a:rPr sz="2950" spc="5" dirty="0">
                <a:solidFill>
                  <a:srgbClr val="444444"/>
                </a:solidFill>
                <a:latin typeface="Arial"/>
                <a:cs typeface="Arial"/>
              </a:rPr>
              <a:t>1848: </a:t>
            </a:r>
            <a:r>
              <a:rPr sz="2950" spc="35" dirty="0">
                <a:solidFill>
                  <a:srgbClr val="444444"/>
                </a:solidFill>
                <a:latin typeface="Arial"/>
                <a:cs typeface="Arial"/>
              </a:rPr>
              <a:t>“</a:t>
            </a:r>
            <a:r>
              <a:rPr lang="es-ES" sz="2950" spc="35" dirty="0">
                <a:solidFill>
                  <a:srgbClr val="444444"/>
                </a:solidFill>
                <a:latin typeface="Arial"/>
                <a:cs typeface="Arial"/>
              </a:rPr>
              <a:t>El rico que da su oro es bien frío si no une a la limosna los labios y el corazón</a:t>
            </a:r>
            <a:r>
              <a:rPr sz="2950" spc="50" dirty="0">
                <a:solidFill>
                  <a:srgbClr val="444444"/>
                </a:solidFill>
                <a:latin typeface="Arial"/>
                <a:cs typeface="Arial"/>
              </a:rPr>
              <a:t>.”</a:t>
            </a:r>
            <a:endParaRPr sz="2950" dirty="0">
              <a:latin typeface="Arial"/>
              <a:cs typeface="Arial"/>
            </a:endParaRPr>
          </a:p>
          <a:p>
            <a:pPr>
              <a:lnSpc>
                <a:spcPct val="100000"/>
              </a:lnSpc>
              <a:spcBef>
                <a:spcPts val="48"/>
              </a:spcBef>
            </a:pPr>
            <a:endParaRPr sz="2400" dirty="0">
              <a:latin typeface="Times New Roman"/>
              <a:cs typeface="Times New Roman"/>
            </a:endParaRPr>
          </a:p>
          <a:p>
            <a:pPr marR="5080" algn="r">
              <a:lnSpc>
                <a:spcPct val="100000"/>
              </a:lnSpc>
            </a:pPr>
            <a:r>
              <a:rPr sz="2950" spc="10" dirty="0">
                <a:solidFill>
                  <a:srgbClr val="FFFFFF"/>
                </a:solidFill>
                <a:latin typeface="Arial"/>
                <a:cs typeface="Arial"/>
              </a:rPr>
              <a:t>Painting </a:t>
            </a:r>
            <a:r>
              <a:rPr sz="2950" spc="60" dirty="0">
                <a:solidFill>
                  <a:srgbClr val="FFFFFF"/>
                </a:solidFill>
                <a:latin typeface="Arial"/>
                <a:cs typeface="Arial"/>
              </a:rPr>
              <a:t>by </a:t>
            </a:r>
            <a:r>
              <a:rPr sz="2950" spc="-20" dirty="0">
                <a:solidFill>
                  <a:srgbClr val="FFFFFF"/>
                </a:solidFill>
                <a:latin typeface="Arial"/>
                <a:cs typeface="Arial"/>
              </a:rPr>
              <a:t>Gary</a:t>
            </a:r>
            <a:r>
              <a:rPr sz="2950" spc="-85" dirty="0">
                <a:solidFill>
                  <a:srgbClr val="FFFFFF"/>
                </a:solidFill>
                <a:latin typeface="Arial"/>
                <a:cs typeface="Arial"/>
              </a:rPr>
              <a:t> </a:t>
            </a:r>
            <a:r>
              <a:rPr sz="2950" spc="15" dirty="0">
                <a:solidFill>
                  <a:srgbClr val="FFFFFF"/>
                </a:solidFill>
                <a:latin typeface="Arial"/>
                <a:cs typeface="Arial"/>
              </a:rPr>
              <a:t>Schumer</a:t>
            </a:r>
            <a:endParaRPr sz="2950" dirty="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052050" y="41883"/>
            <a:ext cx="10052049" cy="1126667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lang="es-ES" spc="-160" dirty="0"/>
              <a:t>Un deber sagrado</a:t>
            </a:r>
            <a:endParaRPr spc="-80" dirty="0"/>
          </a:p>
        </p:txBody>
      </p:sp>
      <p:sp>
        <p:nvSpPr>
          <p:cNvPr id="4" name="object 4"/>
          <p:cNvSpPr txBox="1"/>
          <p:nvPr/>
        </p:nvSpPr>
        <p:spPr>
          <a:xfrm>
            <a:off x="1149568" y="2745503"/>
            <a:ext cx="8597682" cy="7674537"/>
          </a:xfrm>
          <a:prstGeom prst="rect">
            <a:avLst/>
          </a:prstGeom>
        </p:spPr>
        <p:txBody>
          <a:bodyPr vert="horz" wrap="square" lIns="0" tIns="0" rIns="0" bIns="0" rtlCol="0">
            <a:spAutoFit/>
          </a:bodyPr>
          <a:lstStyle/>
          <a:p>
            <a:pPr marL="473075" marR="515620" indent="-314325">
              <a:lnSpc>
                <a:spcPts val="3379"/>
              </a:lnSpc>
              <a:buFont typeface="Trebuchet MS"/>
              <a:buChar char="•"/>
              <a:tabLst>
                <a:tab pos="473709" algn="l"/>
              </a:tabLst>
            </a:pPr>
            <a:r>
              <a:rPr lang="es-ES" sz="2850" spc="-10" dirty="0">
                <a:solidFill>
                  <a:srgbClr val="444444"/>
                </a:solidFill>
                <a:latin typeface="Arial"/>
                <a:cs typeface="Arial"/>
              </a:rPr>
              <a:t>Por último</a:t>
            </a:r>
            <a:r>
              <a:rPr sz="2850" spc="-10" dirty="0">
                <a:solidFill>
                  <a:srgbClr val="444444"/>
                </a:solidFill>
                <a:latin typeface="Arial"/>
                <a:cs typeface="Arial"/>
              </a:rPr>
              <a:t>, </a:t>
            </a:r>
            <a:r>
              <a:rPr lang="es-ES" sz="2850" spc="5" dirty="0">
                <a:solidFill>
                  <a:srgbClr val="444444"/>
                </a:solidFill>
                <a:latin typeface="Arial"/>
                <a:cs typeface="Arial"/>
              </a:rPr>
              <a:t>Federico vio, a través de la limosna, al pobre como “sacramento de Cristo”. Constantemente volvía sobre el tema</a:t>
            </a:r>
            <a:r>
              <a:rPr sz="2850" spc="25" dirty="0">
                <a:solidFill>
                  <a:srgbClr val="444444"/>
                </a:solidFill>
                <a:latin typeface="Arial"/>
                <a:cs typeface="Arial"/>
              </a:rPr>
              <a:t>:</a:t>
            </a:r>
            <a:endParaRPr sz="2850" dirty="0">
              <a:latin typeface="Arial"/>
              <a:cs typeface="Arial"/>
            </a:endParaRPr>
          </a:p>
          <a:p>
            <a:pPr marL="766445" marR="5080">
              <a:lnSpc>
                <a:spcPts val="3379"/>
              </a:lnSpc>
              <a:spcBef>
                <a:spcPts val="2060"/>
              </a:spcBef>
            </a:pPr>
            <a:r>
              <a:rPr sz="2850" spc="85" dirty="0">
                <a:solidFill>
                  <a:srgbClr val="444444"/>
                </a:solidFill>
                <a:latin typeface="Arial"/>
                <a:cs typeface="Arial"/>
              </a:rPr>
              <a:t>“</a:t>
            </a:r>
            <a:r>
              <a:rPr lang="es-ES" sz="2850" spc="85" dirty="0">
                <a:solidFill>
                  <a:srgbClr val="444444"/>
                </a:solidFill>
                <a:latin typeface="Arial"/>
                <a:cs typeface="Arial"/>
              </a:rPr>
              <a:t>En la Roma pagana no es la limosna un deber de nadie, sino un derecho de todos</a:t>
            </a:r>
            <a:r>
              <a:rPr sz="2850" spc="5" dirty="0">
                <a:solidFill>
                  <a:srgbClr val="444444"/>
                </a:solidFill>
                <a:latin typeface="Cooper Black"/>
                <a:cs typeface="Cooper Black"/>
              </a:rPr>
              <a:t>*</a:t>
            </a:r>
            <a:r>
              <a:rPr lang="es-ES" sz="2850" spc="25" dirty="0">
                <a:solidFill>
                  <a:srgbClr val="444444"/>
                </a:solidFill>
                <a:latin typeface="Arial"/>
                <a:cs typeface="Arial"/>
              </a:rPr>
              <a:t>. El cristianismo </a:t>
            </a:r>
            <a:r>
              <a:rPr sz="2850" spc="25" dirty="0">
                <a:solidFill>
                  <a:srgbClr val="444444"/>
                </a:solidFill>
                <a:latin typeface="Arial"/>
                <a:cs typeface="Arial"/>
              </a:rPr>
              <a:t>h</a:t>
            </a:r>
            <a:r>
              <a:rPr lang="es-ES" sz="2850" spc="25" dirty="0">
                <a:solidFill>
                  <a:srgbClr val="444444"/>
                </a:solidFill>
                <a:latin typeface="Arial"/>
                <a:cs typeface="Arial"/>
              </a:rPr>
              <a:t>a cambiado totalmente esto. Ahora la limosna no es un derecho de nadie sino un deber de todos y un deber sagrado</a:t>
            </a:r>
            <a:r>
              <a:rPr lang="es-ES" sz="2850" spc="45" dirty="0">
                <a:solidFill>
                  <a:srgbClr val="444444"/>
                </a:solidFill>
                <a:latin typeface="Arial"/>
                <a:cs typeface="Arial"/>
              </a:rPr>
              <a:t>. Es un mandamiento y no solo un consejo. Pero si el cristianismo impone la limosna para con los pobres como un deber es porque existe un pobre anónimo y universal: Jesucristo, que es pobre en la persona de los pobres. Solo Él es acreedor de todos, porque solo Él tiene un tribunal en el cual espera al mal rico</a:t>
            </a:r>
            <a:r>
              <a:rPr sz="2850" spc="60" dirty="0">
                <a:solidFill>
                  <a:srgbClr val="444444"/>
                </a:solidFill>
                <a:latin typeface="Arial"/>
                <a:cs typeface="Arial"/>
              </a:rPr>
              <a:t>.”</a:t>
            </a:r>
            <a:endParaRPr sz="2850" dirty="0">
              <a:latin typeface="Arial"/>
              <a:cs typeface="Arial"/>
            </a:endParaRPr>
          </a:p>
          <a:p>
            <a:pPr marL="410209" marR="286385" indent="-398145" algn="just">
              <a:lnSpc>
                <a:spcPct val="97600"/>
              </a:lnSpc>
              <a:spcBef>
                <a:spcPts val="1130"/>
              </a:spcBef>
            </a:pPr>
            <a:r>
              <a:rPr sz="2400" baseline="-1633" dirty="0">
                <a:solidFill>
                  <a:srgbClr val="606060"/>
                </a:solidFill>
                <a:latin typeface="Arial Unicode MS"/>
                <a:cs typeface="Arial Unicode MS"/>
              </a:rPr>
              <a:t>✴</a:t>
            </a:r>
            <a:r>
              <a:rPr sz="2400" spc="-914" baseline="-1633" dirty="0">
                <a:solidFill>
                  <a:srgbClr val="606060"/>
                </a:solidFill>
                <a:latin typeface="Arial Unicode MS"/>
                <a:cs typeface="Arial Unicode MS"/>
              </a:rPr>
              <a:t> </a:t>
            </a:r>
            <a:r>
              <a:rPr lang="es-ES" sz="2400" spc="10" dirty="0">
                <a:solidFill>
                  <a:srgbClr val="606060"/>
                </a:solidFill>
                <a:latin typeface="Arial"/>
                <a:cs typeface="Arial"/>
              </a:rPr>
              <a:t>Se creía que todos los ciudadanos romanos debían tener derecho a exigir una parte del botín del imperio.</a:t>
            </a:r>
            <a:endParaRPr sz="2400" dirty="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5" dirty="0" err="1"/>
              <a:t>Reciproci</a:t>
            </a:r>
            <a:r>
              <a:rPr lang="es-ES" spc="-65" dirty="0"/>
              <a:t>dad de servicios</a:t>
            </a:r>
            <a:endParaRPr spc="-110" dirty="0"/>
          </a:p>
        </p:txBody>
      </p:sp>
      <p:sp>
        <p:nvSpPr>
          <p:cNvPr id="3" name="object 3"/>
          <p:cNvSpPr txBox="1"/>
          <p:nvPr/>
        </p:nvSpPr>
        <p:spPr>
          <a:xfrm>
            <a:off x="1296160" y="2724732"/>
            <a:ext cx="7207884" cy="5216813"/>
          </a:xfrm>
          <a:prstGeom prst="rect">
            <a:avLst/>
          </a:prstGeom>
        </p:spPr>
        <p:txBody>
          <a:bodyPr vert="horz" wrap="square" lIns="0" tIns="0" rIns="0" bIns="0" rtlCol="0">
            <a:spAutoFit/>
          </a:bodyPr>
          <a:lstStyle/>
          <a:p>
            <a:pPr marL="326390" marR="189865" indent="-313690">
              <a:lnSpc>
                <a:spcPct val="100000"/>
              </a:lnSpc>
              <a:buFont typeface="Trebuchet MS"/>
              <a:buChar char="•"/>
              <a:tabLst>
                <a:tab pos="327025" algn="l"/>
              </a:tabLst>
            </a:pPr>
            <a:r>
              <a:rPr lang="es-ES" sz="2950" spc="-50" dirty="0">
                <a:solidFill>
                  <a:srgbClr val="444444"/>
                </a:solidFill>
                <a:latin typeface="Arial"/>
                <a:cs typeface="Arial"/>
              </a:rPr>
              <a:t>El pobre intercede por el rico, por tanto devuelve más de lo que recibe</a:t>
            </a:r>
            <a:r>
              <a:rPr sz="2950" spc="-10" dirty="0">
                <a:solidFill>
                  <a:srgbClr val="444444"/>
                </a:solidFill>
                <a:latin typeface="Arial"/>
                <a:cs typeface="Arial"/>
              </a:rPr>
              <a:t>. </a:t>
            </a:r>
            <a:r>
              <a:rPr sz="2950" spc="-20" dirty="0" err="1">
                <a:solidFill>
                  <a:srgbClr val="444444"/>
                </a:solidFill>
                <a:latin typeface="Arial"/>
                <a:cs typeface="Arial"/>
              </a:rPr>
              <a:t>Ozanam</a:t>
            </a:r>
            <a:r>
              <a:rPr sz="2950" spc="-20" dirty="0">
                <a:solidFill>
                  <a:srgbClr val="444444"/>
                </a:solidFill>
                <a:latin typeface="Arial"/>
                <a:cs typeface="Arial"/>
              </a:rPr>
              <a:t> </a:t>
            </a:r>
            <a:r>
              <a:rPr lang="es-ES" sz="2950" spc="-20" dirty="0">
                <a:solidFill>
                  <a:srgbClr val="444444"/>
                </a:solidFill>
                <a:latin typeface="Arial"/>
                <a:cs typeface="Arial"/>
              </a:rPr>
              <a:t>sigue diciendo</a:t>
            </a:r>
            <a:r>
              <a:rPr sz="2950" spc="15" dirty="0">
                <a:solidFill>
                  <a:srgbClr val="444444"/>
                </a:solidFill>
                <a:latin typeface="Arial"/>
                <a:cs typeface="Arial"/>
              </a:rPr>
              <a:t>:</a:t>
            </a:r>
            <a:endParaRPr sz="2950" dirty="0">
              <a:latin typeface="Arial"/>
              <a:cs typeface="Arial"/>
            </a:endParaRPr>
          </a:p>
          <a:p>
            <a:pPr>
              <a:lnSpc>
                <a:spcPct val="100000"/>
              </a:lnSpc>
            </a:pPr>
            <a:endParaRPr sz="2900" dirty="0">
              <a:latin typeface="Times New Roman"/>
              <a:cs typeface="Times New Roman"/>
            </a:endParaRPr>
          </a:p>
          <a:p>
            <a:pPr marL="692785" marR="5080">
              <a:lnSpc>
                <a:spcPct val="100000"/>
              </a:lnSpc>
              <a:spcBef>
                <a:spcPts val="1780"/>
              </a:spcBef>
            </a:pPr>
            <a:r>
              <a:rPr sz="2950" spc="40" dirty="0">
                <a:solidFill>
                  <a:srgbClr val="444444"/>
                </a:solidFill>
                <a:latin typeface="Arial"/>
                <a:cs typeface="Arial"/>
              </a:rPr>
              <a:t>“</a:t>
            </a:r>
            <a:r>
              <a:rPr lang="es-ES" sz="2950" spc="40" dirty="0">
                <a:solidFill>
                  <a:srgbClr val="444444"/>
                </a:solidFill>
                <a:latin typeface="Arial"/>
                <a:cs typeface="Arial"/>
              </a:rPr>
              <a:t>Esa familia indigente a quien hayamos socorrido, habrá pagado su deuda en demasía, cuando aquel anciano, aquella madre piadosa, aquellos pequeños hayan pronunciado nuestro nombre ante el trono del Altísimo</a:t>
            </a:r>
            <a:r>
              <a:rPr sz="2950" spc="85" dirty="0">
                <a:solidFill>
                  <a:srgbClr val="444444"/>
                </a:solidFill>
                <a:latin typeface="Arial"/>
                <a:cs typeface="Arial"/>
              </a:rPr>
              <a:t>.”</a:t>
            </a:r>
            <a:endParaRPr sz="2950" dirty="0">
              <a:latin typeface="Arial"/>
              <a:cs typeface="Arial"/>
            </a:endParaRPr>
          </a:p>
        </p:txBody>
      </p:sp>
      <p:sp>
        <p:nvSpPr>
          <p:cNvPr id="4" name="object 4"/>
          <p:cNvSpPr/>
          <p:nvPr/>
        </p:nvSpPr>
        <p:spPr>
          <a:xfrm>
            <a:off x="10052050" y="0"/>
            <a:ext cx="10052049" cy="1130855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052050" y="0"/>
            <a:ext cx="10052049" cy="11308556"/>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lang="es-ES" spc="-165" dirty="0"/>
              <a:t>El pobre es un sacerdote</a:t>
            </a:r>
            <a:endParaRPr spc="-95" dirty="0"/>
          </a:p>
        </p:txBody>
      </p:sp>
      <p:sp>
        <p:nvSpPr>
          <p:cNvPr id="4" name="object 4"/>
          <p:cNvSpPr txBox="1"/>
          <p:nvPr/>
        </p:nvSpPr>
        <p:spPr>
          <a:xfrm>
            <a:off x="1296160" y="2724732"/>
            <a:ext cx="7399020" cy="4762842"/>
          </a:xfrm>
          <a:prstGeom prst="rect">
            <a:avLst/>
          </a:prstGeom>
        </p:spPr>
        <p:txBody>
          <a:bodyPr vert="horz" wrap="square" lIns="0" tIns="0" rIns="0" bIns="0" rtlCol="0">
            <a:spAutoFit/>
          </a:bodyPr>
          <a:lstStyle/>
          <a:p>
            <a:pPr marL="326390" marR="368300" indent="-313690">
              <a:lnSpc>
                <a:spcPct val="100000"/>
              </a:lnSpc>
              <a:buFont typeface="Trebuchet MS"/>
              <a:buChar char="•"/>
              <a:tabLst>
                <a:tab pos="327025" algn="l"/>
              </a:tabLst>
            </a:pPr>
            <a:r>
              <a:rPr lang="es-ES" sz="2950" spc="-10" dirty="0">
                <a:solidFill>
                  <a:srgbClr val="444444"/>
                </a:solidFill>
                <a:latin typeface="Arial"/>
                <a:cs typeface="Arial"/>
              </a:rPr>
              <a:t>Para </a:t>
            </a:r>
            <a:r>
              <a:rPr lang="es-ES" sz="2950" spc="-10" dirty="0" err="1">
                <a:solidFill>
                  <a:srgbClr val="444444"/>
                </a:solidFill>
                <a:latin typeface="Arial"/>
                <a:cs typeface="Arial"/>
              </a:rPr>
              <a:t>Ozanam</a:t>
            </a:r>
            <a:r>
              <a:rPr lang="es-ES" sz="2950" spc="-10" dirty="0">
                <a:solidFill>
                  <a:srgbClr val="444444"/>
                </a:solidFill>
                <a:latin typeface="Arial"/>
                <a:cs typeface="Arial"/>
              </a:rPr>
              <a:t>, el pobre es un sacerdote; su miseria, sus sudores y su sangre son en realidad el sacrificio expiatorio y satisfecho que contribuye a la redención de la humanidad</a:t>
            </a:r>
            <a:r>
              <a:rPr sz="2950" spc="25" dirty="0">
                <a:solidFill>
                  <a:srgbClr val="444444"/>
                </a:solidFill>
                <a:latin typeface="Arial"/>
                <a:cs typeface="Arial"/>
              </a:rPr>
              <a:t>.</a:t>
            </a:r>
            <a:endParaRPr sz="2950" dirty="0">
              <a:latin typeface="Arial"/>
              <a:cs typeface="Arial"/>
            </a:endParaRPr>
          </a:p>
          <a:p>
            <a:pPr>
              <a:lnSpc>
                <a:spcPct val="100000"/>
              </a:lnSpc>
              <a:buClr>
                <a:srgbClr val="444444"/>
              </a:buClr>
              <a:buFont typeface="Trebuchet MS"/>
              <a:buChar char="•"/>
            </a:pPr>
            <a:endParaRPr sz="2900" dirty="0">
              <a:latin typeface="Times New Roman"/>
              <a:cs typeface="Times New Roman"/>
            </a:endParaRPr>
          </a:p>
          <a:p>
            <a:pPr marL="326390" marR="5080" indent="-313690">
              <a:lnSpc>
                <a:spcPct val="100000"/>
              </a:lnSpc>
              <a:spcBef>
                <a:spcPts val="1780"/>
              </a:spcBef>
              <a:buFont typeface="Trebuchet MS"/>
              <a:buChar char="•"/>
              <a:tabLst>
                <a:tab pos="327025" algn="l"/>
              </a:tabLst>
            </a:pPr>
            <a:r>
              <a:rPr lang="es-ES" sz="2950" spc="-25" dirty="0">
                <a:solidFill>
                  <a:srgbClr val="444444"/>
                </a:solidFill>
                <a:latin typeface="Arial"/>
                <a:cs typeface="Arial"/>
              </a:rPr>
              <a:t>Así, la limosna que ofrecemos, no son más que los honorarios iguales a aquello que se presentan al sacerdote besándole las manos en señal de gratitud.</a:t>
            </a:r>
            <a:endParaRPr sz="2950" dirty="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C67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TotalTime>
  <Words>948</Words>
  <Application>Microsoft Office PowerPoint</Application>
  <PresentationFormat>Personalizado</PresentationFormat>
  <Paragraphs>47</Paragraphs>
  <Slides>10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Arial Unicode MS</vt:lpstr>
      <vt:lpstr>Arial</vt:lpstr>
      <vt:lpstr>Calibri</vt:lpstr>
      <vt:lpstr>Cooper Black</vt:lpstr>
      <vt:lpstr>Times New Roman</vt:lpstr>
      <vt:lpstr>Trebuchet MS</vt:lpstr>
      <vt:lpstr>Office Theme</vt:lpstr>
      <vt:lpstr>Presentación de PowerPoint</vt:lpstr>
      <vt:lpstr>Limosna: ¿a favor o en contra?</vt:lpstr>
      <vt:lpstr>Defensa elocuente de Ozanam de la práctica de la limosna</vt:lpstr>
      <vt:lpstr>La limosna como retribución de los servicios sin salarios</vt:lpstr>
      <vt:lpstr>Dar limosna como acto de justicia, no de compasión</vt:lpstr>
      <vt:lpstr>La limosna ha de unirse a los labios y al corazón</vt:lpstr>
      <vt:lpstr>Un deber sagrado</vt:lpstr>
      <vt:lpstr>Reciprocidad de servicios</vt:lpstr>
      <vt:lpstr>El pobre es un sacerdote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Javier</cp:lastModifiedBy>
  <cp:revision>12</cp:revision>
  <dcterms:created xsi:type="dcterms:W3CDTF">2016-03-14T06:31:30Z</dcterms:created>
  <dcterms:modified xsi:type="dcterms:W3CDTF">2016-03-14T07:51:47Z</dcterms:modified>
</cp:coreProperties>
</file>