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3004800" cy="9753600"/>
  <p:notesSz cx="13004800" cy="97536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638" y="9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75360" y="3023616"/>
            <a:ext cx="11054080" cy="2048255"/>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950720" y="5462016"/>
            <a:ext cx="9103360" cy="24384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2/27/2016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200" b="0" i="0">
                <a:solidFill>
                  <a:srgbClr val="535353"/>
                </a:solidFill>
                <a:latin typeface="Gill Sans MT"/>
                <a:cs typeface="Gill Sans MT"/>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2/27/2016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200" b="0" i="0">
                <a:solidFill>
                  <a:srgbClr val="535353"/>
                </a:solidFill>
                <a:latin typeface="Gill Sans MT"/>
                <a:cs typeface="Gill Sans MT"/>
              </a:defRPr>
            </a:lvl1pPr>
          </a:lstStyle>
          <a:p>
            <a:endParaRPr/>
          </a:p>
        </p:txBody>
      </p:sp>
      <p:sp>
        <p:nvSpPr>
          <p:cNvPr id="3" name="Holder 3"/>
          <p:cNvSpPr>
            <a:spLocks noGrp="1"/>
          </p:cNvSpPr>
          <p:nvPr>
            <p:ph sz="half" idx="2"/>
          </p:nvPr>
        </p:nvSpPr>
        <p:spPr>
          <a:xfrm>
            <a:off x="650240" y="2243328"/>
            <a:ext cx="5657088" cy="6437376"/>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697472" y="2243328"/>
            <a:ext cx="5657088" cy="6437376"/>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2/27/2016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200" b="0" i="0">
                <a:solidFill>
                  <a:srgbClr val="535353"/>
                </a:solidFill>
                <a:latin typeface="Gill Sans MT"/>
                <a:cs typeface="Gill Sans M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2/27/2016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2/27/2016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3004800" cy="9753600"/>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498475" y="424180"/>
            <a:ext cx="12007850" cy="2078989"/>
          </a:xfrm>
          <a:prstGeom prst="rect">
            <a:avLst/>
          </a:prstGeom>
        </p:spPr>
        <p:txBody>
          <a:bodyPr wrap="square" lIns="0" tIns="0" rIns="0" bIns="0">
            <a:spAutoFit/>
          </a:bodyPr>
          <a:lstStyle>
            <a:lvl1pPr>
              <a:defRPr sz="7200" b="0" i="0">
                <a:solidFill>
                  <a:srgbClr val="535353"/>
                </a:solidFill>
                <a:latin typeface="Gill Sans MT"/>
                <a:cs typeface="Gill Sans MT"/>
              </a:defRPr>
            </a:lvl1pPr>
          </a:lstStyle>
          <a:p>
            <a:endParaRPr/>
          </a:p>
        </p:txBody>
      </p:sp>
      <p:sp>
        <p:nvSpPr>
          <p:cNvPr id="3" name="Holder 3"/>
          <p:cNvSpPr>
            <a:spLocks noGrp="1"/>
          </p:cNvSpPr>
          <p:nvPr>
            <p:ph type="body" idx="1"/>
          </p:nvPr>
        </p:nvSpPr>
        <p:spPr>
          <a:xfrm>
            <a:off x="825500" y="2877820"/>
            <a:ext cx="11353800" cy="601090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421632" y="9070848"/>
            <a:ext cx="4161536" cy="48768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50240" y="9070848"/>
            <a:ext cx="2991104" cy="48768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2/27/2016</a:t>
            </a:fld>
            <a:endParaRPr lang="en-US"/>
          </a:p>
        </p:txBody>
      </p:sp>
      <p:sp>
        <p:nvSpPr>
          <p:cNvPr id="6" name="Holder 6"/>
          <p:cNvSpPr>
            <a:spLocks noGrp="1"/>
          </p:cNvSpPr>
          <p:nvPr>
            <p:ph type="sldNum" sz="quarter" idx="7"/>
          </p:nvPr>
        </p:nvSpPr>
        <p:spPr>
          <a:xfrm>
            <a:off x="9363456" y="9070848"/>
            <a:ext cx="2991104" cy="48768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5.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46200" y="520700"/>
            <a:ext cx="10350500" cy="58547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574800" y="7099300"/>
            <a:ext cx="10090785" cy="815608"/>
          </a:xfrm>
          <a:prstGeom prst="rect">
            <a:avLst/>
          </a:prstGeom>
        </p:spPr>
        <p:txBody>
          <a:bodyPr vert="horz" wrap="square" lIns="0" tIns="0" rIns="0" bIns="0" rtlCol="0">
            <a:spAutoFit/>
          </a:bodyPr>
          <a:lstStyle/>
          <a:p>
            <a:pPr marL="12700" algn="ctr">
              <a:lnSpc>
                <a:spcPct val="100000"/>
              </a:lnSpc>
            </a:pPr>
            <a:r>
              <a:rPr lang="es-ES" sz="5300" spc="-30" dirty="0">
                <a:solidFill>
                  <a:srgbClr val="535353"/>
                </a:solidFill>
                <a:latin typeface="Gill Sans MT"/>
                <a:cs typeface="Gill Sans MT"/>
              </a:rPr>
              <a:t>AUDACIA EN LA PERSECUCIÓN</a:t>
            </a:r>
            <a:endParaRPr sz="5300" dirty="0">
              <a:latin typeface="Gill Sans MT"/>
              <a:cs typeface="Gill Sans MT"/>
            </a:endParaRPr>
          </a:p>
        </p:txBody>
      </p:sp>
      <p:sp>
        <p:nvSpPr>
          <p:cNvPr id="4" name="object 4"/>
          <p:cNvSpPr txBox="1"/>
          <p:nvPr/>
        </p:nvSpPr>
        <p:spPr>
          <a:xfrm>
            <a:off x="2006600" y="8191500"/>
            <a:ext cx="9372600" cy="584775"/>
          </a:xfrm>
          <a:prstGeom prst="rect">
            <a:avLst/>
          </a:prstGeom>
        </p:spPr>
        <p:txBody>
          <a:bodyPr vert="horz" wrap="square" lIns="0" tIns="0" rIns="0" bIns="0" rtlCol="0">
            <a:spAutoFit/>
          </a:bodyPr>
          <a:lstStyle/>
          <a:p>
            <a:pPr marL="12700" algn="ctr">
              <a:lnSpc>
                <a:spcPct val="100000"/>
              </a:lnSpc>
              <a:tabLst>
                <a:tab pos="1867535" algn="l"/>
              </a:tabLst>
            </a:pPr>
            <a:r>
              <a:rPr lang="es-ES" sz="3800" spc="-55" dirty="0">
                <a:solidFill>
                  <a:srgbClr val="535353"/>
                </a:solidFill>
                <a:latin typeface="Gill Sans MT"/>
                <a:cs typeface="Gill Sans MT"/>
              </a:rPr>
              <a:t>La historia del beato </a:t>
            </a:r>
            <a:r>
              <a:rPr sz="3800" spc="-65" dirty="0">
                <a:solidFill>
                  <a:srgbClr val="535353"/>
                </a:solidFill>
                <a:latin typeface="Gill Sans MT"/>
                <a:cs typeface="Gill Sans MT"/>
              </a:rPr>
              <a:t>P</a:t>
            </a:r>
            <a:r>
              <a:rPr lang="es-ES" sz="3800" spc="-65" dirty="0">
                <a:solidFill>
                  <a:srgbClr val="535353"/>
                </a:solidFill>
                <a:latin typeface="Gill Sans MT"/>
                <a:cs typeface="Gill Sans MT"/>
              </a:rPr>
              <a:t>edro Renato </a:t>
            </a:r>
            <a:r>
              <a:rPr sz="3800" spc="-45" dirty="0">
                <a:solidFill>
                  <a:srgbClr val="535353"/>
                </a:solidFill>
                <a:latin typeface="Gill Sans MT"/>
                <a:cs typeface="Gill Sans MT"/>
              </a:rPr>
              <a:t>Rogue,</a:t>
            </a:r>
            <a:r>
              <a:rPr sz="3800" spc="-195" dirty="0">
                <a:solidFill>
                  <a:srgbClr val="535353"/>
                </a:solidFill>
                <a:latin typeface="Gill Sans MT"/>
                <a:cs typeface="Gill Sans MT"/>
              </a:rPr>
              <a:t> </a:t>
            </a:r>
            <a:r>
              <a:rPr sz="3800" spc="-60" dirty="0">
                <a:solidFill>
                  <a:srgbClr val="535353"/>
                </a:solidFill>
                <a:latin typeface="Gill Sans MT"/>
                <a:cs typeface="Gill Sans MT"/>
              </a:rPr>
              <a:t>C.M.</a:t>
            </a:r>
            <a:endParaRPr sz="3800" dirty="0">
              <a:latin typeface="Gill Sans MT"/>
              <a:cs typeface="Gill Sans M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70700" y="2781300"/>
            <a:ext cx="5283200" cy="61849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498475" y="424180"/>
            <a:ext cx="12007850" cy="2103140"/>
          </a:xfrm>
          <a:prstGeom prst="rect">
            <a:avLst/>
          </a:prstGeom>
        </p:spPr>
        <p:txBody>
          <a:bodyPr vert="horz" wrap="square" lIns="0" tIns="0" rIns="0" bIns="0" rtlCol="0">
            <a:spAutoFit/>
          </a:bodyPr>
          <a:lstStyle/>
          <a:p>
            <a:pPr marR="5080" algn="ctr">
              <a:lnSpc>
                <a:spcPts val="8200"/>
              </a:lnSpc>
            </a:pPr>
            <a:r>
              <a:rPr lang="es-ES" spc="-200" dirty="0"/>
              <a:t>DE PIE ANTE LAS AUTORIDADES</a:t>
            </a:r>
            <a:endParaRPr spc="-150" dirty="0"/>
          </a:p>
        </p:txBody>
      </p:sp>
      <p:sp>
        <p:nvSpPr>
          <p:cNvPr id="4" name="object 4"/>
          <p:cNvSpPr txBox="1"/>
          <p:nvPr/>
        </p:nvSpPr>
        <p:spPr>
          <a:xfrm>
            <a:off x="393700" y="2848141"/>
            <a:ext cx="191770" cy="412750"/>
          </a:xfrm>
          <a:prstGeom prst="rect">
            <a:avLst/>
          </a:prstGeom>
        </p:spPr>
        <p:txBody>
          <a:bodyPr vert="horz" wrap="square" lIns="0" tIns="0" rIns="0" bIns="0" rtlCol="0">
            <a:spAutoFit/>
          </a:bodyPr>
          <a:lstStyle/>
          <a:p>
            <a:pPr marL="12700">
              <a:lnSpc>
                <a:spcPct val="100000"/>
              </a:lnSpc>
            </a:pPr>
            <a:r>
              <a:rPr sz="2600" spc="385" dirty="0">
                <a:solidFill>
                  <a:srgbClr val="535353"/>
                </a:solidFill>
                <a:latin typeface="Gill Sans MT"/>
                <a:cs typeface="Gill Sans MT"/>
              </a:rPr>
              <a:t>•</a:t>
            </a:r>
            <a:endParaRPr sz="2600">
              <a:latin typeface="Gill Sans MT"/>
              <a:cs typeface="Gill Sans MT"/>
            </a:endParaRPr>
          </a:p>
        </p:txBody>
      </p:sp>
      <p:sp>
        <p:nvSpPr>
          <p:cNvPr id="5" name="object 5"/>
          <p:cNvSpPr txBox="1"/>
          <p:nvPr/>
        </p:nvSpPr>
        <p:spPr>
          <a:xfrm>
            <a:off x="787400" y="2824479"/>
            <a:ext cx="5896610" cy="6168355"/>
          </a:xfrm>
          <a:prstGeom prst="rect">
            <a:avLst/>
          </a:prstGeom>
        </p:spPr>
        <p:txBody>
          <a:bodyPr vert="horz" wrap="square" lIns="0" tIns="0" rIns="0" bIns="0" rtlCol="0">
            <a:spAutoFit/>
          </a:bodyPr>
          <a:lstStyle/>
          <a:p>
            <a:pPr marL="12700" marR="5080">
              <a:lnSpc>
                <a:spcPts val="3700"/>
              </a:lnSpc>
            </a:pPr>
            <a:r>
              <a:rPr lang="es-ES" sz="3200" spc="-25" dirty="0">
                <a:solidFill>
                  <a:srgbClr val="535353"/>
                </a:solidFill>
                <a:latin typeface="Gill Sans MT"/>
                <a:cs typeface="Gill Sans MT"/>
              </a:rPr>
              <a:t>El 20 de abril 1791 el personal del seminario fue expulsado del mismo, y el contenido del edificio se puso a la venta. El personal del Seminario impugnó esta decisión, señalando que debido a que el personal había llevado a cabo cursos para laicos, el seminario estaba exento de la nueva ley.  Además, estaba exento por una segunda razón: porque el edificio era propiedad de la Congregación de la Misión, que en esa fecha aún no había sido suprimida por ley.</a:t>
            </a:r>
            <a:endParaRPr sz="3200" dirty="0">
              <a:latin typeface="Gill Sans MT"/>
              <a:cs typeface="Gill Sans M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874000" y="3365500"/>
            <a:ext cx="4279900" cy="50165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498475" y="424180"/>
            <a:ext cx="12007850" cy="1551706"/>
          </a:xfrm>
          <a:prstGeom prst="rect">
            <a:avLst/>
          </a:prstGeom>
        </p:spPr>
        <p:txBody>
          <a:bodyPr vert="horz" wrap="square" lIns="0" tIns="439419" rIns="0" bIns="0" rtlCol="0">
            <a:spAutoFit/>
          </a:bodyPr>
          <a:lstStyle/>
          <a:p>
            <a:pPr algn="ctr">
              <a:lnSpc>
                <a:spcPct val="100000"/>
              </a:lnSpc>
            </a:pPr>
            <a:r>
              <a:rPr lang="es-ES" spc="-155" dirty="0"/>
              <a:t>REIVINDICANDO SU DEUDA</a:t>
            </a:r>
            <a:endParaRPr spc="-75" dirty="0"/>
          </a:p>
        </p:txBody>
      </p:sp>
      <p:sp>
        <p:nvSpPr>
          <p:cNvPr id="4" name="object 4"/>
          <p:cNvSpPr txBox="1"/>
          <p:nvPr/>
        </p:nvSpPr>
        <p:spPr>
          <a:xfrm>
            <a:off x="393700" y="2385615"/>
            <a:ext cx="7480300" cy="6976269"/>
          </a:xfrm>
          <a:prstGeom prst="rect">
            <a:avLst/>
          </a:prstGeom>
        </p:spPr>
        <p:txBody>
          <a:bodyPr vert="horz" wrap="square" lIns="0" tIns="0" rIns="0" bIns="0" rtlCol="0">
            <a:spAutoFit/>
          </a:bodyPr>
          <a:lstStyle/>
          <a:p>
            <a:pPr marL="330200" marR="5080" indent="-317500">
              <a:lnSpc>
                <a:spcPts val="3200"/>
              </a:lnSpc>
              <a:buSzPct val="82142"/>
              <a:buChar char="•"/>
              <a:tabLst>
                <a:tab pos="330200" algn="l"/>
              </a:tabLst>
            </a:pPr>
            <a:r>
              <a:rPr lang="es-ES" sz="2800" spc="-35" dirty="0">
                <a:solidFill>
                  <a:srgbClr val="535353"/>
                </a:solidFill>
                <a:latin typeface="Gill Sans MT"/>
                <a:cs typeface="Gill Sans MT"/>
              </a:rPr>
              <a:t>Las autoridades llegaron a un acuerdo financiero parcial, incluidos los sueldos fijos para el personal del seminario. Pedro Renato decidió poner en una reclamación también para recibir el pago de su labor como una cura de la parroquia, y se le pagó esto también. A continuación, puso una nueva reclamación de pagos adicionales a los ingresos debidos por beneficios, que había tenido en Angers, que habían sido paralizados; esto también se pagó. Estas reclamaciones financieras ganadas por Pedro Renato son muy interesantes porque son exactamente lo contrario de lo que se había aconsejado a los Paúles: rechazar cualquier dinero ofrecido por el estado para el ministerio sacerdotal. La opinión de Pedro Renato era que había hecho el trabajo y, por lo tanto, debía de ser pagado.</a:t>
            </a:r>
            <a:endParaRPr sz="2800" dirty="0">
              <a:latin typeface="Gill Sans MT"/>
              <a:cs typeface="Gill Sans M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70700" y="2781300"/>
            <a:ext cx="5283200" cy="61849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498475" y="424180"/>
            <a:ext cx="12007850" cy="1551706"/>
          </a:xfrm>
          <a:prstGeom prst="rect">
            <a:avLst/>
          </a:prstGeom>
        </p:spPr>
        <p:txBody>
          <a:bodyPr vert="horz" wrap="square" lIns="0" tIns="439419" rIns="0" bIns="0" rtlCol="0">
            <a:spAutoFit/>
          </a:bodyPr>
          <a:lstStyle/>
          <a:p>
            <a:pPr marL="1216025">
              <a:lnSpc>
                <a:spcPct val="100000"/>
              </a:lnSpc>
            </a:pPr>
            <a:r>
              <a:rPr lang="es-ES" spc="-45" dirty="0"/>
              <a:t>CONEXIONES LOCALES</a:t>
            </a:r>
            <a:endParaRPr spc="-110" dirty="0"/>
          </a:p>
        </p:txBody>
      </p:sp>
      <p:sp>
        <p:nvSpPr>
          <p:cNvPr id="4" name="object 4"/>
          <p:cNvSpPr txBox="1"/>
          <p:nvPr/>
        </p:nvSpPr>
        <p:spPr>
          <a:xfrm>
            <a:off x="386715" y="3027679"/>
            <a:ext cx="5810885" cy="6155531"/>
          </a:xfrm>
          <a:prstGeom prst="rect">
            <a:avLst/>
          </a:prstGeom>
        </p:spPr>
        <p:txBody>
          <a:bodyPr vert="horz" wrap="square" lIns="0" tIns="0" rIns="0" bIns="0" rtlCol="0">
            <a:spAutoFit/>
          </a:bodyPr>
          <a:lstStyle/>
          <a:p>
            <a:pPr marL="330200" marR="5080" indent="-317500">
              <a:lnSpc>
                <a:spcPts val="3200"/>
              </a:lnSpc>
              <a:buSzPct val="82142"/>
              <a:buChar char="•"/>
              <a:tabLst>
                <a:tab pos="330200" algn="l"/>
              </a:tabLst>
            </a:pPr>
            <a:r>
              <a:rPr lang="es-ES" sz="2800" spc="-45" dirty="0">
                <a:solidFill>
                  <a:srgbClr val="535353"/>
                </a:solidFill>
                <a:latin typeface="Gill Sans MT"/>
                <a:cs typeface="Gill Sans MT"/>
              </a:rPr>
              <a:t>Pierre-René mantuvo buenas relaciones con las autoridades civiles de la ciudad, y sufrió interferencias en su ministerio parroquial. Por prudencia, sin embargo, introdujo gradualmente la práctica de celebrar misa en casas privadas.  El hecho de que era natural de la ciudad, al igual que los miembros de la administración civil, fue una ayuda para él. Los conocía personalmente y había estado en la escuela con ellos. Su superior, sin embargo, no era de </a:t>
            </a:r>
            <a:r>
              <a:rPr lang="es-ES" sz="2800" spc="-45" dirty="0" err="1">
                <a:solidFill>
                  <a:srgbClr val="535353"/>
                </a:solidFill>
                <a:latin typeface="Gill Sans MT"/>
                <a:cs typeface="Gill Sans MT"/>
              </a:rPr>
              <a:t>Vannes</a:t>
            </a:r>
            <a:r>
              <a:rPr lang="es-ES" sz="2800" spc="-45" dirty="0">
                <a:solidFill>
                  <a:srgbClr val="535353"/>
                </a:solidFill>
                <a:latin typeface="Gill Sans MT"/>
                <a:cs typeface="Gill Sans MT"/>
              </a:rPr>
              <a:t> y Pedro Renato le aconsejó que abandonara la ciudad, y el superior se fue a España.</a:t>
            </a:r>
            <a:endParaRPr sz="2800" dirty="0">
              <a:latin typeface="Gill Sans MT"/>
              <a:cs typeface="Gill Sans M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70700" y="2781300"/>
            <a:ext cx="5283200" cy="61849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498475" y="424180"/>
            <a:ext cx="12007850" cy="1551706"/>
          </a:xfrm>
          <a:prstGeom prst="rect">
            <a:avLst/>
          </a:prstGeom>
        </p:spPr>
        <p:txBody>
          <a:bodyPr vert="horz" wrap="square" lIns="0" tIns="439419" rIns="0" bIns="0" rtlCol="0">
            <a:spAutoFit/>
          </a:bodyPr>
          <a:lstStyle/>
          <a:p>
            <a:pPr algn="ctr">
              <a:lnSpc>
                <a:spcPct val="100000"/>
              </a:lnSpc>
              <a:tabLst>
                <a:tab pos="5044440" algn="l"/>
              </a:tabLst>
            </a:pPr>
            <a:r>
              <a:rPr lang="es-ES" spc="-100" dirty="0"/>
              <a:t>ESCONDIÉNDOSE</a:t>
            </a:r>
            <a:endParaRPr spc="-175" dirty="0"/>
          </a:p>
        </p:txBody>
      </p:sp>
      <p:sp>
        <p:nvSpPr>
          <p:cNvPr id="4" name="object 4"/>
          <p:cNvSpPr txBox="1"/>
          <p:nvPr/>
        </p:nvSpPr>
        <p:spPr>
          <a:xfrm>
            <a:off x="393700" y="3423920"/>
            <a:ext cx="5848350" cy="5514330"/>
          </a:xfrm>
          <a:prstGeom prst="rect">
            <a:avLst/>
          </a:prstGeom>
        </p:spPr>
        <p:txBody>
          <a:bodyPr vert="horz" wrap="square" lIns="0" tIns="0" rIns="0" bIns="0" rtlCol="0">
            <a:spAutoFit/>
          </a:bodyPr>
          <a:lstStyle/>
          <a:p>
            <a:pPr marL="444500" marR="5080" indent="-431800">
              <a:lnSpc>
                <a:spcPts val="4300"/>
              </a:lnSpc>
              <a:buSzPct val="81578"/>
              <a:buChar char="•"/>
              <a:tabLst>
                <a:tab pos="444500" algn="l"/>
                <a:tab pos="1965960" algn="l"/>
                <a:tab pos="2245360" algn="l"/>
                <a:tab pos="2376170" algn="l"/>
                <a:tab pos="2421255" algn="l"/>
                <a:tab pos="2917825" algn="l"/>
                <a:tab pos="2985770" algn="l"/>
                <a:tab pos="3519170" algn="l"/>
                <a:tab pos="4211955" algn="l"/>
                <a:tab pos="4326890" algn="l"/>
                <a:tab pos="5164455" algn="l"/>
              </a:tabLst>
            </a:pPr>
            <a:r>
              <a:rPr lang="es-ES" sz="3800" spc="-60" dirty="0">
                <a:solidFill>
                  <a:srgbClr val="535353"/>
                </a:solidFill>
                <a:latin typeface="Gill Sans MT"/>
                <a:cs typeface="Gill Sans MT"/>
              </a:rPr>
              <a:t>A medida que la situación en la ciudad se deterioraba, Pedro Renato tuvo que esconderse, pasando de una casa segura a otra, para disminuir el riesgo de captura. La casa de su madre fue constantemente vigilada, con la esperanza de que fuera a visitarla.</a:t>
            </a:r>
            <a:endParaRPr sz="3800" dirty="0">
              <a:latin typeface="Gill Sans MT"/>
              <a:cs typeface="Gill Sans M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32700" y="3111500"/>
            <a:ext cx="3759200" cy="55372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498475" y="424180"/>
            <a:ext cx="12007850" cy="1551706"/>
          </a:xfrm>
          <a:prstGeom prst="rect">
            <a:avLst/>
          </a:prstGeom>
        </p:spPr>
        <p:txBody>
          <a:bodyPr vert="horz" wrap="square" lIns="0" tIns="439419" rIns="0" bIns="0" rtlCol="0">
            <a:spAutoFit/>
          </a:bodyPr>
          <a:lstStyle/>
          <a:p>
            <a:pPr algn="ctr">
              <a:lnSpc>
                <a:spcPct val="100000"/>
              </a:lnSpc>
            </a:pPr>
            <a:r>
              <a:rPr lang="es-ES" spc="-114" dirty="0"/>
              <a:t>ACTOS VALIENTES</a:t>
            </a:r>
            <a:endParaRPr spc="-185" dirty="0"/>
          </a:p>
        </p:txBody>
      </p:sp>
      <p:sp>
        <p:nvSpPr>
          <p:cNvPr id="4" name="object 4"/>
          <p:cNvSpPr txBox="1"/>
          <p:nvPr/>
        </p:nvSpPr>
        <p:spPr>
          <a:xfrm>
            <a:off x="393700" y="2854960"/>
            <a:ext cx="6870700" cy="5668218"/>
          </a:xfrm>
          <a:prstGeom prst="rect">
            <a:avLst/>
          </a:prstGeom>
        </p:spPr>
        <p:txBody>
          <a:bodyPr vert="horz" wrap="square" lIns="0" tIns="0" rIns="0" bIns="0" rtlCol="0">
            <a:spAutoFit/>
          </a:bodyPr>
          <a:lstStyle/>
          <a:p>
            <a:pPr marL="355600" marR="5080" indent="-342900">
              <a:lnSpc>
                <a:spcPts val="3400"/>
              </a:lnSpc>
              <a:buSzPct val="83333"/>
              <a:buChar char="•"/>
              <a:tabLst>
                <a:tab pos="355600" algn="l"/>
              </a:tabLst>
            </a:pPr>
            <a:r>
              <a:rPr lang="es-ES" sz="3000" spc="5" dirty="0">
                <a:solidFill>
                  <a:srgbClr val="535353"/>
                </a:solidFill>
                <a:latin typeface="Gill Sans MT"/>
                <a:cs typeface="Gill Sans MT"/>
              </a:rPr>
              <a:t>La víspera de Navidad de 1795, cuando el P. Pedro Renato portaba el Viático a una persona enferma, fue traicionado por un hombre para el que su madre le había conseguido trabajo y que todavía estaba recibiendo ayuda financiera de ella. Este hombre y otro llevaron a Pedro Renato a las autoridades y lo entregaron. Ellos se negaban a aceptarle, porque no había sido detenido por la policía; la policía le dio la oportunidad de escapar. Se negó a hacerlo, diciendo que ese le traería problemas con sus superiores.</a:t>
            </a:r>
            <a:endParaRPr sz="3000" dirty="0">
              <a:latin typeface="Gill Sans MT"/>
              <a:cs typeface="Gill Sans M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70700" y="2781300"/>
            <a:ext cx="5283200" cy="61849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498475" y="424180"/>
            <a:ext cx="12007850" cy="1551706"/>
          </a:xfrm>
          <a:prstGeom prst="rect">
            <a:avLst/>
          </a:prstGeom>
        </p:spPr>
        <p:txBody>
          <a:bodyPr vert="horz" wrap="square" lIns="0" tIns="439419" rIns="0" bIns="0" rtlCol="0">
            <a:spAutoFit/>
          </a:bodyPr>
          <a:lstStyle/>
          <a:p>
            <a:pPr algn="ctr">
              <a:lnSpc>
                <a:spcPct val="100000"/>
              </a:lnSpc>
            </a:pPr>
            <a:r>
              <a:rPr lang="es-ES" spc="-130" dirty="0"/>
              <a:t>MARTIRIO</a:t>
            </a:r>
            <a:endParaRPr spc="-130" dirty="0"/>
          </a:p>
        </p:txBody>
      </p:sp>
      <p:sp>
        <p:nvSpPr>
          <p:cNvPr id="4" name="object 4"/>
          <p:cNvSpPr txBox="1"/>
          <p:nvPr/>
        </p:nvSpPr>
        <p:spPr>
          <a:xfrm>
            <a:off x="393700" y="2897497"/>
            <a:ext cx="221615" cy="482600"/>
          </a:xfrm>
          <a:prstGeom prst="rect">
            <a:avLst/>
          </a:prstGeom>
        </p:spPr>
        <p:txBody>
          <a:bodyPr vert="horz" wrap="square" lIns="0" tIns="0" rIns="0" bIns="0" rtlCol="0">
            <a:spAutoFit/>
          </a:bodyPr>
          <a:lstStyle/>
          <a:p>
            <a:pPr marL="12700">
              <a:lnSpc>
                <a:spcPct val="100000"/>
              </a:lnSpc>
            </a:pPr>
            <a:r>
              <a:rPr sz="3050" spc="459" dirty="0">
                <a:solidFill>
                  <a:srgbClr val="535353"/>
                </a:solidFill>
                <a:latin typeface="Gill Sans MT"/>
                <a:cs typeface="Gill Sans MT"/>
              </a:rPr>
              <a:t>•</a:t>
            </a:r>
            <a:endParaRPr sz="3050">
              <a:latin typeface="Gill Sans MT"/>
              <a:cs typeface="Gill Sans MT"/>
            </a:endParaRPr>
          </a:p>
        </p:txBody>
      </p:sp>
      <p:sp>
        <p:nvSpPr>
          <p:cNvPr id="5" name="object 5"/>
          <p:cNvSpPr txBox="1"/>
          <p:nvPr/>
        </p:nvSpPr>
        <p:spPr>
          <a:xfrm>
            <a:off x="825500" y="2877820"/>
            <a:ext cx="5414645" cy="5514330"/>
          </a:xfrm>
          <a:prstGeom prst="rect">
            <a:avLst/>
          </a:prstGeom>
        </p:spPr>
        <p:txBody>
          <a:bodyPr vert="horz" wrap="square" lIns="0" tIns="0" rIns="0" bIns="0" rtlCol="0">
            <a:spAutoFit/>
          </a:bodyPr>
          <a:lstStyle/>
          <a:p>
            <a:pPr marL="12700" marR="5080">
              <a:lnSpc>
                <a:spcPts val="4300"/>
              </a:lnSpc>
            </a:pPr>
            <a:r>
              <a:rPr lang="es-ES" sz="3200" spc="-15" dirty="0">
                <a:solidFill>
                  <a:srgbClr val="535353"/>
                </a:solidFill>
                <a:latin typeface="Gill Sans MT"/>
                <a:cs typeface="Gill Sans MT"/>
              </a:rPr>
              <a:t>Fue juzgado y condenado de los cargos de no tomar los diversos juramentos y haber participado en el ministerio sacerdotal. Fue encontrado culpable, como es natural, y fue condenado a la guillotina el plazo de veinticuatro horas. Esto se llevó a cabo el 3 de marzo de 1796. Su madre, aparentemente, estaba presente.</a:t>
            </a:r>
            <a:endParaRPr sz="3200" dirty="0">
              <a:latin typeface="Gill Sans MT"/>
              <a:cs typeface="Gill Sans M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654800" y="5029200"/>
            <a:ext cx="5803900" cy="42164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667500" y="508000"/>
            <a:ext cx="5803900" cy="42164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33400" y="508000"/>
            <a:ext cx="5803900" cy="8737600"/>
          </a:xfrm>
          <a:prstGeom prst="rect">
            <a:avLst/>
          </a:prstGeom>
          <a:blipFill>
            <a:blip r:embed="rId4" cstate="print"/>
            <a:stretch>
              <a:fillRect/>
            </a:stretch>
          </a:blipFill>
        </p:spPr>
        <p:txBody>
          <a:bodyPr wrap="square" lIns="0" tIns="0" rIns="0" bIns="0" rtlCol="0"/>
          <a:lstStyle/>
          <a:p>
            <a:endParaRPr/>
          </a:p>
        </p:txBody>
      </p:sp>
      <p:sp>
        <p:nvSpPr>
          <p:cNvPr id="5" name="object 5"/>
          <p:cNvSpPr txBox="1"/>
          <p:nvPr/>
        </p:nvSpPr>
        <p:spPr>
          <a:xfrm>
            <a:off x="800100" y="8737600"/>
            <a:ext cx="5281930" cy="307777"/>
          </a:xfrm>
          <a:prstGeom prst="rect">
            <a:avLst/>
          </a:prstGeom>
        </p:spPr>
        <p:txBody>
          <a:bodyPr vert="horz" wrap="square" lIns="0" tIns="0" rIns="0" bIns="0" rtlCol="0">
            <a:spAutoFit/>
          </a:bodyPr>
          <a:lstStyle/>
          <a:p>
            <a:pPr marL="12700">
              <a:lnSpc>
                <a:spcPct val="100000"/>
              </a:lnSpc>
            </a:pPr>
            <a:r>
              <a:rPr lang="es-ES" sz="2000" spc="-10" dirty="0">
                <a:solidFill>
                  <a:srgbClr val="FFFFFF"/>
                </a:solidFill>
                <a:latin typeface="Gill Sans MT"/>
                <a:cs typeface="Gill Sans MT"/>
              </a:rPr>
              <a:t>Fotos actuales de </a:t>
            </a:r>
            <a:r>
              <a:rPr sz="2000" spc="-25" dirty="0">
                <a:solidFill>
                  <a:srgbClr val="FFFFFF"/>
                </a:solidFill>
                <a:latin typeface="Gill Sans MT"/>
                <a:cs typeface="Gill Sans MT"/>
              </a:rPr>
              <a:t>Vannes </a:t>
            </a:r>
            <a:r>
              <a:rPr sz="2000" spc="-10" dirty="0">
                <a:solidFill>
                  <a:srgbClr val="FFFFFF"/>
                </a:solidFill>
                <a:latin typeface="Gill Sans MT"/>
                <a:cs typeface="Gill Sans MT"/>
              </a:rPr>
              <a:t>(</a:t>
            </a:r>
            <a:r>
              <a:rPr sz="2000" u="sng" spc="-10" dirty="0">
                <a:solidFill>
                  <a:srgbClr val="FFFFFF"/>
                </a:solidFill>
                <a:latin typeface="Gill Sans MT"/>
                <a:cs typeface="Gill Sans MT"/>
              </a:rPr>
              <a:t>Creative</a:t>
            </a:r>
            <a:r>
              <a:rPr sz="2000" u="sng" spc="-235" dirty="0">
                <a:solidFill>
                  <a:srgbClr val="FFFFFF"/>
                </a:solidFill>
                <a:latin typeface="Gill Sans MT"/>
                <a:cs typeface="Gill Sans MT"/>
              </a:rPr>
              <a:t> </a:t>
            </a:r>
            <a:r>
              <a:rPr sz="2000" u="sng" spc="-5" dirty="0">
                <a:solidFill>
                  <a:srgbClr val="FFFFFF"/>
                </a:solidFill>
                <a:latin typeface="Gill Sans MT"/>
                <a:cs typeface="Gill Sans MT"/>
              </a:rPr>
              <a:t>Commons</a:t>
            </a:r>
            <a:r>
              <a:rPr sz="2000" spc="-5" dirty="0">
                <a:solidFill>
                  <a:srgbClr val="FFFFFF"/>
                </a:solidFill>
                <a:latin typeface="Gill Sans MT"/>
                <a:cs typeface="Gill Sans MT"/>
              </a:rPr>
              <a:t>)</a:t>
            </a:r>
            <a:endParaRPr sz="2000" dirty="0">
              <a:latin typeface="Gill Sans MT"/>
              <a:cs typeface="Gill Sans MT"/>
            </a:endParaRPr>
          </a:p>
        </p:txBody>
      </p:sp>
      <p:sp>
        <p:nvSpPr>
          <p:cNvPr id="6" name="object 6"/>
          <p:cNvSpPr txBox="1"/>
          <p:nvPr/>
        </p:nvSpPr>
        <p:spPr>
          <a:xfrm>
            <a:off x="6743700" y="8902700"/>
            <a:ext cx="3797300" cy="307777"/>
          </a:xfrm>
          <a:prstGeom prst="rect">
            <a:avLst/>
          </a:prstGeom>
        </p:spPr>
        <p:txBody>
          <a:bodyPr vert="horz" wrap="square" lIns="0" tIns="0" rIns="0" bIns="0" rtlCol="0">
            <a:spAutoFit/>
          </a:bodyPr>
          <a:lstStyle/>
          <a:p>
            <a:pPr marL="12700">
              <a:lnSpc>
                <a:spcPct val="100000"/>
              </a:lnSpc>
            </a:pPr>
            <a:r>
              <a:rPr lang="es-ES" sz="2000" dirty="0">
                <a:solidFill>
                  <a:srgbClr val="FFFFFF"/>
                </a:solidFill>
                <a:latin typeface="Gill Sans MT"/>
                <a:cs typeface="Gill Sans MT"/>
              </a:rPr>
              <a:t>Puerto </a:t>
            </a:r>
            <a:r>
              <a:rPr sz="2000" dirty="0">
                <a:solidFill>
                  <a:srgbClr val="FFFFFF"/>
                </a:solidFill>
                <a:latin typeface="Gill Sans MT"/>
                <a:cs typeface="Gill Sans MT"/>
              </a:rPr>
              <a:t>Vieux </a:t>
            </a:r>
            <a:r>
              <a:rPr sz="2000" spc="5" dirty="0">
                <a:solidFill>
                  <a:srgbClr val="FFFFFF"/>
                </a:solidFill>
                <a:latin typeface="Gill Sans MT"/>
                <a:cs typeface="Gill Sans MT"/>
              </a:rPr>
              <a:t>Quartier</a:t>
            </a:r>
            <a:r>
              <a:rPr lang="es-ES" sz="2000" spc="5" dirty="0">
                <a:solidFill>
                  <a:srgbClr val="FFFFFF"/>
                </a:solidFill>
                <a:latin typeface="Gill Sans MT"/>
                <a:cs typeface="Gill Sans MT"/>
              </a:rPr>
              <a:t>, </a:t>
            </a:r>
            <a:r>
              <a:rPr sz="2000" spc="-375" dirty="0">
                <a:solidFill>
                  <a:srgbClr val="FFFFFF"/>
                </a:solidFill>
                <a:latin typeface="Gill Sans MT"/>
                <a:cs typeface="Gill Sans MT"/>
              </a:rPr>
              <a:t> </a:t>
            </a:r>
            <a:r>
              <a:rPr sz="2000" spc="-25" dirty="0">
                <a:solidFill>
                  <a:srgbClr val="FFFFFF"/>
                </a:solidFill>
                <a:latin typeface="Gill Sans MT"/>
                <a:cs typeface="Gill Sans MT"/>
              </a:rPr>
              <a:t>Vannes</a:t>
            </a:r>
            <a:endParaRPr sz="2000" dirty="0">
              <a:latin typeface="Gill Sans MT"/>
              <a:cs typeface="Gill Sans M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3004800" cy="97536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723900" y="8760459"/>
            <a:ext cx="11560175" cy="743793"/>
          </a:xfrm>
          <a:prstGeom prst="rect">
            <a:avLst/>
          </a:prstGeom>
        </p:spPr>
        <p:txBody>
          <a:bodyPr vert="horz" wrap="square" lIns="0" tIns="0" rIns="0" bIns="0" rtlCol="0">
            <a:spAutoFit/>
          </a:bodyPr>
          <a:lstStyle/>
          <a:p>
            <a:pPr marL="3543300" marR="5080" indent="-3530600">
              <a:lnSpc>
                <a:spcPts val="2900"/>
              </a:lnSpc>
            </a:pPr>
            <a:r>
              <a:rPr sz="2600" spc="-30" dirty="0">
                <a:solidFill>
                  <a:srgbClr val="B4B4B4"/>
                </a:solidFill>
                <a:latin typeface="Gill Sans MT"/>
                <a:cs typeface="Gill Sans MT"/>
              </a:rPr>
              <a:t>C</a:t>
            </a:r>
            <a:r>
              <a:rPr lang="es-ES" sz="2600" spc="-30" dirty="0" err="1">
                <a:solidFill>
                  <a:srgbClr val="B4B4B4"/>
                </a:solidFill>
                <a:latin typeface="Gill Sans MT"/>
                <a:cs typeface="Gill Sans MT"/>
              </a:rPr>
              <a:t>apilla</a:t>
            </a:r>
            <a:r>
              <a:rPr lang="es-ES" sz="2600" spc="-30" dirty="0">
                <a:solidFill>
                  <a:srgbClr val="B4B4B4"/>
                </a:solidFill>
                <a:latin typeface="Gill Sans MT"/>
                <a:cs typeface="Gill Sans MT"/>
              </a:rPr>
              <a:t> dedicada a Pedro Renato </a:t>
            </a:r>
            <a:r>
              <a:rPr sz="2600" spc="-30" dirty="0">
                <a:solidFill>
                  <a:srgbClr val="B4B4B4"/>
                </a:solidFill>
                <a:latin typeface="Gill Sans MT"/>
                <a:cs typeface="Gill Sans MT"/>
              </a:rPr>
              <a:t>Rogue, </a:t>
            </a:r>
            <a:r>
              <a:rPr lang="es-ES" sz="2600" spc="-30" dirty="0">
                <a:solidFill>
                  <a:srgbClr val="B4B4B4"/>
                </a:solidFill>
                <a:latin typeface="Gill Sans MT"/>
                <a:cs typeface="Gill Sans MT"/>
              </a:rPr>
              <a:t>catedral de San Pedro</a:t>
            </a:r>
            <a:r>
              <a:rPr sz="2600" spc="-40" dirty="0">
                <a:solidFill>
                  <a:srgbClr val="B4B4B4"/>
                </a:solidFill>
                <a:latin typeface="Gill Sans MT"/>
                <a:cs typeface="Gill Sans MT"/>
              </a:rPr>
              <a:t>,</a:t>
            </a:r>
            <a:r>
              <a:rPr lang="es-ES" sz="2600" spc="-40" dirty="0">
                <a:solidFill>
                  <a:srgbClr val="B4B4B4"/>
                </a:solidFill>
                <a:latin typeface="Gill Sans MT"/>
                <a:cs typeface="Gill Sans MT"/>
              </a:rPr>
              <a:t> </a:t>
            </a:r>
            <a:r>
              <a:rPr sz="2600" spc="-40" dirty="0">
                <a:solidFill>
                  <a:srgbClr val="B4B4B4"/>
                </a:solidFill>
                <a:latin typeface="Gill Sans MT"/>
                <a:cs typeface="Gill Sans MT"/>
              </a:rPr>
              <a:t>Vannes (Morbihan, </a:t>
            </a:r>
            <a:r>
              <a:rPr sz="2600" spc="-35" dirty="0">
                <a:solidFill>
                  <a:srgbClr val="B4B4B4"/>
                </a:solidFill>
                <a:latin typeface="Gill Sans MT"/>
                <a:cs typeface="Gill Sans MT"/>
              </a:rPr>
              <a:t>Franc</a:t>
            </a:r>
            <a:r>
              <a:rPr lang="es-ES" sz="2600" spc="-35" dirty="0" err="1">
                <a:solidFill>
                  <a:srgbClr val="B4B4B4"/>
                </a:solidFill>
                <a:latin typeface="Gill Sans MT"/>
                <a:cs typeface="Gill Sans MT"/>
              </a:rPr>
              <a:t>ia</a:t>
            </a:r>
            <a:r>
              <a:rPr sz="2600" spc="-35" dirty="0">
                <a:solidFill>
                  <a:srgbClr val="B4B4B4"/>
                </a:solidFill>
                <a:latin typeface="Gill Sans MT"/>
                <a:cs typeface="Gill Sans MT"/>
              </a:rPr>
              <a:t>)  </a:t>
            </a:r>
            <a:r>
              <a:rPr sz="2600" u="heavy" spc="-50" dirty="0">
                <a:solidFill>
                  <a:srgbClr val="B4B4B4"/>
                </a:solidFill>
                <a:latin typeface="Gill Sans MT"/>
                <a:cs typeface="Gill Sans MT"/>
              </a:rPr>
              <a:t>Wikimedia </a:t>
            </a:r>
            <a:r>
              <a:rPr sz="2600" u="heavy" spc="-45" dirty="0">
                <a:solidFill>
                  <a:srgbClr val="B4B4B4"/>
                </a:solidFill>
                <a:latin typeface="Gill Sans MT"/>
                <a:cs typeface="Gill Sans MT"/>
              </a:rPr>
              <a:t>Commons, </a:t>
            </a:r>
            <a:r>
              <a:rPr lang="es-ES" sz="2600" u="heavy" spc="-35" dirty="0">
                <a:solidFill>
                  <a:srgbClr val="B4B4B4"/>
                </a:solidFill>
                <a:latin typeface="Gill Sans MT"/>
                <a:cs typeface="Gill Sans MT"/>
              </a:rPr>
              <a:t>por </a:t>
            </a:r>
            <a:r>
              <a:rPr sz="2600" u="heavy" spc="-10" dirty="0">
                <a:solidFill>
                  <a:srgbClr val="B4B4B4"/>
                </a:solidFill>
                <a:latin typeface="Gill Sans MT"/>
                <a:cs typeface="Gill Sans MT"/>
              </a:rPr>
              <a:t>Fab5669</a:t>
            </a:r>
            <a:endParaRPr sz="2600" dirty="0">
              <a:latin typeface="Gill Sans MT"/>
              <a:cs typeface="Gill Sans M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092700" y="5397500"/>
            <a:ext cx="2755900" cy="6858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574800" y="2362200"/>
            <a:ext cx="9814560" cy="2777683"/>
          </a:xfrm>
          <a:prstGeom prst="rect">
            <a:avLst/>
          </a:prstGeom>
        </p:spPr>
        <p:txBody>
          <a:bodyPr vert="horz" wrap="square" lIns="0" tIns="0" rIns="0" bIns="0" rtlCol="0">
            <a:spAutoFit/>
          </a:bodyPr>
          <a:lstStyle/>
          <a:p>
            <a:pPr marL="12700" marR="5080" algn="ctr">
              <a:lnSpc>
                <a:spcPts val="4300"/>
              </a:lnSpc>
              <a:tabLst>
                <a:tab pos="3449954" algn="l"/>
              </a:tabLst>
            </a:pPr>
            <a:r>
              <a:rPr lang="es-ES" sz="3800" spc="-85" dirty="0">
                <a:solidFill>
                  <a:srgbClr val="535353"/>
                </a:solidFill>
                <a:latin typeface="Gill Sans MT"/>
                <a:cs typeface="Gill Sans MT"/>
              </a:rPr>
              <a:t>de</a:t>
            </a:r>
            <a:r>
              <a:rPr sz="3800" spc="-85" dirty="0">
                <a:solidFill>
                  <a:srgbClr val="535353"/>
                </a:solidFill>
                <a:latin typeface="Gill Sans MT"/>
                <a:cs typeface="Gill Sans MT"/>
              </a:rPr>
              <a:t> </a:t>
            </a:r>
            <a:r>
              <a:rPr sz="3800" spc="-70" dirty="0">
                <a:solidFill>
                  <a:srgbClr val="535353"/>
                </a:solidFill>
                <a:latin typeface="Gill Sans MT"/>
                <a:cs typeface="Gill Sans MT"/>
              </a:rPr>
              <a:t>“Vincentian </a:t>
            </a:r>
            <a:r>
              <a:rPr sz="3800" spc="-40" dirty="0">
                <a:solidFill>
                  <a:srgbClr val="535353"/>
                </a:solidFill>
                <a:latin typeface="Gill Sans MT"/>
                <a:cs typeface="Gill Sans MT"/>
              </a:rPr>
              <a:t>Martyrs of </a:t>
            </a:r>
            <a:r>
              <a:rPr sz="3800" spc="-55" dirty="0">
                <a:solidFill>
                  <a:srgbClr val="535353"/>
                </a:solidFill>
                <a:latin typeface="Gill Sans MT"/>
                <a:cs typeface="Gill Sans MT"/>
              </a:rPr>
              <a:t>the </a:t>
            </a:r>
            <a:r>
              <a:rPr sz="3800" spc="-90" dirty="0">
                <a:solidFill>
                  <a:srgbClr val="535353"/>
                </a:solidFill>
                <a:latin typeface="Gill Sans MT"/>
                <a:cs typeface="Gill Sans MT"/>
              </a:rPr>
              <a:t>French</a:t>
            </a:r>
            <a:r>
              <a:rPr sz="3800" spc="-150" dirty="0">
                <a:solidFill>
                  <a:srgbClr val="535353"/>
                </a:solidFill>
                <a:latin typeface="Gill Sans MT"/>
                <a:cs typeface="Gill Sans MT"/>
              </a:rPr>
              <a:t> </a:t>
            </a:r>
            <a:r>
              <a:rPr sz="3800" spc="-80" dirty="0">
                <a:solidFill>
                  <a:srgbClr val="535353"/>
                </a:solidFill>
                <a:latin typeface="Gill Sans MT"/>
                <a:cs typeface="Gill Sans MT"/>
              </a:rPr>
              <a:t>Revolution” </a:t>
            </a:r>
            <a:endParaRPr lang="es-ES" sz="3800" spc="-80" dirty="0">
              <a:solidFill>
                <a:srgbClr val="535353"/>
              </a:solidFill>
              <a:latin typeface="Gill Sans MT"/>
              <a:cs typeface="Gill Sans MT"/>
            </a:endParaRPr>
          </a:p>
          <a:p>
            <a:pPr marL="12700" marR="5080" algn="ctr">
              <a:lnSpc>
                <a:spcPts val="4300"/>
              </a:lnSpc>
              <a:tabLst>
                <a:tab pos="3449954" algn="l"/>
              </a:tabLst>
            </a:pPr>
            <a:r>
              <a:rPr lang="es-ES" sz="3800" spc="-80" dirty="0">
                <a:solidFill>
                  <a:srgbClr val="535353"/>
                </a:solidFill>
                <a:latin typeface="Gill Sans MT"/>
                <a:cs typeface="Gill Sans MT"/>
              </a:rPr>
              <a:t>[Mártires Vicencianos de la Revolución Francesa]</a:t>
            </a:r>
            <a:r>
              <a:rPr sz="3800" spc="-80" dirty="0">
                <a:solidFill>
                  <a:srgbClr val="535353"/>
                </a:solidFill>
                <a:latin typeface="Gill Sans MT"/>
                <a:cs typeface="Gill Sans MT"/>
              </a:rPr>
              <a:t> </a:t>
            </a:r>
            <a:r>
              <a:rPr lang="es-ES" sz="3800" spc="-55" dirty="0">
                <a:solidFill>
                  <a:srgbClr val="535353"/>
                </a:solidFill>
                <a:latin typeface="Gill Sans MT"/>
                <a:cs typeface="Gill Sans MT"/>
              </a:rPr>
              <a:t>por </a:t>
            </a:r>
            <a:r>
              <a:rPr sz="3800" spc="-55" dirty="0">
                <a:solidFill>
                  <a:srgbClr val="535353"/>
                </a:solidFill>
                <a:latin typeface="Gill Sans MT"/>
                <a:cs typeface="Gill Sans MT"/>
              </a:rPr>
              <a:t>Thomas</a:t>
            </a:r>
            <a:r>
              <a:rPr sz="3800" spc="10" dirty="0">
                <a:solidFill>
                  <a:srgbClr val="535353"/>
                </a:solidFill>
                <a:latin typeface="Gill Sans MT"/>
                <a:cs typeface="Gill Sans MT"/>
              </a:rPr>
              <a:t> </a:t>
            </a:r>
            <a:r>
              <a:rPr sz="3800" spc="-90" dirty="0">
                <a:solidFill>
                  <a:srgbClr val="535353"/>
                </a:solidFill>
                <a:latin typeface="Gill Sans MT"/>
                <a:cs typeface="Gill Sans MT"/>
              </a:rPr>
              <a:t>Davitt	</a:t>
            </a:r>
            <a:r>
              <a:rPr sz="3800" spc="-60" dirty="0">
                <a:solidFill>
                  <a:srgbClr val="535353"/>
                </a:solidFill>
                <a:latin typeface="Gill Sans MT"/>
                <a:cs typeface="Gill Sans MT"/>
              </a:rPr>
              <a:t>CM</a:t>
            </a:r>
            <a:endParaRPr sz="3800" dirty="0">
              <a:latin typeface="Gill Sans MT"/>
              <a:cs typeface="Gill Sans MT"/>
            </a:endParaRPr>
          </a:p>
          <a:p>
            <a:pPr>
              <a:lnSpc>
                <a:spcPct val="100000"/>
              </a:lnSpc>
              <a:spcBef>
                <a:spcPts val="15"/>
              </a:spcBef>
            </a:pPr>
            <a:endParaRPr sz="3500" dirty="0">
              <a:latin typeface="Times New Roman"/>
              <a:cs typeface="Times New Roman"/>
            </a:endParaRPr>
          </a:p>
          <a:p>
            <a:pPr marL="126364" algn="ctr">
              <a:lnSpc>
                <a:spcPct val="100000"/>
              </a:lnSpc>
              <a:tabLst>
                <a:tab pos="2159635" algn="l"/>
              </a:tabLst>
            </a:pPr>
            <a:r>
              <a:rPr lang="es-ES" sz="3800" spc="-55" dirty="0">
                <a:solidFill>
                  <a:srgbClr val="535353"/>
                </a:solidFill>
                <a:latin typeface="Gill Sans MT"/>
                <a:cs typeface="Gill Sans MT"/>
              </a:rPr>
              <a:t>P</a:t>
            </a:r>
            <a:r>
              <a:rPr sz="3800" spc="-55" dirty="0">
                <a:solidFill>
                  <a:srgbClr val="535353"/>
                </a:solidFill>
                <a:latin typeface="Gill Sans MT"/>
                <a:cs typeface="Gill Sans MT"/>
              </a:rPr>
              <a:t>resent</a:t>
            </a:r>
            <a:r>
              <a:rPr lang="es-ES" sz="3800" spc="-55" dirty="0" err="1">
                <a:solidFill>
                  <a:srgbClr val="535353"/>
                </a:solidFill>
                <a:latin typeface="Gill Sans MT"/>
                <a:cs typeface="Gill Sans MT"/>
              </a:rPr>
              <a:t>ado</a:t>
            </a:r>
            <a:r>
              <a:rPr lang="es-ES" sz="3800" spc="-55" dirty="0">
                <a:solidFill>
                  <a:srgbClr val="535353"/>
                </a:solidFill>
                <a:latin typeface="Gill Sans MT"/>
                <a:cs typeface="Gill Sans MT"/>
              </a:rPr>
              <a:t> por</a:t>
            </a:r>
            <a:endParaRPr sz="3800" dirty="0">
              <a:latin typeface="Gill Sans MT"/>
              <a:cs typeface="Gill Sans M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255000" y="2781300"/>
            <a:ext cx="2514600" cy="61849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498475" y="424180"/>
            <a:ext cx="12007850" cy="1459373"/>
          </a:xfrm>
          <a:prstGeom prst="rect">
            <a:avLst/>
          </a:prstGeom>
        </p:spPr>
        <p:txBody>
          <a:bodyPr vert="horz" wrap="square" lIns="0" tIns="439419" rIns="0" bIns="0" rtlCol="0">
            <a:spAutoFit/>
          </a:bodyPr>
          <a:lstStyle/>
          <a:p>
            <a:pPr algn="ctr">
              <a:lnSpc>
                <a:spcPct val="100000"/>
              </a:lnSpc>
            </a:pPr>
            <a:r>
              <a:rPr sz="6600" spc="-235" dirty="0"/>
              <a:t>B</a:t>
            </a:r>
            <a:r>
              <a:rPr lang="es-ES" sz="6600" spc="-235" dirty="0"/>
              <a:t>EATO</a:t>
            </a:r>
            <a:r>
              <a:rPr sz="6600" spc="-235" dirty="0"/>
              <a:t> </a:t>
            </a:r>
            <a:r>
              <a:rPr sz="6600" spc="-135" dirty="0"/>
              <a:t>P</a:t>
            </a:r>
            <a:r>
              <a:rPr lang="es-ES" sz="6600" spc="-135" dirty="0"/>
              <a:t>EDRO RENATO </a:t>
            </a:r>
            <a:r>
              <a:rPr sz="6600" spc="-135" dirty="0"/>
              <a:t>ROGUE</a:t>
            </a:r>
          </a:p>
        </p:txBody>
      </p:sp>
      <p:sp>
        <p:nvSpPr>
          <p:cNvPr id="4" name="object 4"/>
          <p:cNvSpPr txBox="1"/>
          <p:nvPr/>
        </p:nvSpPr>
        <p:spPr>
          <a:xfrm>
            <a:off x="393700" y="3144520"/>
            <a:ext cx="6489700" cy="6065763"/>
          </a:xfrm>
          <a:prstGeom prst="rect">
            <a:avLst/>
          </a:prstGeom>
        </p:spPr>
        <p:txBody>
          <a:bodyPr vert="horz" wrap="square" lIns="0" tIns="0" rIns="0" bIns="0" rtlCol="0">
            <a:spAutoFit/>
          </a:bodyPr>
          <a:lstStyle/>
          <a:p>
            <a:pPr marL="444500" marR="5080" indent="-431800">
              <a:lnSpc>
                <a:spcPts val="4300"/>
              </a:lnSpc>
              <a:buSzPct val="81578"/>
              <a:buChar char="•"/>
              <a:tabLst>
                <a:tab pos="444500" algn="l"/>
                <a:tab pos="1583690" algn="l"/>
                <a:tab pos="1691005" algn="l"/>
                <a:tab pos="2109470" algn="l"/>
                <a:tab pos="2533650" algn="l"/>
                <a:tab pos="2873375" algn="l"/>
                <a:tab pos="3024505" algn="l"/>
                <a:tab pos="3938904" algn="l"/>
                <a:tab pos="4573905" algn="l"/>
              </a:tabLst>
            </a:pPr>
            <a:r>
              <a:rPr lang="es-ES" sz="3800" spc="-65" dirty="0">
                <a:solidFill>
                  <a:srgbClr val="535353"/>
                </a:solidFill>
                <a:latin typeface="Gill Sans MT"/>
                <a:cs typeface="Gill Sans MT"/>
              </a:rPr>
              <a:t>Pedro Renato </a:t>
            </a:r>
            <a:r>
              <a:rPr lang="es-ES" sz="3800" spc="-65" dirty="0" err="1">
                <a:solidFill>
                  <a:srgbClr val="535353"/>
                </a:solidFill>
                <a:latin typeface="Gill Sans MT"/>
                <a:cs typeface="Gill Sans MT"/>
              </a:rPr>
              <a:t>Rogue</a:t>
            </a:r>
            <a:r>
              <a:rPr lang="es-ES" sz="3800" spc="-65" dirty="0">
                <a:solidFill>
                  <a:srgbClr val="535353"/>
                </a:solidFill>
                <a:latin typeface="Gill Sans MT"/>
                <a:cs typeface="Gill Sans MT"/>
              </a:rPr>
              <a:t>, CM, mártir, fue el tercer </a:t>
            </a:r>
            <a:r>
              <a:rPr lang="es-ES" sz="3800" spc="-65" dirty="0" err="1">
                <a:solidFill>
                  <a:srgbClr val="535353"/>
                </a:solidFill>
                <a:latin typeface="Gill Sans MT"/>
                <a:cs typeface="Gill Sans MT"/>
              </a:rPr>
              <a:t>cohermano</a:t>
            </a:r>
            <a:r>
              <a:rPr lang="es-ES" sz="3800" spc="-65" dirty="0">
                <a:solidFill>
                  <a:srgbClr val="535353"/>
                </a:solidFill>
                <a:latin typeface="Gill Sans MT"/>
                <a:cs typeface="Gill Sans MT"/>
              </a:rPr>
              <a:t> beatificado de la Revolución Francesa. La celebración litúrgica de los tres hombres se ha colocado, de forma conjunta, el 2 de septiembre. Pero Pedro tuvo una fecha diferente de fallecimiento, y también diferente de lugar de fallecimiento.</a:t>
            </a:r>
            <a:endParaRPr sz="3800" dirty="0">
              <a:latin typeface="Gill Sans MT"/>
              <a:cs typeface="Gill Sans MT"/>
            </a:endParaRPr>
          </a:p>
        </p:txBody>
      </p:sp>
      <p:sp>
        <p:nvSpPr>
          <p:cNvPr id="5" name="object 5"/>
          <p:cNvSpPr txBox="1"/>
          <p:nvPr/>
        </p:nvSpPr>
        <p:spPr>
          <a:xfrm>
            <a:off x="8458200" y="9027139"/>
            <a:ext cx="2098675" cy="435247"/>
          </a:xfrm>
          <a:prstGeom prst="rect">
            <a:avLst/>
          </a:prstGeom>
        </p:spPr>
        <p:txBody>
          <a:bodyPr vert="horz" wrap="square" lIns="0" tIns="0" rIns="0" bIns="0" rtlCol="0">
            <a:spAutoFit/>
          </a:bodyPr>
          <a:lstStyle/>
          <a:p>
            <a:pPr marL="101600" marR="5080" indent="-88900">
              <a:lnSpc>
                <a:spcPct val="101200"/>
              </a:lnSpc>
            </a:pPr>
            <a:r>
              <a:rPr lang="es-ES" sz="1400" b="1" spc="-70" dirty="0">
                <a:solidFill>
                  <a:srgbClr val="535353"/>
                </a:solidFill>
                <a:latin typeface="Gill Sans MT"/>
                <a:cs typeface="Gill Sans MT"/>
              </a:rPr>
              <a:t>Imagen</a:t>
            </a:r>
            <a:r>
              <a:rPr sz="1400" b="1" spc="-70" dirty="0">
                <a:solidFill>
                  <a:srgbClr val="535353"/>
                </a:solidFill>
                <a:latin typeface="Gill Sans MT"/>
                <a:cs typeface="Gill Sans MT"/>
              </a:rPr>
              <a:t>: </a:t>
            </a:r>
            <a:r>
              <a:rPr lang="es-ES" sz="1400" b="1" spc="-70" dirty="0">
                <a:solidFill>
                  <a:srgbClr val="535353"/>
                </a:solidFill>
                <a:latin typeface="Gill Sans MT"/>
                <a:cs typeface="Gill Sans MT"/>
              </a:rPr>
              <a:t>del sitio web de la Catedral de </a:t>
            </a:r>
            <a:r>
              <a:rPr sz="1400" b="1" spc="-70" dirty="0">
                <a:solidFill>
                  <a:srgbClr val="535353"/>
                </a:solidFill>
                <a:latin typeface="Gill Sans MT"/>
                <a:cs typeface="Gill Sans MT"/>
              </a:rPr>
              <a:t>Vannes</a:t>
            </a:r>
            <a:endParaRPr sz="1400" dirty="0">
              <a:latin typeface="Gill Sans MT"/>
              <a:cs typeface="Gill Sans M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70700" y="2781300"/>
            <a:ext cx="5283200" cy="61849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498475" y="424180"/>
            <a:ext cx="12007850" cy="1551706"/>
          </a:xfrm>
          <a:prstGeom prst="rect">
            <a:avLst/>
          </a:prstGeom>
        </p:spPr>
        <p:txBody>
          <a:bodyPr vert="horz" wrap="square" lIns="0" tIns="439419" rIns="0" bIns="0" rtlCol="0">
            <a:spAutoFit/>
          </a:bodyPr>
          <a:lstStyle/>
          <a:p>
            <a:pPr algn="ctr">
              <a:lnSpc>
                <a:spcPct val="100000"/>
              </a:lnSpc>
            </a:pPr>
            <a:r>
              <a:rPr lang="es-ES" spc="-40" dirty="0"/>
              <a:t>CIUDAD NATAL</a:t>
            </a:r>
            <a:endParaRPr spc="-310" dirty="0"/>
          </a:p>
        </p:txBody>
      </p:sp>
      <p:sp>
        <p:nvSpPr>
          <p:cNvPr id="4" name="object 4"/>
          <p:cNvSpPr txBox="1"/>
          <p:nvPr/>
        </p:nvSpPr>
        <p:spPr>
          <a:xfrm>
            <a:off x="393700" y="3970020"/>
            <a:ext cx="5718810" cy="4411464"/>
          </a:xfrm>
          <a:prstGeom prst="rect">
            <a:avLst/>
          </a:prstGeom>
        </p:spPr>
        <p:txBody>
          <a:bodyPr vert="horz" wrap="square" lIns="0" tIns="0" rIns="0" bIns="0" rtlCol="0">
            <a:spAutoFit/>
          </a:bodyPr>
          <a:lstStyle/>
          <a:p>
            <a:pPr marL="444500" marR="5080" indent="-431800">
              <a:lnSpc>
                <a:spcPts val="4300"/>
              </a:lnSpc>
              <a:buSzPct val="81578"/>
              <a:buChar char="•"/>
              <a:tabLst>
                <a:tab pos="444500" algn="l"/>
                <a:tab pos="2080260" algn="l"/>
                <a:tab pos="2348230" algn="l"/>
                <a:tab pos="3207385" algn="l"/>
                <a:tab pos="3357245" algn="l"/>
                <a:tab pos="4044950" algn="l"/>
                <a:tab pos="4867275" algn="l"/>
              </a:tabLst>
            </a:pPr>
            <a:r>
              <a:rPr lang="es-ES" sz="3800" spc="-25" dirty="0">
                <a:solidFill>
                  <a:srgbClr val="535353"/>
                </a:solidFill>
                <a:latin typeface="Gill Sans MT"/>
                <a:cs typeface="Gill Sans MT"/>
              </a:rPr>
              <a:t>Era nativo de </a:t>
            </a:r>
            <a:r>
              <a:rPr lang="es-ES" sz="3800" spc="-25" dirty="0" err="1">
                <a:solidFill>
                  <a:srgbClr val="535353"/>
                </a:solidFill>
                <a:latin typeface="Gill Sans MT"/>
                <a:cs typeface="Gill Sans MT"/>
              </a:rPr>
              <a:t>Vannes</a:t>
            </a:r>
            <a:r>
              <a:rPr lang="es-ES" sz="3800" spc="-25" dirty="0">
                <a:solidFill>
                  <a:srgbClr val="535353"/>
                </a:solidFill>
                <a:latin typeface="Gill Sans MT"/>
                <a:cs typeface="Gill Sans MT"/>
              </a:rPr>
              <a:t>, en Bretaña, e realizó todo su ministerio sacerdotal en dicha ciudad, y allí también fue guillotinado el 3 de marzo de 1796, tres años y medio más tarde que sus </a:t>
            </a:r>
            <a:r>
              <a:rPr lang="es-ES" sz="3800" spc="-25" dirty="0" err="1">
                <a:solidFill>
                  <a:srgbClr val="535353"/>
                </a:solidFill>
                <a:latin typeface="Gill Sans MT"/>
                <a:cs typeface="Gill Sans MT"/>
              </a:rPr>
              <a:t>cohermanos</a:t>
            </a:r>
            <a:r>
              <a:rPr lang="es-ES" sz="3800" spc="-25" dirty="0">
                <a:solidFill>
                  <a:srgbClr val="535353"/>
                </a:solidFill>
                <a:latin typeface="Gill Sans MT"/>
                <a:cs typeface="Gill Sans MT"/>
              </a:rPr>
              <a:t> en París</a:t>
            </a:r>
            <a:r>
              <a:rPr sz="3800" spc="-105" dirty="0">
                <a:solidFill>
                  <a:srgbClr val="535353"/>
                </a:solidFill>
                <a:latin typeface="Gill Sans MT"/>
                <a:cs typeface="Gill Sans MT"/>
              </a:rPr>
              <a:t>.</a:t>
            </a:r>
            <a:endParaRPr sz="3800" dirty="0">
              <a:latin typeface="Gill Sans MT"/>
              <a:cs typeface="Gill Sans MT"/>
            </a:endParaRPr>
          </a:p>
        </p:txBody>
      </p:sp>
      <p:sp>
        <p:nvSpPr>
          <p:cNvPr id="5" name="object 5"/>
          <p:cNvSpPr txBox="1"/>
          <p:nvPr/>
        </p:nvSpPr>
        <p:spPr>
          <a:xfrm>
            <a:off x="7670800" y="9105900"/>
            <a:ext cx="3860800" cy="215444"/>
          </a:xfrm>
          <a:prstGeom prst="rect">
            <a:avLst/>
          </a:prstGeom>
        </p:spPr>
        <p:txBody>
          <a:bodyPr vert="horz" wrap="square" lIns="0" tIns="0" rIns="0" bIns="0" rtlCol="0">
            <a:spAutoFit/>
          </a:bodyPr>
          <a:lstStyle/>
          <a:p>
            <a:pPr marL="12700">
              <a:lnSpc>
                <a:spcPct val="100000"/>
              </a:lnSpc>
            </a:pPr>
            <a:r>
              <a:rPr lang="es-ES" sz="1400" b="1" spc="-45" dirty="0">
                <a:solidFill>
                  <a:srgbClr val="535353"/>
                </a:solidFill>
                <a:latin typeface="Gill Sans MT"/>
                <a:cs typeface="Gill Sans MT"/>
              </a:rPr>
              <a:t>situación de </a:t>
            </a:r>
            <a:r>
              <a:rPr sz="1400" b="1" spc="-35" dirty="0">
                <a:solidFill>
                  <a:srgbClr val="535353"/>
                </a:solidFill>
                <a:latin typeface="Gill Sans MT"/>
                <a:cs typeface="Gill Sans MT"/>
              </a:rPr>
              <a:t> </a:t>
            </a:r>
            <a:r>
              <a:rPr sz="1400" b="1" spc="-65" dirty="0">
                <a:solidFill>
                  <a:srgbClr val="535353"/>
                </a:solidFill>
                <a:latin typeface="Gill Sans MT"/>
                <a:cs typeface="Gill Sans MT"/>
              </a:rPr>
              <a:t>Vannes, </a:t>
            </a:r>
            <a:r>
              <a:rPr lang="es-ES" sz="1400" b="1" spc="-45" dirty="0">
                <a:solidFill>
                  <a:srgbClr val="535353"/>
                </a:solidFill>
                <a:latin typeface="Gill Sans MT"/>
                <a:cs typeface="Gill Sans MT"/>
              </a:rPr>
              <a:t>ciudad portuaria en Francia</a:t>
            </a:r>
            <a:endParaRPr sz="1400" dirty="0">
              <a:latin typeface="Gill Sans MT"/>
              <a:cs typeface="Gill Sans M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70700" y="2781300"/>
            <a:ext cx="5283200" cy="61849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498475" y="424180"/>
            <a:ext cx="12007850" cy="1551706"/>
          </a:xfrm>
          <a:prstGeom prst="rect">
            <a:avLst/>
          </a:prstGeom>
        </p:spPr>
        <p:txBody>
          <a:bodyPr vert="horz" wrap="square" lIns="0" tIns="439419" rIns="0" bIns="0" rtlCol="0">
            <a:spAutoFit/>
          </a:bodyPr>
          <a:lstStyle/>
          <a:p>
            <a:pPr>
              <a:lnSpc>
                <a:spcPct val="100000"/>
              </a:lnSpc>
            </a:pPr>
            <a:r>
              <a:rPr lang="es-ES" spc="-275" dirty="0"/>
              <a:t>PRIMEROS AÑOS</a:t>
            </a:r>
            <a:endParaRPr spc="-80" dirty="0"/>
          </a:p>
        </p:txBody>
      </p:sp>
      <p:sp>
        <p:nvSpPr>
          <p:cNvPr id="4" name="object 4"/>
          <p:cNvSpPr txBox="1"/>
          <p:nvPr/>
        </p:nvSpPr>
        <p:spPr>
          <a:xfrm>
            <a:off x="393700" y="2743200"/>
            <a:ext cx="6184900" cy="6168355"/>
          </a:xfrm>
          <a:prstGeom prst="rect">
            <a:avLst/>
          </a:prstGeom>
        </p:spPr>
        <p:txBody>
          <a:bodyPr vert="horz" wrap="square" lIns="0" tIns="0" rIns="0" bIns="0" rtlCol="0">
            <a:spAutoFit/>
          </a:bodyPr>
          <a:lstStyle/>
          <a:p>
            <a:pPr marL="381000" marR="120014" indent="-368300" algn="just">
              <a:lnSpc>
                <a:spcPts val="3700"/>
              </a:lnSpc>
              <a:buSzPct val="81538"/>
              <a:buChar char="•"/>
              <a:tabLst>
                <a:tab pos="381000" algn="l"/>
              </a:tabLst>
            </a:pPr>
            <a:r>
              <a:rPr lang="es-ES" sz="3250" spc="-65" dirty="0">
                <a:solidFill>
                  <a:srgbClr val="535353"/>
                </a:solidFill>
                <a:latin typeface="Gill Sans MT"/>
                <a:cs typeface="Gill Sans MT"/>
              </a:rPr>
              <a:t>Pedro nació en 1758. Fue hijo único, mas nunca conoció a su padre (quien murió poco después del nacimiento de Pedro).</a:t>
            </a:r>
            <a:endParaRPr sz="2850" dirty="0">
              <a:latin typeface="Times New Roman"/>
              <a:cs typeface="Times New Roman"/>
            </a:endParaRPr>
          </a:p>
          <a:p>
            <a:pPr marL="381000" marR="5080" indent="-368300">
              <a:lnSpc>
                <a:spcPts val="3700"/>
              </a:lnSpc>
              <a:buSzPct val="81538"/>
              <a:buChar char="•"/>
              <a:tabLst>
                <a:tab pos="380365" algn="l"/>
                <a:tab pos="381000" algn="l"/>
              </a:tabLst>
            </a:pPr>
            <a:endParaRPr lang="es-ES" sz="3250" spc="-65" dirty="0">
              <a:solidFill>
                <a:srgbClr val="535353"/>
              </a:solidFill>
              <a:latin typeface="Gill Sans MT"/>
              <a:cs typeface="Gill Sans MT"/>
            </a:endParaRPr>
          </a:p>
          <a:p>
            <a:pPr marL="381000" marR="5080" indent="-368300">
              <a:lnSpc>
                <a:spcPts val="3700"/>
              </a:lnSpc>
              <a:buSzPct val="81538"/>
              <a:buChar char="•"/>
              <a:tabLst>
                <a:tab pos="380365" algn="l"/>
                <a:tab pos="381000" algn="l"/>
              </a:tabLst>
            </a:pPr>
            <a:r>
              <a:rPr lang="es-ES" sz="3250" spc="-65" dirty="0">
                <a:solidFill>
                  <a:srgbClr val="535353"/>
                </a:solidFill>
                <a:latin typeface="Gill Sans MT"/>
                <a:cs typeface="Gill Sans MT"/>
              </a:rPr>
              <a:t>Después de completar la escuela secundaria en St. Yves (todavía en funcionamiento hoy en día como Le </a:t>
            </a:r>
            <a:r>
              <a:rPr lang="es-ES" sz="3250" spc="-65" dirty="0" err="1">
                <a:solidFill>
                  <a:srgbClr val="535353"/>
                </a:solidFill>
                <a:latin typeface="Gill Sans MT"/>
                <a:cs typeface="Gill Sans MT"/>
              </a:rPr>
              <a:t>Collège</a:t>
            </a:r>
            <a:r>
              <a:rPr lang="es-ES" sz="3250" spc="-65" dirty="0">
                <a:solidFill>
                  <a:srgbClr val="535353"/>
                </a:solidFill>
                <a:latin typeface="Gill Sans MT"/>
                <a:cs typeface="Gill Sans MT"/>
              </a:rPr>
              <a:t> Jules </a:t>
            </a:r>
            <a:r>
              <a:rPr lang="es-ES" sz="3250" spc="-65" dirty="0" err="1">
                <a:solidFill>
                  <a:srgbClr val="535353"/>
                </a:solidFill>
                <a:latin typeface="Gill Sans MT"/>
                <a:cs typeface="Gill Sans MT"/>
              </a:rPr>
              <a:t>Simon</a:t>
            </a:r>
            <a:r>
              <a:rPr lang="es-ES" sz="3250" spc="-65" dirty="0">
                <a:solidFill>
                  <a:srgbClr val="535353"/>
                </a:solidFill>
                <a:latin typeface="Gill Sans MT"/>
                <a:cs typeface="Gill Sans MT"/>
              </a:rPr>
              <a:t>,  </a:t>
            </a:r>
            <a:r>
              <a:rPr lang="es-ES" sz="3250" spc="-65" dirty="0" err="1">
                <a:solidFill>
                  <a:srgbClr val="535353"/>
                </a:solidFill>
                <a:latin typeface="Gill Sans MT"/>
                <a:cs typeface="Gill Sans MT"/>
              </a:rPr>
              <a:t>Vannes</a:t>
            </a:r>
            <a:r>
              <a:rPr lang="es-ES" sz="3250" spc="-65" dirty="0">
                <a:solidFill>
                  <a:srgbClr val="535353"/>
                </a:solidFill>
                <a:latin typeface="Gill Sans MT"/>
                <a:cs typeface="Gill Sans MT"/>
              </a:rPr>
              <a:t>) pasó un año viviendo con parientes de su madre, para entrar luego en el seminario diocesano, que era atendido por los misioneros paúles.</a:t>
            </a:r>
            <a:endParaRPr sz="3250" dirty="0">
              <a:latin typeface="Gill Sans MT"/>
              <a:cs typeface="Gill Sans MT"/>
            </a:endParaRPr>
          </a:p>
        </p:txBody>
      </p:sp>
      <p:sp>
        <p:nvSpPr>
          <p:cNvPr id="5" name="object 5"/>
          <p:cNvSpPr txBox="1"/>
          <p:nvPr/>
        </p:nvSpPr>
        <p:spPr>
          <a:xfrm>
            <a:off x="8026400" y="9131300"/>
            <a:ext cx="2964180" cy="215444"/>
          </a:xfrm>
          <a:prstGeom prst="rect">
            <a:avLst/>
          </a:prstGeom>
        </p:spPr>
        <p:txBody>
          <a:bodyPr vert="horz" wrap="square" lIns="0" tIns="0" rIns="0" bIns="0" rtlCol="0">
            <a:spAutoFit/>
          </a:bodyPr>
          <a:lstStyle/>
          <a:p>
            <a:pPr marL="12700">
              <a:lnSpc>
                <a:spcPct val="100000"/>
              </a:lnSpc>
            </a:pPr>
            <a:r>
              <a:rPr lang="es-ES" sz="1400" b="1" spc="-70" dirty="0">
                <a:solidFill>
                  <a:srgbClr val="535353"/>
                </a:solidFill>
                <a:latin typeface="Gill Sans MT"/>
                <a:cs typeface="Gill Sans MT"/>
              </a:rPr>
              <a:t>I</a:t>
            </a:r>
            <a:r>
              <a:rPr sz="1400" b="1" spc="-70" dirty="0">
                <a:solidFill>
                  <a:srgbClr val="535353"/>
                </a:solidFill>
                <a:latin typeface="Gill Sans MT"/>
                <a:cs typeface="Gill Sans MT"/>
              </a:rPr>
              <a:t>mage</a:t>
            </a:r>
            <a:r>
              <a:rPr lang="es-ES" sz="1400" b="1" spc="-70" dirty="0">
                <a:solidFill>
                  <a:srgbClr val="535353"/>
                </a:solidFill>
                <a:latin typeface="Gill Sans MT"/>
                <a:cs typeface="Gill Sans MT"/>
              </a:rPr>
              <a:t>n: Catedral de </a:t>
            </a:r>
            <a:r>
              <a:rPr sz="1400" b="1" spc="-65" dirty="0">
                <a:solidFill>
                  <a:srgbClr val="535353"/>
                </a:solidFill>
                <a:latin typeface="Gill Sans MT"/>
                <a:cs typeface="Gill Sans MT"/>
              </a:rPr>
              <a:t>Vannes,</a:t>
            </a:r>
            <a:r>
              <a:rPr sz="1400" b="1" spc="35" dirty="0">
                <a:solidFill>
                  <a:srgbClr val="535353"/>
                </a:solidFill>
                <a:latin typeface="Gill Sans MT"/>
                <a:cs typeface="Gill Sans MT"/>
              </a:rPr>
              <a:t> </a:t>
            </a:r>
            <a:r>
              <a:rPr lang="es-ES" sz="1400" b="1" spc="-50" dirty="0">
                <a:solidFill>
                  <a:srgbClr val="535353"/>
                </a:solidFill>
                <a:latin typeface="Gill Sans MT"/>
                <a:cs typeface="Gill Sans MT"/>
              </a:rPr>
              <a:t>hoy en día</a:t>
            </a:r>
            <a:endParaRPr sz="1400" dirty="0">
              <a:latin typeface="Gill Sans MT"/>
              <a:cs typeface="Gill Sans M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70700" y="2781300"/>
            <a:ext cx="5283200" cy="61849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498475" y="424180"/>
            <a:ext cx="12007850" cy="1551706"/>
          </a:xfrm>
          <a:prstGeom prst="rect">
            <a:avLst/>
          </a:prstGeom>
        </p:spPr>
        <p:txBody>
          <a:bodyPr vert="horz" wrap="square" lIns="0" tIns="439419" rIns="0" bIns="0" rtlCol="0">
            <a:spAutoFit/>
          </a:bodyPr>
          <a:lstStyle/>
          <a:p>
            <a:pPr marL="2638425">
              <a:lnSpc>
                <a:spcPct val="100000"/>
              </a:lnSpc>
            </a:pPr>
            <a:r>
              <a:rPr lang="es-ES" spc="-220" dirty="0"/>
              <a:t>SALUD FRÁGIL</a:t>
            </a:r>
            <a:endParaRPr spc="-204" dirty="0"/>
          </a:p>
        </p:txBody>
      </p:sp>
      <p:sp>
        <p:nvSpPr>
          <p:cNvPr id="4" name="object 4"/>
          <p:cNvSpPr txBox="1"/>
          <p:nvPr/>
        </p:nvSpPr>
        <p:spPr>
          <a:xfrm>
            <a:off x="393700" y="2849879"/>
            <a:ext cx="5729605" cy="5745163"/>
          </a:xfrm>
          <a:prstGeom prst="rect">
            <a:avLst/>
          </a:prstGeom>
        </p:spPr>
        <p:txBody>
          <a:bodyPr vert="horz" wrap="square" lIns="0" tIns="0" rIns="0" bIns="0" rtlCol="0">
            <a:spAutoFit/>
          </a:bodyPr>
          <a:lstStyle/>
          <a:p>
            <a:pPr marL="330200" marR="14604" indent="-317500">
              <a:lnSpc>
                <a:spcPts val="3200"/>
              </a:lnSpc>
              <a:buSzPct val="82142"/>
              <a:buChar char="•"/>
              <a:tabLst>
                <a:tab pos="330200" algn="l"/>
              </a:tabLst>
            </a:pPr>
            <a:r>
              <a:rPr lang="es-ES" sz="2800" spc="-65" dirty="0">
                <a:solidFill>
                  <a:srgbClr val="535353"/>
                </a:solidFill>
                <a:latin typeface="Gill Sans MT"/>
                <a:cs typeface="Gill Sans MT"/>
              </a:rPr>
              <a:t>Su salud era frágil. Era un hombre pequeño, de solo un metro cincuenta </a:t>
            </a:r>
            <a:r>
              <a:rPr lang="es-ES" sz="2800" spc="-65" dirty="0" err="1">
                <a:solidFill>
                  <a:srgbClr val="535353"/>
                </a:solidFill>
                <a:latin typeface="Gill Sans MT"/>
                <a:cs typeface="Gill Sans MT"/>
              </a:rPr>
              <a:t>cms</a:t>
            </a:r>
            <a:r>
              <a:rPr lang="es-ES" sz="2800" spc="-65" dirty="0">
                <a:solidFill>
                  <a:srgbClr val="535353"/>
                </a:solidFill>
                <a:latin typeface="Gill Sans MT"/>
                <a:cs typeface="Gill Sans MT"/>
              </a:rPr>
              <a:t>. (Mas esta no era la medida de su coraje, como veremos más adelante.)</a:t>
            </a:r>
            <a:endParaRPr sz="2400" dirty="0">
              <a:latin typeface="Times New Roman"/>
              <a:cs typeface="Times New Roman"/>
            </a:endParaRPr>
          </a:p>
          <a:p>
            <a:pPr marL="330200" marR="5080" indent="-317500">
              <a:lnSpc>
                <a:spcPts val="3200"/>
              </a:lnSpc>
              <a:buSzPct val="82142"/>
              <a:buChar char="•"/>
              <a:tabLst>
                <a:tab pos="330200" algn="l"/>
              </a:tabLst>
            </a:pPr>
            <a:endParaRPr lang="es-ES" sz="2800" spc="-10" dirty="0">
              <a:solidFill>
                <a:srgbClr val="535353"/>
              </a:solidFill>
              <a:latin typeface="Gill Sans MT"/>
              <a:cs typeface="Gill Sans MT"/>
            </a:endParaRPr>
          </a:p>
          <a:p>
            <a:pPr marL="330200" marR="5080" indent="-317500">
              <a:lnSpc>
                <a:spcPts val="3200"/>
              </a:lnSpc>
              <a:buSzPct val="82142"/>
              <a:buChar char="•"/>
              <a:tabLst>
                <a:tab pos="330200" algn="l"/>
              </a:tabLst>
            </a:pPr>
            <a:r>
              <a:rPr lang="es-ES" sz="2800" spc="-10" dirty="0">
                <a:solidFill>
                  <a:srgbClr val="535353"/>
                </a:solidFill>
                <a:latin typeface="Gill Sans MT"/>
                <a:cs typeface="Gill Sans MT"/>
              </a:rPr>
              <a:t>Fue ordenado sacerdote diocesano en 1782 y nombrado capellán de un hogar para ancianas. Cuatro años más tarde se unió a la Congregación de la Misión; pasó tres meses en la casa de la madre (San Lázaro en París) antes de volver al seminario interno en </a:t>
            </a:r>
            <a:r>
              <a:rPr lang="es-ES" sz="2800" spc="-10" dirty="0" err="1">
                <a:solidFill>
                  <a:srgbClr val="535353"/>
                </a:solidFill>
                <a:latin typeface="Gill Sans MT"/>
                <a:cs typeface="Gill Sans MT"/>
              </a:rPr>
              <a:t>Vannes</a:t>
            </a:r>
            <a:r>
              <a:rPr lang="es-ES" sz="2800" spc="-10" dirty="0">
                <a:solidFill>
                  <a:srgbClr val="535353"/>
                </a:solidFill>
                <a:latin typeface="Gill Sans MT"/>
                <a:cs typeface="Gill Sans MT"/>
              </a:rPr>
              <a:t>. La razón de esto fue, una vez más, la fragilidad de su salud.</a:t>
            </a:r>
            <a:endParaRPr sz="2800" dirty="0">
              <a:latin typeface="Gill Sans MT"/>
              <a:cs typeface="Gill Sans M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45400" y="3111500"/>
            <a:ext cx="3733800" cy="55245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498475" y="424180"/>
            <a:ext cx="12007850" cy="1551706"/>
          </a:xfrm>
          <a:prstGeom prst="rect">
            <a:avLst/>
          </a:prstGeom>
        </p:spPr>
        <p:txBody>
          <a:bodyPr vert="horz" wrap="square" lIns="0" tIns="439419" rIns="0" bIns="0" rtlCol="0">
            <a:spAutoFit/>
          </a:bodyPr>
          <a:lstStyle/>
          <a:p>
            <a:pPr marL="3705225">
              <a:lnSpc>
                <a:spcPct val="100000"/>
              </a:lnSpc>
            </a:pPr>
            <a:r>
              <a:rPr spc="-204" dirty="0"/>
              <a:t>VOCA</a:t>
            </a:r>
            <a:r>
              <a:rPr lang="es-ES" spc="-204" dirty="0"/>
              <a:t>CIÓ</a:t>
            </a:r>
            <a:r>
              <a:rPr spc="-204" dirty="0"/>
              <a:t>N</a:t>
            </a:r>
          </a:p>
        </p:txBody>
      </p:sp>
      <p:sp>
        <p:nvSpPr>
          <p:cNvPr id="4" name="object 4"/>
          <p:cNvSpPr txBox="1"/>
          <p:nvPr/>
        </p:nvSpPr>
        <p:spPr>
          <a:xfrm>
            <a:off x="393700" y="3144520"/>
            <a:ext cx="6032500" cy="4962897"/>
          </a:xfrm>
          <a:prstGeom prst="rect">
            <a:avLst/>
          </a:prstGeom>
        </p:spPr>
        <p:txBody>
          <a:bodyPr vert="horz" wrap="square" lIns="0" tIns="0" rIns="0" bIns="0" rtlCol="0">
            <a:spAutoFit/>
          </a:bodyPr>
          <a:lstStyle/>
          <a:p>
            <a:pPr marL="444500" marR="5080" indent="-431800">
              <a:lnSpc>
                <a:spcPts val="4300"/>
              </a:lnSpc>
              <a:buSzPct val="81578"/>
              <a:buChar char="•"/>
              <a:tabLst>
                <a:tab pos="444500" algn="l"/>
                <a:tab pos="899794" algn="l"/>
                <a:tab pos="1266825" algn="l"/>
                <a:tab pos="1588770" algn="l"/>
                <a:tab pos="1928495" algn="l"/>
                <a:tab pos="2212975" algn="l"/>
                <a:tab pos="2286000" algn="l"/>
                <a:tab pos="3088640" algn="l"/>
                <a:tab pos="3597910" algn="l"/>
                <a:tab pos="4052570" algn="l"/>
                <a:tab pos="4310380" algn="l"/>
                <a:tab pos="4594225" algn="l"/>
                <a:tab pos="5093970" algn="l"/>
                <a:tab pos="5234305" algn="l"/>
              </a:tabLst>
            </a:pPr>
            <a:r>
              <a:rPr lang="es-ES" sz="3800" spc="-45" dirty="0">
                <a:solidFill>
                  <a:srgbClr val="535353"/>
                </a:solidFill>
                <a:latin typeface="Gill Sans MT"/>
                <a:cs typeface="Gill Sans MT"/>
              </a:rPr>
              <a:t>Fue nombrado profesor de  teología en el seminario, y también participó en cursos de teología para laicos, un hecho sería importante para él, más adelante. Unos años más tarde se le asignó el ministerio añadido de ser cura (asistente del párroco).</a:t>
            </a:r>
            <a:endParaRPr sz="3800" dirty="0">
              <a:latin typeface="Gill Sans MT"/>
              <a:cs typeface="Gill Sans M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70700" y="3619500"/>
            <a:ext cx="5283200" cy="45085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498475" y="424180"/>
            <a:ext cx="12007850" cy="2103140"/>
          </a:xfrm>
          <a:prstGeom prst="rect">
            <a:avLst/>
          </a:prstGeom>
        </p:spPr>
        <p:txBody>
          <a:bodyPr vert="horz" wrap="square" lIns="0" tIns="0" rIns="0" bIns="0" rtlCol="0">
            <a:spAutoFit/>
          </a:bodyPr>
          <a:lstStyle/>
          <a:p>
            <a:pPr marR="5080" indent="-3251200" algn="ctr">
              <a:lnSpc>
                <a:spcPts val="8200"/>
              </a:lnSpc>
            </a:pPr>
            <a:r>
              <a:rPr lang="es-ES" spc="-130" dirty="0"/>
              <a:t>JURAMENTO </a:t>
            </a:r>
            <a:r>
              <a:rPr spc="-130" dirty="0"/>
              <a:t>CLERICAL </a:t>
            </a:r>
            <a:r>
              <a:rPr spc="-155" dirty="0"/>
              <a:t>DUR</a:t>
            </a:r>
            <a:r>
              <a:rPr lang="es-ES" spc="-155" dirty="0"/>
              <a:t>ANTE LA REVOLUCIÓN</a:t>
            </a:r>
            <a:endParaRPr spc="-155" dirty="0"/>
          </a:p>
        </p:txBody>
      </p:sp>
      <p:sp>
        <p:nvSpPr>
          <p:cNvPr id="4" name="object 4"/>
          <p:cNvSpPr txBox="1"/>
          <p:nvPr/>
        </p:nvSpPr>
        <p:spPr>
          <a:xfrm>
            <a:off x="393700" y="2996769"/>
            <a:ext cx="200025" cy="434975"/>
          </a:xfrm>
          <a:prstGeom prst="rect">
            <a:avLst/>
          </a:prstGeom>
        </p:spPr>
        <p:txBody>
          <a:bodyPr vert="horz" wrap="square" lIns="0" tIns="0" rIns="0" bIns="0" rtlCol="0">
            <a:spAutoFit/>
          </a:bodyPr>
          <a:lstStyle/>
          <a:p>
            <a:pPr marL="12700">
              <a:lnSpc>
                <a:spcPct val="100000"/>
              </a:lnSpc>
            </a:pPr>
            <a:r>
              <a:rPr sz="2750" spc="395" dirty="0">
                <a:solidFill>
                  <a:srgbClr val="535353"/>
                </a:solidFill>
                <a:latin typeface="Gill Sans MT"/>
                <a:cs typeface="Gill Sans MT"/>
              </a:rPr>
              <a:t>•</a:t>
            </a:r>
            <a:endParaRPr sz="2750">
              <a:latin typeface="Gill Sans MT"/>
              <a:cs typeface="Gill Sans MT"/>
            </a:endParaRPr>
          </a:p>
        </p:txBody>
      </p:sp>
      <p:sp>
        <p:nvSpPr>
          <p:cNvPr id="5" name="object 5"/>
          <p:cNvSpPr txBox="1"/>
          <p:nvPr/>
        </p:nvSpPr>
        <p:spPr>
          <a:xfrm>
            <a:off x="774700" y="2979420"/>
            <a:ext cx="5803900" cy="6335068"/>
          </a:xfrm>
          <a:prstGeom prst="rect">
            <a:avLst/>
          </a:prstGeom>
        </p:spPr>
        <p:txBody>
          <a:bodyPr vert="horz" wrap="square" lIns="0" tIns="0" rIns="0" bIns="0" rtlCol="0">
            <a:spAutoFit/>
          </a:bodyPr>
          <a:lstStyle/>
          <a:p>
            <a:pPr marL="12700" marR="5080">
              <a:lnSpc>
                <a:spcPts val="3800"/>
              </a:lnSpc>
            </a:pPr>
            <a:r>
              <a:rPr lang="es-ES" sz="3350" spc="-60" dirty="0">
                <a:solidFill>
                  <a:srgbClr val="535353"/>
                </a:solidFill>
                <a:latin typeface="Gill Sans MT"/>
                <a:cs typeface="Gill Sans MT"/>
              </a:rPr>
              <a:t>Durante la Revolución Francesa, había varios juramentos que se les pidió a los sacerdotes que hiciesen, sobre la lealtad al Estado. Esto implicaba rechazo a la Santa Sede y lealtad a una Iglesia patrocinada por el Estado. Con el tiempo, la penalización por no tomar estos juramentos, o trabajar como sacerdote sin haberlos tomado, era la muerte, Esta es la razón por la que Pedro Renato fue finalmente ajusticiado.</a:t>
            </a:r>
            <a:endParaRPr sz="3350" dirty="0">
              <a:latin typeface="Gill Sans MT"/>
              <a:cs typeface="Gill Sans M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70700" y="2781300"/>
            <a:ext cx="5283200" cy="61849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498475" y="424180"/>
            <a:ext cx="12007850" cy="1551706"/>
          </a:xfrm>
          <a:prstGeom prst="rect">
            <a:avLst/>
          </a:prstGeom>
        </p:spPr>
        <p:txBody>
          <a:bodyPr vert="horz" wrap="square" lIns="0" tIns="439419" rIns="0" bIns="0" rtlCol="0">
            <a:spAutoFit/>
          </a:bodyPr>
          <a:lstStyle/>
          <a:p>
            <a:pPr algn="ctr">
              <a:lnSpc>
                <a:spcPct val="100000"/>
              </a:lnSpc>
            </a:pPr>
            <a:r>
              <a:rPr lang="es-ES" spc="-160" dirty="0"/>
              <a:t>PROBLEMAS GESTÁNDOSE</a:t>
            </a:r>
            <a:endParaRPr spc="-165" dirty="0"/>
          </a:p>
        </p:txBody>
      </p:sp>
      <p:sp>
        <p:nvSpPr>
          <p:cNvPr id="4" name="object 4"/>
          <p:cNvSpPr txBox="1"/>
          <p:nvPr/>
        </p:nvSpPr>
        <p:spPr>
          <a:xfrm>
            <a:off x="476507" y="3581400"/>
            <a:ext cx="5767070" cy="4411464"/>
          </a:xfrm>
          <a:prstGeom prst="rect">
            <a:avLst/>
          </a:prstGeom>
        </p:spPr>
        <p:txBody>
          <a:bodyPr vert="horz" wrap="square" lIns="0" tIns="0" rIns="0" bIns="0" rtlCol="0">
            <a:spAutoFit/>
          </a:bodyPr>
          <a:lstStyle/>
          <a:p>
            <a:pPr marL="444500" marR="5080" indent="-431800">
              <a:lnSpc>
                <a:spcPts val="4300"/>
              </a:lnSpc>
              <a:buSzPct val="81578"/>
              <a:buChar char="•"/>
              <a:tabLst>
                <a:tab pos="444500" algn="l"/>
                <a:tab pos="1071245" algn="l"/>
                <a:tab pos="1479550" algn="l"/>
                <a:tab pos="2020570" algn="l"/>
                <a:tab pos="2417445" algn="l"/>
                <a:tab pos="3257550" algn="l"/>
                <a:tab pos="4204970" algn="l"/>
                <a:tab pos="4425950" algn="l"/>
              </a:tabLst>
            </a:pPr>
            <a:r>
              <a:rPr lang="es-ES" sz="3800" spc="-35" dirty="0">
                <a:solidFill>
                  <a:srgbClr val="535353"/>
                </a:solidFill>
                <a:latin typeface="Gill Sans MT"/>
                <a:cs typeface="Gill Sans MT"/>
              </a:rPr>
              <a:t>Cuando los problemas de la Revolución llegaron a </a:t>
            </a:r>
            <a:r>
              <a:rPr lang="es-ES" sz="3800" spc="-35" dirty="0" err="1">
                <a:solidFill>
                  <a:srgbClr val="535353"/>
                </a:solidFill>
                <a:latin typeface="Gill Sans MT"/>
                <a:cs typeface="Gill Sans MT"/>
              </a:rPr>
              <a:t>Vannes</a:t>
            </a:r>
            <a:r>
              <a:rPr lang="es-ES" sz="3800" spc="-35" dirty="0">
                <a:solidFill>
                  <a:srgbClr val="535353"/>
                </a:solidFill>
                <a:latin typeface="Gill Sans MT"/>
                <a:cs typeface="Gill Sans MT"/>
              </a:rPr>
              <a:t>, las autoridades civiles estimaron que sólo unos seis sacerdotes, de los más de cuatrocientos, estarían dispuestos a tomar los juramentos.</a:t>
            </a:r>
            <a:endParaRPr sz="3800" dirty="0">
              <a:latin typeface="Gill Sans MT"/>
              <a:cs typeface="Gill Sans M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343900" y="2959100"/>
            <a:ext cx="3835400" cy="44958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498475" y="424180"/>
            <a:ext cx="12007850" cy="2103140"/>
          </a:xfrm>
          <a:prstGeom prst="rect">
            <a:avLst/>
          </a:prstGeom>
        </p:spPr>
        <p:txBody>
          <a:bodyPr vert="horz" wrap="square" lIns="0" tIns="0" rIns="0" bIns="0" rtlCol="0">
            <a:spAutoFit/>
          </a:bodyPr>
          <a:lstStyle/>
          <a:p>
            <a:pPr marR="5080" algn="ctr">
              <a:lnSpc>
                <a:spcPts val="8200"/>
              </a:lnSpc>
            </a:pPr>
            <a:r>
              <a:rPr spc="-135" dirty="0"/>
              <a:t>P</a:t>
            </a:r>
            <a:r>
              <a:rPr lang="es-ES" spc="-135" dirty="0"/>
              <a:t>EDRO RENATO TOMA UNA DECISIÓN VALIENTE</a:t>
            </a:r>
            <a:endParaRPr spc="-200" dirty="0"/>
          </a:p>
        </p:txBody>
      </p:sp>
      <p:sp>
        <p:nvSpPr>
          <p:cNvPr id="4" name="object 4"/>
          <p:cNvSpPr txBox="1"/>
          <p:nvPr/>
        </p:nvSpPr>
        <p:spPr>
          <a:xfrm>
            <a:off x="393700" y="2857500"/>
            <a:ext cx="7708900" cy="6155531"/>
          </a:xfrm>
          <a:prstGeom prst="rect">
            <a:avLst/>
          </a:prstGeom>
        </p:spPr>
        <p:txBody>
          <a:bodyPr vert="horz" wrap="square" lIns="0" tIns="0" rIns="0" bIns="0" rtlCol="0">
            <a:spAutoFit/>
          </a:bodyPr>
          <a:lstStyle/>
          <a:p>
            <a:pPr marL="317500" marR="5080" indent="-304800">
              <a:lnSpc>
                <a:spcPts val="3000"/>
              </a:lnSpc>
              <a:buSzPct val="81481"/>
              <a:buChar char="•"/>
              <a:tabLst>
                <a:tab pos="317500" algn="l"/>
              </a:tabLst>
            </a:pPr>
            <a:r>
              <a:rPr lang="es-ES" sz="2700" spc="-75" dirty="0">
                <a:solidFill>
                  <a:srgbClr val="535353"/>
                </a:solidFill>
                <a:latin typeface="Gill Sans MT"/>
                <a:cs typeface="Gill Sans MT"/>
              </a:rPr>
              <a:t>En febrero de 1791, algunos sacerdotes, entre ellos el superior </a:t>
            </a:r>
            <a:r>
              <a:rPr lang="es-ES" sz="2700" spc="-75" dirty="0" err="1">
                <a:solidFill>
                  <a:srgbClr val="535353"/>
                </a:solidFill>
                <a:latin typeface="Gill Sans MT"/>
                <a:cs typeface="Gill Sans MT"/>
              </a:rPr>
              <a:t>vicenciano</a:t>
            </a:r>
            <a:r>
              <a:rPr lang="es-ES" sz="2700" spc="-75" dirty="0">
                <a:solidFill>
                  <a:srgbClr val="535353"/>
                </a:solidFill>
                <a:latin typeface="Gill Sans MT"/>
                <a:cs typeface="Gill Sans MT"/>
              </a:rPr>
              <a:t> del seminario, fueron convocados a una reunión con las autoridades civiles. Al principio, los sacerdotes accedieron a tomar el juramento. Cuando Pedro Renato oyó esto, fue al superior y señaló el daño que se provocaría si los sacerdotes de la diócesis se enterasen de que el superior del seminario había accedido a tomar el juramento. Dictó una carta para la firmase el superior, indicando que había cambiado de opinión y no tomaría el juramento. Ese mismo día Pedro Renato la entregó personalmente a las autoridades.</a:t>
            </a:r>
          </a:p>
          <a:p>
            <a:pPr marL="317500" marR="5080" indent="-304800">
              <a:lnSpc>
                <a:spcPts val="3000"/>
              </a:lnSpc>
              <a:buSzPct val="81481"/>
              <a:buChar char="•"/>
              <a:tabLst>
                <a:tab pos="317500" algn="l"/>
              </a:tabLst>
            </a:pPr>
            <a:endParaRPr lang="es-ES" sz="2700" spc="-75" dirty="0">
              <a:solidFill>
                <a:srgbClr val="535353"/>
              </a:solidFill>
              <a:latin typeface="Gill Sans MT"/>
              <a:cs typeface="Gill Sans MT"/>
            </a:endParaRPr>
          </a:p>
          <a:p>
            <a:pPr marL="317500" marR="5080" indent="-304800">
              <a:lnSpc>
                <a:spcPts val="3000"/>
              </a:lnSpc>
              <a:buSzPct val="81481"/>
              <a:buChar char="•"/>
              <a:tabLst>
                <a:tab pos="317500" algn="l"/>
              </a:tabLst>
            </a:pPr>
            <a:r>
              <a:rPr lang="es-ES" sz="2700" spc="-75" dirty="0">
                <a:solidFill>
                  <a:srgbClr val="535353"/>
                </a:solidFill>
                <a:latin typeface="Gill Sans MT"/>
                <a:cs typeface="Gill Sans MT"/>
              </a:rPr>
              <a:t>Cuando esto se supo, los demás sacerdotes de la diócesis, que habían manifestado su voluntad de tomar el juramento, retiraron su acuerdo. Como resultado, ¡solo un sacerdote en </a:t>
            </a:r>
            <a:r>
              <a:rPr lang="es-ES" sz="2700" spc="-75" dirty="0" err="1">
                <a:solidFill>
                  <a:srgbClr val="535353"/>
                </a:solidFill>
                <a:latin typeface="Gill Sans MT"/>
                <a:cs typeface="Gill Sans MT"/>
              </a:rPr>
              <a:t>Vannes</a:t>
            </a:r>
            <a:r>
              <a:rPr lang="es-ES" sz="2700" spc="-75" dirty="0">
                <a:solidFill>
                  <a:srgbClr val="535353"/>
                </a:solidFill>
                <a:latin typeface="Gill Sans MT"/>
                <a:cs typeface="Gill Sans MT"/>
              </a:rPr>
              <a:t> tomó el juramento!</a:t>
            </a:r>
            <a:endParaRPr sz="2700" dirty="0">
              <a:latin typeface="Gill Sans MT"/>
              <a:cs typeface="Gill Sans MT"/>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TotalTime>
  <Words>1270</Words>
  <Application>Microsoft Office PowerPoint</Application>
  <PresentationFormat>Personalizado</PresentationFormat>
  <Paragraphs>49</Paragraphs>
  <Slides>18</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18</vt:i4>
      </vt:variant>
    </vt:vector>
  </HeadingPairs>
  <TitlesOfParts>
    <vt:vector size="22" baseType="lpstr">
      <vt:lpstr>Calibri</vt:lpstr>
      <vt:lpstr>Gill Sans MT</vt:lpstr>
      <vt:lpstr>Times New Roman</vt:lpstr>
      <vt:lpstr>Office Theme</vt:lpstr>
      <vt:lpstr>Presentación de PowerPoint</vt:lpstr>
      <vt:lpstr>BEATO PEDRO RENATO ROGUE</vt:lpstr>
      <vt:lpstr>CIUDAD NATAL</vt:lpstr>
      <vt:lpstr>PRIMEROS AÑOS</vt:lpstr>
      <vt:lpstr>SALUD FRÁGIL</vt:lpstr>
      <vt:lpstr>VOCACIÓN</vt:lpstr>
      <vt:lpstr>JURAMENTO CLERICAL DURANTE LA REVOLUCIÓN</vt:lpstr>
      <vt:lpstr>PROBLEMAS GESTÁNDOSE</vt:lpstr>
      <vt:lpstr>PEDRO RENATO TOMA UNA DECISIÓN VALIENTE</vt:lpstr>
      <vt:lpstr>DE PIE ANTE LAS AUTORIDADES</vt:lpstr>
      <vt:lpstr>REIVINDICANDO SU DEUDA</vt:lpstr>
      <vt:lpstr>CONEXIONES LOCALES</vt:lpstr>
      <vt:lpstr>ESCONDIÉNDOSE</vt:lpstr>
      <vt:lpstr>ACTOS VALIENTES</vt:lpstr>
      <vt:lpstr>MARTIRIO</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Javier</cp:lastModifiedBy>
  <cp:revision>6</cp:revision>
  <dcterms:created xsi:type="dcterms:W3CDTF">2016-02-27T10:45:50Z</dcterms:created>
  <dcterms:modified xsi:type="dcterms:W3CDTF">2016-02-27T11:45:47Z</dcterms:modified>
</cp:coreProperties>
</file>