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191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191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191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191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191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191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191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191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191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81100" y="1168400"/>
            <a:ext cx="98171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81100" y="3530600"/>
            <a:ext cx="9817100" cy="80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6400800" y="1206500"/>
            <a:ext cx="3228036" cy="4292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96900" y="990600"/>
            <a:ext cx="55118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596900" y="3378200"/>
            <a:ext cx="55118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400800" y="1206500"/>
            <a:ext cx="3228036" cy="4292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96900" y="990600"/>
            <a:ext cx="55118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596900" y="3378200"/>
            <a:ext cx="55118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6578600" y="2044700"/>
            <a:ext cx="2886075" cy="3848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47244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47244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277100" y="1943100"/>
            <a:ext cx="37211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181100" y="1943100"/>
            <a:ext cx="9817100" cy="4025900"/>
          </a:xfrm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</a:lvl1pPr>
            <a:lvl2pPr>
              <a:spcBef>
                <a:spcPts val="1700"/>
              </a:spcBef>
            </a:lvl2pPr>
            <a:lvl3pPr>
              <a:spcBef>
                <a:spcPts val="1700"/>
              </a:spcBef>
            </a:lvl3pPr>
            <a:lvl4pPr>
              <a:spcBef>
                <a:spcPts val="1700"/>
              </a:spcBef>
            </a:lvl4pPr>
            <a:lvl5pPr>
              <a:spcBef>
                <a:spcPts val="1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181100" y="1943100"/>
            <a:ext cx="9817100" cy="4025900"/>
          </a:xfrm>
          <a:prstGeom prst="rect">
            <a:avLst/>
          </a:prstGeom>
        </p:spPr>
        <p:txBody>
          <a:bodyPr numCol="2" spcCol="490855" anchor="t"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81100" y="2095500"/>
            <a:ext cx="9817100" cy="266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3302000" y="1282700"/>
            <a:ext cx="5612015" cy="3149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181100" y="5181600"/>
            <a:ext cx="98171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3302000" y="1282700"/>
            <a:ext cx="5612015" cy="3149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181100" y="5181600"/>
            <a:ext cx="98171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81100" y="901700"/>
            <a:ext cx="9817100" cy="506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Cuerpo Nivel Uno</a:t>
            </a:r>
          </a:p>
          <a:p>
            <a:pPr lvl="1"/>
            <a:r>
              <a:t>Cuerpo Nivel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Cuerpo Nivel Cinco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81100" y="190500"/>
            <a:ext cx="98171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Título Texto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9000" y="65405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942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wallpaper-ozanam-i4.png"/>
          <p:cNvPicPr>
            <a:picLocks noChangeAspect="1"/>
          </p:cNvPicPr>
          <p:nvPr/>
        </p:nvPicPr>
        <p:blipFill rotWithShape="1">
          <a:blip r:embed="rId2"/>
          <a:srcRect b="42030"/>
          <a:stretch/>
        </p:blipFill>
        <p:spPr>
          <a:xfrm>
            <a:off x="2387599" y="209661"/>
            <a:ext cx="7416802" cy="644932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-50800" y="853444"/>
            <a:ext cx="12280900" cy="21590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200" i="1">
                <a:solidFill>
                  <a:srgbClr val="2121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Federico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Ozanam: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200" i="1">
                <a:solidFill>
                  <a:srgbClr val="2121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Visión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de la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justicia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social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200" i="1">
                <a:solidFill>
                  <a:srgbClr val="2121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Acción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personal</a:t>
            </a:r>
          </a:p>
        </p:txBody>
      </p:sp>
    </p:spTree>
  </p:cSld>
  <p:clrMapOvr>
    <a:masterClrMapping/>
  </p:clrMapOvr>
  <p:transition spd="med"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t>En segundo lugar, gran </a:t>
            </a:r>
            <a:r>
              <a:rPr b="1"/>
              <a:t>maestro de la oratoria</a:t>
            </a:r>
            <a:r>
              <a:t>, Federico presentó elocuentemente a la Iglesia católica como paradigma de la restauración de la sociedad de su tiempo.  </a:t>
            </a:r>
          </a:p>
        </p:txBody>
      </p:sp>
      <p:sp>
        <p:nvSpPr>
          <p:cNvPr id="187" name="Shape 18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t>Defendió sin miedo </a:t>
            </a:r>
            <a:r>
              <a:rPr b="1"/>
              <a:t>los derechos de los trabajadores</a:t>
            </a:r>
            <a:r>
              <a:t>, incluido el derecho a afiliarse a sindicatos.</a:t>
            </a:r>
          </a:p>
        </p:txBody>
      </p:sp>
      <p:sp>
        <p:nvSpPr>
          <p:cNvPr id="192" name="Shape 19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Mientras</a:t>
            </a:r>
            <a:r>
              <a:rPr dirty="0"/>
              <a:t> era </a:t>
            </a:r>
            <a:r>
              <a:rPr dirty="0" err="1"/>
              <a:t>profesor</a:t>
            </a:r>
            <a:r>
              <a:rPr dirty="0"/>
              <a:t> de Derecho </a:t>
            </a:r>
            <a:r>
              <a:rPr dirty="0" err="1"/>
              <a:t>en</a:t>
            </a:r>
            <a:r>
              <a:rPr dirty="0"/>
              <a:t> Lyon, Ozanam </a:t>
            </a:r>
            <a:r>
              <a:rPr dirty="0" err="1"/>
              <a:t>desarrolló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tesis</a:t>
            </a:r>
            <a:r>
              <a:rPr dirty="0"/>
              <a:t> central del </a:t>
            </a:r>
            <a:r>
              <a:rPr i="1" dirty="0"/>
              <a:t>"</a:t>
            </a:r>
            <a:r>
              <a:rPr i="1" dirty="0" err="1"/>
              <a:t>salaire</a:t>
            </a:r>
            <a:r>
              <a:rPr i="1" dirty="0"/>
              <a:t> naturel"</a:t>
            </a:r>
            <a:r>
              <a:rPr dirty="0"/>
              <a:t> -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salario</a:t>
            </a:r>
            <a:r>
              <a:rPr dirty="0"/>
              <a:t> </a:t>
            </a:r>
            <a:r>
              <a:rPr b="1" dirty="0"/>
              <a:t>natural</a:t>
            </a:r>
            <a:r>
              <a:rPr dirty="0"/>
              <a:t>, un </a:t>
            </a:r>
            <a:r>
              <a:rPr dirty="0" err="1"/>
              <a:t>concepto</a:t>
            </a:r>
            <a:r>
              <a:rPr dirty="0"/>
              <a:t> que se </a:t>
            </a:r>
            <a:r>
              <a:rPr dirty="0" err="1"/>
              <a:t>convirtió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precursor del </a:t>
            </a:r>
            <a:r>
              <a:rPr dirty="0" err="1"/>
              <a:t>movimiento</a:t>
            </a:r>
            <a:r>
              <a:rPr dirty="0"/>
              <a:t> del </a:t>
            </a:r>
            <a:r>
              <a:rPr dirty="0" err="1"/>
              <a:t>salario</a:t>
            </a:r>
            <a:r>
              <a:rPr dirty="0"/>
              <a:t> </a:t>
            </a:r>
            <a:r>
              <a:rPr dirty="0" err="1"/>
              <a:t>digno</a:t>
            </a:r>
            <a:r>
              <a:rPr dirty="0"/>
              <a:t>.</a:t>
            </a:r>
          </a:p>
        </p:txBody>
      </p:sp>
      <p:sp>
        <p:nvSpPr>
          <p:cNvPr id="197" name="Shape 19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El </a:t>
            </a:r>
            <a:r>
              <a:rPr dirty="0" err="1"/>
              <a:t>trabajador</a:t>
            </a:r>
            <a:r>
              <a:rPr dirty="0"/>
              <a:t>, </a:t>
            </a:r>
            <a:r>
              <a:rPr dirty="0" err="1"/>
              <a:t>creía</a:t>
            </a:r>
            <a:r>
              <a:rPr dirty="0"/>
              <a:t>, </a:t>
            </a:r>
            <a:r>
              <a:rPr dirty="0" err="1"/>
              <a:t>tenía</a:t>
            </a:r>
            <a:r>
              <a:rPr dirty="0"/>
              <a:t> derecho </a:t>
            </a:r>
            <a:r>
              <a:rPr lang="es-ES" dirty="0"/>
              <a:t>como mínimo</a:t>
            </a:r>
            <a:r>
              <a:rPr dirty="0"/>
              <a:t> a un </a:t>
            </a:r>
            <a:r>
              <a:rPr dirty="0" err="1"/>
              <a:t>salario</a:t>
            </a:r>
            <a:r>
              <a:rPr dirty="0"/>
              <a:t> </a:t>
            </a:r>
            <a:r>
              <a:rPr dirty="0" err="1"/>
              <a:t>mínimo</a:t>
            </a:r>
            <a:r>
              <a:rPr dirty="0"/>
              <a:t> </a:t>
            </a:r>
            <a:r>
              <a:rPr dirty="0" err="1"/>
              <a:t>suficiente</a:t>
            </a:r>
            <a:r>
              <a:rPr dirty="0"/>
              <a:t> para </a:t>
            </a:r>
            <a:r>
              <a:rPr dirty="0" err="1"/>
              <a:t>cubrir</a:t>
            </a:r>
            <a:r>
              <a:rPr dirty="0"/>
              <a:t> sus </a:t>
            </a:r>
            <a:r>
              <a:rPr dirty="0" err="1"/>
              <a:t>necesidades</a:t>
            </a:r>
            <a:r>
              <a:rPr dirty="0"/>
              <a:t> </a:t>
            </a:r>
            <a:r>
              <a:rPr dirty="0" err="1"/>
              <a:t>vitales</a:t>
            </a:r>
            <a:r>
              <a:rPr dirty="0"/>
              <a:t>, la </a:t>
            </a:r>
            <a:r>
              <a:rPr dirty="0" err="1"/>
              <a:t>educación</a:t>
            </a:r>
            <a:r>
              <a:rPr dirty="0"/>
              <a:t> de sus </a:t>
            </a:r>
            <a:r>
              <a:rPr dirty="0" err="1"/>
              <a:t>hijos</a:t>
            </a:r>
            <a:r>
              <a:rPr dirty="0"/>
              <a:t> y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sustento</a:t>
            </a:r>
            <a:r>
              <a:rPr dirty="0"/>
              <a:t>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vejez</a:t>
            </a:r>
            <a:r>
              <a:rPr dirty="0"/>
              <a:t>.</a:t>
            </a:r>
          </a:p>
        </p:txBody>
      </p:sp>
      <p:sp>
        <p:nvSpPr>
          <p:cNvPr id="202" name="Shape 20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0" y="0"/>
            <a:ext cx="649224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789986" cy="57785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3200" dirty="0"/>
              <a:t>Los </a:t>
            </a:r>
            <a:r>
              <a:rPr sz="3200" dirty="0" err="1"/>
              <a:t>escritos</a:t>
            </a:r>
            <a:r>
              <a:rPr sz="3200" dirty="0"/>
              <a:t> de Ozanam </a:t>
            </a:r>
            <a:r>
              <a:rPr sz="3200" dirty="0" err="1"/>
              <a:t>sentaron</a:t>
            </a:r>
            <a:r>
              <a:rPr sz="3200" dirty="0"/>
              <a:t> las bases de la </a:t>
            </a:r>
            <a:r>
              <a:rPr sz="3200" dirty="0" err="1"/>
              <a:t>doctrina</a:t>
            </a:r>
            <a:r>
              <a:rPr sz="3200" dirty="0"/>
              <a:t> </a:t>
            </a:r>
            <a:r>
              <a:rPr sz="3200" dirty="0" err="1"/>
              <a:t>católica</a:t>
            </a:r>
            <a:r>
              <a:rPr sz="3200" dirty="0"/>
              <a:t> de la </a:t>
            </a:r>
            <a:r>
              <a:rPr sz="3200" dirty="0" err="1"/>
              <a:t>justicia</a:t>
            </a:r>
            <a:r>
              <a:rPr sz="3200" dirty="0"/>
              <a:t> social y </a:t>
            </a:r>
            <a:r>
              <a:rPr sz="3200" dirty="0" err="1"/>
              <a:t>contribuyeron</a:t>
            </a:r>
            <a:r>
              <a:rPr sz="3200" dirty="0"/>
              <a:t> a </a:t>
            </a:r>
            <a:r>
              <a:rPr sz="3200" dirty="0" err="1"/>
              <a:t>sentar</a:t>
            </a:r>
            <a:r>
              <a:rPr sz="3200" dirty="0"/>
              <a:t> las bases de las </a:t>
            </a:r>
            <a:r>
              <a:rPr sz="3200" dirty="0" err="1"/>
              <a:t>grandes</a:t>
            </a:r>
            <a:r>
              <a:rPr sz="3200" dirty="0"/>
              <a:t> </a:t>
            </a:r>
            <a:r>
              <a:rPr sz="3200" dirty="0" err="1"/>
              <a:t>encíclicas</a:t>
            </a:r>
            <a:r>
              <a:rPr sz="3200" dirty="0"/>
              <a:t> </a:t>
            </a:r>
            <a:r>
              <a:rPr sz="3200" dirty="0" err="1"/>
              <a:t>sobre</a:t>
            </a:r>
            <a:r>
              <a:rPr sz="3200" dirty="0"/>
              <a:t> </a:t>
            </a:r>
            <a:r>
              <a:rPr sz="3200" dirty="0" err="1"/>
              <a:t>los</a:t>
            </a:r>
            <a:r>
              <a:rPr sz="3200" dirty="0"/>
              <a:t> derechos de </a:t>
            </a:r>
            <a:r>
              <a:rPr sz="3200" dirty="0" err="1"/>
              <a:t>los</a:t>
            </a:r>
            <a:r>
              <a:rPr sz="3200" dirty="0"/>
              <a:t> </a:t>
            </a:r>
            <a:r>
              <a:rPr sz="3200" dirty="0" err="1"/>
              <a:t>trabajadores</a:t>
            </a:r>
            <a:r>
              <a:rPr sz="3200" dirty="0"/>
              <a:t>, </a:t>
            </a:r>
            <a:r>
              <a:rPr sz="3200" dirty="0" err="1"/>
              <a:t>empezando</a:t>
            </a:r>
            <a:r>
              <a:rPr sz="3200" dirty="0"/>
              <a:t> </a:t>
            </a:r>
            <a:r>
              <a:rPr sz="3200" dirty="0" err="1"/>
              <a:t>por</a:t>
            </a:r>
            <a:r>
              <a:rPr sz="3200" dirty="0"/>
              <a:t> la </a:t>
            </a:r>
            <a:r>
              <a:rPr sz="3200" i="1" dirty="0"/>
              <a:t>Rerum Novarum </a:t>
            </a:r>
            <a:r>
              <a:rPr sz="3200" dirty="0"/>
              <a:t>(</a:t>
            </a:r>
            <a:r>
              <a:rPr sz="3200" dirty="0" err="1"/>
              <a:t>Sobre</a:t>
            </a:r>
            <a:r>
              <a:rPr sz="3200" dirty="0"/>
              <a:t> </a:t>
            </a:r>
            <a:r>
              <a:rPr sz="3200" dirty="0" err="1"/>
              <a:t>el</a:t>
            </a:r>
            <a:r>
              <a:rPr sz="3200" dirty="0"/>
              <a:t> </a:t>
            </a:r>
            <a:r>
              <a:rPr sz="3200" dirty="0" err="1"/>
              <a:t>trabajo</a:t>
            </a:r>
            <a:r>
              <a:rPr sz="3200" dirty="0"/>
              <a:t>) del Papa León XIII </a:t>
            </a:r>
            <a:r>
              <a:rPr sz="3200" dirty="0" err="1"/>
              <a:t>en</a:t>
            </a:r>
            <a:r>
              <a:rPr sz="3200" dirty="0"/>
              <a:t> 1891.</a:t>
            </a:r>
          </a:p>
        </p:txBody>
      </p:sp>
      <p:sp>
        <p:nvSpPr>
          <p:cNvPr id="207" name="Shape 20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7785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Su </a:t>
            </a:r>
            <a:r>
              <a:rPr dirty="0" err="1"/>
              <a:t>objetivo</a:t>
            </a:r>
            <a:r>
              <a:rPr dirty="0"/>
              <a:t> era ser un </a:t>
            </a:r>
            <a:r>
              <a:rPr dirty="0" err="1"/>
              <a:t>misionero</a:t>
            </a:r>
            <a:r>
              <a:rPr dirty="0"/>
              <a:t> de la </a:t>
            </a:r>
            <a:r>
              <a:rPr dirty="0" err="1"/>
              <a:t>fe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mundo</a:t>
            </a:r>
            <a:r>
              <a:rPr dirty="0"/>
              <a:t> de la </a:t>
            </a:r>
            <a:r>
              <a:rPr dirty="0" err="1"/>
              <a:t>ciencia</a:t>
            </a:r>
            <a:r>
              <a:rPr dirty="0"/>
              <a:t>;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sueño</a:t>
            </a:r>
            <a:r>
              <a:rPr dirty="0"/>
              <a:t>, </a:t>
            </a:r>
            <a:r>
              <a:rPr dirty="0" err="1"/>
              <a:t>lograr</a:t>
            </a:r>
            <a:r>
              <a:rPr dirty="0"/>
              <a:t> la </a:t>
            </a:r>
            <a:r>
              <a:rPr dirty="0" err="1"/>
              <a:t>renovación</a:t>
            </a:r>
            <a:r>
              <a:rPr dirty="0"/>
              <a:t> de la </a:t>
            </a:r>
            <a:r>
              <a:rPr dirty="0" err="1"/>
              <a:t>sociedad</a:t>
            </a:r>
            <a:r>
              <a:rPr dirty="0"/>
              <a:t> bajo la </a:t>
            </a:r>
            <a:r>
              <a:rPr lang="es-ES" dirty="0"/>
              <a:t>orientación</a:t>
            </a:r>
            <a:r>
              <a:rPr dirty="0"/>
              <a:t> de la </a:t>
            </a:r>
            <a:r>
              <a:rPr dirty="0" err="1"/>
              <a:t>Iglesia</a:t>
            </a:r>
            <a:r>
              <a:rPr dirty="0"/>
              <a:t> </a:t>
            </a:r>
            <a:r>
              <a:rPr dirty="0" err="1"/>
              <a:t>católica</a:t>
            </a:r>
            <a:r>
              <a:rPr dirty="0"/>
              <a:t>.</a:t>
            </a:r>
          </a:p>
        </p:txBody>
      </p:sp>
      <p:sp>
        <p:nvSpPr>
          <p:cNvPr id="212" name="Shape 21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7785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dijo</a:t>
            </a:r>
            <a:r>
              <a:rPr dirty="0"/>
              <a:t> Ozanam: </a:t>
            </a:r>
          </a:p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"</a:t>
            </a:r>
            <a:r>
              <a:rPr dirty="0" err="1"/>
              <a:t>Tenemos</a:t>
            </a:r>
            <a:r>
              <a:rPr dirty="0"/>
              <a:t> dos </a:t>
            </a:r>
            <a:r>
              <a:rPr dirty="0" err="1"/>
              <a:t>vidas</a:t>
            </a:r>
            <a:r>
              <a:rPr dirty="0"/>
              <a:t>: </a:t>
            </a:r>
          </a:p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uno para </a:t>
            </a:r>
            <a:r>
              <a:rPr dirty="0" err="1"/>
              <a:t>buscar</a:t>
            </a:r>
            <a:r>
              <a:rPr dirty="0"/>
              <a:t> la </a:t>
            </a:r>
            <a:r>
              <a:rPr dirty="0" err="1"/>
              <a:t>Verdad</a:t>
            </a:r>
            <a:r>
              <a:rPr dirty="0"/>
              <a:t> y </a:t>
            </a:r>
            <a:r>
              <a:rPr dirty="0" err="1"/>
              <a:t>defenderla</a:t>
            </a:r>
            <a:r>
              <a:rPr dirty="0"/>
              <a:t>, y </a:t>
            </a:r>
            <a:r>
              <a:rPr lang="es-ES" dirty="0"/>
              <a:t>la</a:t>
            </a:r>
            <a:r>
              <a:rPr dirty="0"/>
              <a:t> </a:t>
            </a:r>
            <a:r>
              <a:rPr dirty="0" err="1"/>
              <a:t>otr</a:t>
            </a:r>
            <a:r>
              <a:rPr lang="es-ES" dirty="0"/>
              <a:t>a</a:t>
            </a:r>
            <a:r>
              <a:rPr dirty="0"/>
              <a:t> para </a:t>
            </a:r>
            <a:r>
              <a:rPr dirty="0" err="1"/>
              <a:t>practicarla</a:t>
            </a:r>
            <a:r>
              <a:rPr dirty="0"/>
              <a:t>".</a:t>
            </a:r>
          </a:p>
        </p:txBody>
      </p:sp>
      <p:sp>
        <p:nvSpPr>
          <p:cNvPr id="217" name="Shape 21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7785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Bien </a:t>
            </a:r>
            <a:r>
              <a:rPr dirty="0" err="1"/>
              <a:t>merece</a:t>
            </a:r>
            <a:r>
              <a:rPr dirty="0"/>
              <a:t> ser </a:t>
            </a:r>
            <a:r>
              <a:rPr dirty="0" err="1"/>
              <a:t>proclamado</a:t>
            </a:r>
            <a:r>
              <a:rPr dirty="0"/>
              <a:t> hoy "</a:t>
            </a:r>
            <a:r>
              <a:rPr dirty="0" err="1"/>
              <a:t>patrón</a:t>
            </a:r>
            <a:r>
              <a:rPr dirty="0"/>
              <a:t> de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apologistas</a:t>
            </a:r>
            <a:r>
              <a:rPr dirty="0"/>
              <a:t>". La </a:t>
            </a:r>
            <a:r>
              <a:rPr dirty="0" err="1"/>
              <a:t>combinación</a:t>
            </a:r>
            <a:r>
              <a:rPr dirty="0"/>
              <a:t>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claridad</a:t>
            </a:r>
            <a:r>
              <a:rPr dirty="0"/>
              <a:t> </a:t>
            </a:r>
            <a:r>
              <a:rPr dirty="0" err="1"/>
              <a:t>intelectual</a:t>
            </a:r>
            <a:r>
              <a:rPr dirty="0"/>
              <a:t> y </a:t>
            </a:r>
            <a:r>
              <a:rPr dirty="0" err="1"/>
              <a:t>su</a:t>
            </a:r>
            <a:r>
              <a:rPr dirty="0"/>
              <a:t> testimonio de </a:t>
            </a:r>
            <a:r>
              <a:rPr dirty="0" err="1"/>
              <a:t>caridad</a:t>
            </a:r>
            <a:r>
              <a:rPr dirty="0"/>
              <a:t> </a:t>
            </a:r>
            <a:r>
              <a:rPr dirty="0" err="1"/>
              <a:t>hacen</a:t>
            </a:r>
            <a:r>
              <a:rPr dirty="0"/>
              <a:t> de </a:t>
            </a:r>
            <a:r>
              <a:rPr dirty="0" err="1"/>
              <a:t>él</a:t>
            </a:r>
            <a:r>
              <a:rPr dirty="0"/>
              <a:t> un </a:t>
            </a:r>
            <a:r>
              <a:rPr dirty="0" err="1"/>
              <a:t>eje</a:t>
            </a:r>
            <a:r>
              <a:rPr dirty="0"/>
              <a:t> para la </a:t>
            </a:r>
            <a:r>
              <a:rPr dirty="0" err="1"/>
              <a:t>nueva</a:t>
            </a:r>
            <a:r>
              <a:rPr dirty="0"/>
              <a:t> </a:t>
            </a:r>
            <a:r>
              <a:rPr dirty="0" err="1"/>
              <a:t>evangelización</a:t>
            </a:r>
            <a:r>
              <a:rPr dirty="0"/>
              <a:t>.</a:t>
            </a:r>
          </a:p>
        </p:txBody>
      </p:sp>
      <p:sp>
        <p:nvSpPr>
          <p:cNvPr id="222" name="Shape 22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7785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¿Qué comentarios harías sobre la visión de la justicia social de Ozanam? ¿Has cambiado alguna idea que tenías sobre estos temas?  ¿Qué ejemplos mostrarías a los demás para ayudarles a entender los problemas?</a:t>
            </a:r>
          </a:p>
        </p:txBody>
      </p:sp>
      <p:sp>
        <p:nvSpPr>
          <p:cNvPr id="227" name="Shape 22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 err="1"/>
              <a:t>Refle</a:t>
            </a:r>
            <a:r>
              <a:rPr lang="es-ES" dirty="0" err="1"/>
              <a:t>xión</a:t>
            </a:r>
            <a:r>
              <a:rPr lang="es-ES" dirty="0"/>
              <a:t>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547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3800" dirty="0"/>
              <a:t>Ozanam </a:t>
            </a:r>
            <a:r>
              <a:rPr sz="3800" dirty="0" err="1"/>
              <a:t>fue</a:t>
            </a:r>
            <a:r>
              <a:rPr sz="3800" dirty="0"/>
              <a:t> un</a:t>
            </a:r>
            <a:r>
              <a:rPr lang="es-ES" sz="3800" dirty="0"/>
              <a:t> </a:t>
            </a:r>
            <a:r>
              <a:rPr sz="3800" dirty="0" err="1"/>
              <a:t>intelectual</a:t>
            </a:r>
            <a:r>
              <a:rPr sz="3800" dirty="0"/>
              <a:t> poco com</a:t>
            </a:r>
            <a:r>
              <a:rPr lang="es-ES" sz="3800" dirty="0"/>
              <a:t>ú</a:t>
            </a:r>
            <a:r>
              <a:rPr sz="3800" dirty="0"/>
              <a:t>n: </a:t>
            </a:r>
            <a:r>
              <a:rPr sz="3800" dirty="0" err="1"/>
              <a:t>alguien</a:t>
            </a:r>
            <a:r>
              <a:rPr sz="3800" dirty="0"/>
              <a:t> que </a:t>
            </a:r>
            <a:r>
              <a:rPr sz="3800" dirty="0" err="1"/>
              <a:t>atendió</a:t>
            </a:r>
            <a:r>
              <a:rPr sz="3800" dirty="0"/>
              <a:t> </a:t>
            </a:r>
            <a:r>
              <a:rPr lang="es-ES" sz="3800" dirty="0"/>
              <a:t>—</a:t>
            </a:r>
            <a:r>
              <a:rPr sz="3800" dirty="0" err="1"/>
              <a:t>directa</a:t>
            </a:r>
            <a:r>
              <a:rPr sz="3800" dirty="0"/>
              <a:t> y </a:t>
            </a:r>
            <a:r>
              <a:rPr sz="3800" dirty="0" err="1"/>
              <a:t>personalmente</a:t>
            </a:r>
            <a:r>
              <a:rPr sz="3800" dirty="0"/>
              <a:t>, </a:t>
            </a:r>
            <a:r>
              <a:rPr sz="3800" dirty="0" err="1"/>
              <a:t>durante</a:t>
            </a:r>
            <a:r>
              <a:rPr sz="3800" dirty="0"/>
              <a:t> </a:t>
            </a:r>
            <a:r>
              <a:rPr sz="3800" dirty="0" err="1"/>
              <a:t>toda</a:t>
            </a:r>
            <a:r>
              <a:rPr sz="3800" dirty="0"/>
              <a:t> </a:t>
            </a:r>
            <a:r>
              <a:rPr sz="3800" dirty="0" err="1"/>
              <a:t>su</a:t>
            </a:r>
            <a:r>
              <a:rPr sz="3800" dirty="0"/>
              <a:t> </a:t>
            </a:r>
            <a:r>
              <a:rPr sz="3800" dirty="0" err="1"/>
              <a:t>vida</a:t>
            </a:r>
            <a:r>
              <a:rPr sz="3800" dirty="0"/>
              <a:t> </a:t>
            </a:r>
            <a:r>
              <a:rPr sz="3800" dirty="0" err="1"/>
              <a:t>adulta</a:t>
            </a:r>
            <a:r>
              <a:rPr lang="es-ES" sz="3800" dirty="0"/>
              <a:t>—</a:t>
            </a:r>
            <a:r>
              <a:rPr sz="3800" dirty="0"/>
              <a:t> las </a:t>
            </a:r>
            <a:r>
              <a:rPr sz="3800" dirty="0" err="1"/>
              <a:t>necesidades</a:t>
            </a:r>
            <a:r>
              <a:rPr sz="3800" dirty="0"/>
              <a:t> </a:t>
            </a:r>
            <a:r>
              <a:rPr sz="3800" dirty="0" err="1"/>
              <a:t>inmediatas</a:t>
            </a:r>
            <a:r>
              <a:rPr sz="3800" dirty="0"/>
              <a:t> de </a:t>
            </a:r>
            <a:r>
              <a:rPr sz="3800" dirty="0" err="1"/>
              <a:t>los</a:t>
            </a:r>
            <a:r>
              <a:rPr sz="3800" dirty="0"/>
              <a:t> </a:t>
            </a:r>
            <a:r>
              <a:rPr sz="3800" dirty="0" err="1"/>
              <a:t>pobres</a:t>
            </a:r>
            <a:r>
              <a:rPr sz="3800" dirty="0"/>
              <a:t>.</a:t>
            </a:r>
          </a:p>
        </p:txBody>
      </p:sp>
      <p:sp>
        <p:nvSpPr>
          <p:cNvPr id="232" name="Shape 23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33" name="Shape 233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animBg="1" advAuto="0"/>
      <p:bldP spid="23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406400" y="-1003300"/>
            <a:ext cx="5892800" cy="5892800"/>
          </a:xfrm>
          <a:prstGeom prst="ellipse">
            <a:avLst/>
          </a:prstGeom>
          <a:solidFill>
            <a:srgbClr val="4B4A13">
              <a:alpha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ubTitle" sz="quarter" idx="1"/>
          </p:nvPr>
        </p:nvSpPr>
        <p:spPr>
          <a:xfrm>
            <a:off x="393700" y="1572567"/>
            <a:ext cx="5905500" cy="73660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FFECD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  <p:sp>
        <p:nvSpPr>
          <p:cNvPr id="143" name="Shape 143"/>
          <p:cNvSpPr/>
          <p:nvPr/>
        </p:nvSpPr>
        <p:spPr>
          <a:xfrm>
            <a:off x="-515" y="31319"/>
            <a:ext cx="1217930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La </a:t>
            </a:r>
            <a:r>
              <a:rPr dirty="0" err="1"/>
              <a:t>vida</a:t>
            </a:r>
            <a:r>
              <a:rPr dirty="0"/>
              <a:t> de </a:t>
            </a:r>
            <a:r>
              <a:rPr lang="es-ES" dirty="0"/>
              <a:t>Federico</a:t>
            </a:r>
            <a:r>
              <a:rPr dirty="0"/>
              <a:t> Ozanam </a:t>
            </a:r>
            <a:r>
              <a:rPr dirty="0" err="1"/>
              <a:t>fue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lang="es-ES" dirty="0" err="1"/>
              <a:t>estraordinaria</a:t>
            </a:r>
            <a:r>
              <a:rPr dirty="0"/>
              <a:t> </a:t>
            </a:r>
            <a:r>
              <a:rPr dirty="0" err="1"/>
              <a:t>fusión</a:t>
            </a:r>
            <a:br>
              <a:rPr lang="es-ES" dirty="0"/>
            </a:br>
            <a:r>
              <a:rPr dirty="0"/>
              <a:t>de </a:t>
            </a:r>
            <a:r>
              <a:rPr dirty="0" err="1"/>
              <a:t>logros</a:t>
            </a:r>
            <a:r>
              <a:rPr dirty="0"/>
              <a:t> </a:t>
            </a:r>
            <a:r>
              <a:rPr dirty="0" err="1"/>
              <a:t>intelectuales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3" animBg="1" advAuto="0"/>
      <p:bldP spid="142" grpId="2" animBg="1" advAuto="0"/>
      <p:bldP spid="143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7658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No aplazó la acción social hasta después de establecerse profesionalmente... </a:t>
            </a:r>
          </a:p>
        </p:txBody>
      </p:sp>
      <p:sp>
        <p:nvSpPr>
          <p:cNvPr id="238" name="Shape 238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39" name="Shape 239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43" name="Shape 243"/>
          <p:cNvSpPr/>
          <p:nvPr/>
        </p:nvSpPr>
        <p:spPr>
          <a:xfrm>
            <a:off x="-25400" y="-25400"/>
            <a:ext cx="12268200" cy="6921500"/>
          </a:xfrm>
          <a:prstGeom prst="rect">
            <a:avLst/>
          </a:prstGeom>
          <a:solidFill>
            <a:srgbClr val="0D1022">
              <a:alpha val="71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7658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s-ES" dirty="0"/>
              <a:t>m</a:t>
            </a:r>
            <a:r>
              <a:rPr dirty="0" err="1"/>
              <a:t>ás</a:t>
            </a:r>
            <a:r>
              <a:rPr dirty="0"/>
              <a:t> bien</a:t>
            </a:r>
            <a:r>
              <a:rPr lang="es-ES" dirty="0"/>
              <a:t>,</a:t>
            </a:r>
            <a:r>
              <a:rPr dirty="0"/>
              <a:t> </a:t>
            </a:r>
            <a:r>
              <a:rPr dirty="0" err="1"/>
              <a:t>vio</a:t>
            </a:r>
            <a:r>
              <a:rPr dirty="0"/>
              <a:t> la </a:t>
            </a:r>
            <a:r>
              <a:rPr lang="es-ES" dirty="0"/>
              <a:t>terrible</a:t>
            </a:r>
            <a:r>
              <a:rPr dirty="0"/>
              <a:t> </a:t>
            </a:r>
            <a:r>
              <a:rPr dirty="0" err="1"/>
              <a:t>miseria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pobres</a:t>
            </a:r>
            <a:r>
              <a:rPr dirty="0"/>
              <a:t> de </a:t>
            </a:r>
            <a:r>
              <a:rPr dirty="0" err="1"/>
              <a:t>París</a:t>
            </a:r>
            <a:r>
              <a:rPr dirty="0"/>
              <a:t> </a:t>
            </a:r>
            <a:r>
              <a:rPr dirty="0" err="1"/>
              <a:t>cuando</a:t>
            </a:r>
            <a:r>
              <a:rPr dirty="0"/>
              <a:t> era un </a:t>
            </a:r>
            <a:r>
              <a:rPr dirty="0" err="1"/>
              <a:t>estudiante</a:t>
            </a:r>
            <a:r>
              <a:rPr dirty="0"/>
              <a:t> de </a:t>
            </a:r>
            <a:r>
              <a:rPr dirty="0" err="1"/>
              <a:t>veinte</a:t>
            </a:r>
            <a:r>
              <a:rPr dirty="0"/>
              <a:t> </a:t>
            </a:r>
            <a:r>
              <a:rPr dirty="0" err="1"/>
              <a:t>años</a:t>
            </a:r>
            <a:r>
              <a:rPr dirty="0"/>
              <a:t>, y les </a:t>
            </a:r>
            <a:r>
              <a:rPr dirty="0" err="1"/>
              <a:t>llevaba</a:t>
            </a:r>
            <a:r>
              <a:rPr dirty="0"/>
              <a:t> </a:t>
            </a:r>
            <a:r>
              <a:rPr dirty="0" err="1"/>
              <a:t>leña</a:t>
            </a:r>
            <a:r>
              <a:rPr dirty="0"/>
              <a:t> y </a:t>
            </a:r>
            <a:r>
              <a:rPr dirty="0" err="1"/>
              <a:t>carbón</a:t>
            </a:r>
            <a:r>
              <a:rPr dirty="0"/>
              <a:t> a sus </a:t>
            </a:r>
            <a:r>
              <a:rPr lang="es-ES" dirty="0"/>
              <a:t>barrios marginales</a:t>
            </a:r>
            <a:r>
              <a:rPr dirty="0"/>
              <a:t>.</a:t>
            </a:r>
          </a:p>
        </p:txBody>
      </p:sp>
      <p:sp>
        <p:nvSpPr>
          <p:cNvPr id="246" name="Shape 246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  <p:pic>
        <p:nvPicPr>
          <p:cNvPr id="247" name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50722"/>
            <a:ext cx="5880101" cy="4362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3800" dirty="0"/>
              <a:t>En 1833, </a:t>
            </a:r>
            <a:r>
              <a:rPr sz="3800" dirty="0" err="1"/>
              <a:t>siendo</a:t>
            </a:r>
            <a:r>
              <a:rPr sz="3800" dirty="0"/>
              <a:t> un </a:t>
            </a:r>
            <a:r>
              <a:rPr sz="3800" dirty="0" err="1"/>
              <a:t>estudiante</a:t>
            </a:r>
            <a:r>
              <a:rPr sz="3800" dirty="0"/>
              <a:t> de Derecho de </a:t>
            </a:r>
            <a:r>
              <a:rPr sz="3800" dirty="0" err="1"/>
              <a:t>veinte</a:t>
            </a:r>
            <a:r>
              <a:rPr sz="3800" dirty="0"/>
              <a:t> </a:t>
            </a:r>
            <a:r>
              <a:rPr sz="3800" dirty="0" err="1"/>
              <a:t>años</a:t>
            </a:r>
            <a:r>
              <a:rPr sz="3800" dirty="0"/>
              <a:t>, </a:t>
            </a:r>
            <a:r>
              <a:rPr sz="3800" dirty="0" err="1"/>
              <a:t>fundó</a:t>
            </a:r>
            <a:r>
              <a:rPr sz="3800" dirty="0"/>
              <a:t> la Sociedad de San Vicente de </a:t>
            </a:r>
            <a:r>
              <a:rPr sz="3800" dirty="0" err="1"/>
              <a:t>Paúl</a:t>
            </a:r>
            <a:r>
              <a:rPr sz="3800" dirty="0"/>
              <a:t>, que pronto se </a:t>
            </a:r>
            <a:r>
              <a:rPr sz="3800" dirty="0" err="1"/>
              <a:t>convirtió</a:t>
            </a:r>
            <a:r>
              <a:rPr sz="3800" dirty="0"/>
              <a:t> </a:t>
            </a:r>
            <a:r>
              <a:rPr sz="3800" dirty="0" err="1"/>
              <a:t>en</a:t>
            </a:r>
            <a:r>
              <a:rPr sz="3800" dirty="0"/>
              <a:t> la mayor </a:t>
            </a:r>
            <a:r>
              <a:rPr sz="3800" dirty="0" err="1"/>
              <a:t>organización</a:t>
            </a:r>
            <a:r>
              <a:rPr sz="3800" dirty="0"/>
              <a:t> </a:t>
            </a:r>
            <a:r>
              <a:rPr sz="3800" dirty="0" err="1"/>
              <a:t>caritativa</a:t>
            </a:r>
            <a:r>
              <a:rPr sz="3800" dirty="0"/>
              <a:t> </a:t>
            </a:r>
            <a:r>
              <a:rPr sz="3800" dirty="0" err="1"/>
              <a:t>católica</a:t>
            </a:r>
            <a:r>
              <a:rPr sz="3800" dirty="0"/>
              <a:t> del </a:t>
            </a:r>
            <a:r>
              <a:rPr sz="3800" dirty="0" err="1"/>
              <a:t>mundo</a:t>
            </a:r>
            <a:r>
              <a:rPr sz="3800" dirty="0"/>
              <a:t>.</a:t>
            </a:r>
          </a:p>
        </p:txBody>
      </p:sp>
      <p:sp>
        <p:nvSpPr>
          <p:cNvPr id="252" name="Shape 25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53" name="Shape 253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000" dirty="0"/>
              <a:t>No la </a:t>
            </a:r>
            <a:r>
              <a:rPr sz="4000" dirty="0" err="1"/>
              <a:t>fundó</a:t>
            </a:r>
            <a:r>
              <a:rPr sz="4000" dirty="0"/>
              <a:t> </a:t>
            </a:r>
            <a:r>
              <a:rPr sz="4000" dirty="0" err="1"/>
              <a:t>redactando</a:t>
            </a:r>
            <a:r>
              <a:rPr sz="4000" dirty="0"/>
              <a:t> </a:t>
            </a:r>
            <a:r>
              <a:rPr sz="4000" dirty="0" err="1"/>
              <a:t>sofisticados</a:t>
            </a:r>
            <a:r>
              <a:rPr sz="4000" dirty="0"/>
              <a:t> </a:t>
            </a:r>
            <a:r>
              <a:rPr sz="4000" dirty="0" err="1"/>
              <a:t>estatutos</a:t>
            </a:r>
            <a:r>
              <a:rPr sz="4000" dirty="0"/>
              <a:t> de </a:t>
            </a:r>
            <a:r>
              <a:rPr sz="4000" dirty="0" err="1"/>
              <a:t>sociedades</a:t>
            </a:r>
            <a:r>
              <a:rPr sz="4000" dirty="0"/>
              <a:t> y </a:t>
            </a:r>
            <a:r>
              <a:rPr sz="4000" dirty="0" err="1"/>
              <a:t>negociando</a:t>
            </a:r>
            <a:r>
              <a:rPr sz="4000" dirty="0"/>
              <a:t> </a:t>
            </a:r>
            <a:r>
              <a:rPr sz="4000" dirty="0" err="1"/>
              <a:t>acuerdos</a:t>
            </a:r>
            <a:r>
              <a:rPr sz="4000" dirty="0"/>
              <a:t> </a:t>
            </a:r>
            <a:r>
              <a:rPr sz="4000" dirty="0" err="1"/>
              <a:t>fiscales</a:t>
            </a:r>
            <a:r>
              <a:rPr sz="4000" dirty="0"/>
              <a:t> </a:t>
            </a:r>
            <a:r>
              <a:rPr sz="4000" dirty="0" err="1"/>
              <a:t>favorables</a:t>
            </a:r>
            <a:r>
              <a:rPr sz="4000" dirty="0"/>
              <a:t>, </a:t>
            </a:r>
            <a:r>
              <a:rPr sz="4000" dirty="0" err="1"/>
              <a:t>sino</a:t>
            </a:r>
            <a:r>
              <a:rPr sz="4000" dirty="0"/>
              <a:t> con </a:t>
            </a:r>
            <a:r>
              <a:rPr sz="4000" dirty="0" err="1"/>
              <a:t>su</a:t>
            </a:r>
            <a:r>
              <a:rPr sz="4000" dirty="0"/>
              <a:t> testimonio personal </a:t>
            </a:r>
            <a:r>
              <a:rPr sz="4000" dirty="0" err="1"/>
              <a:t>directo</a:t>
            </a:r>
            <a:r>
              <a:rPr sz="4000" dirty="0"/>
              <a:t>.</a:t>
            </a:r>
          </a:p>
        </p:txBody>
      </p:sp>
      <p:sp>
        <p:nvSpPr>
          <p:cNvPr id="258" name="Shape 258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59" name="Shape 259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3800" dirty="0" err="1"/>
              <a:t>Comprometidos</a:t>
            </a:r>
            <a:r>
              <a:rPr sz="3800" dirty="0"/>
              <a:t> a </a:t>
            </a:r>
            <a:r>
              <a:rPr sz="3800" dirty="0" err="1"/>
              <a:t>hacer</a:t>
            </a:r>
            <a:r>
              <a:rPr sz="3800" dirty="0"/>
              <a:t> algo </a:t>
            </a:r>
            <a:r>
              <a:rPr sz="3800" dirty="0" err="1"/>
              <a:t>más</a:t>
            </a:r>
            <a:r>
              <a:rPr sz="3800" dirty="0"/>
              <a:t> que </a:t>
            </a:r>
            <a:r>
              <a:rPr sz="3800" dirty="0" err="1"/>
              <a:t>hablar</a:t>
            </a:r>
            <a:r>
              <a:rPr sz="3800" dirty="0"/>
              <a:t> de la </a:t>
            </a:r>
            <a:r>
              <a:rPr sz="3800" dirty="0" err="1"/>
              <a:t>fe</a:t>
            </a:r>
            <a:r>
              <a:rPr sz="3800" dirty="0"/>
              <a:t>, </a:t>
            </a:r>
            <a:r>
              <a:rPr lang="es-ES" sz="3800" dirty="0"/>
              <a:t>Federico</a:t>
            </a:r>
            <a:r>
              <a:rPr sz="3800" dirty="0"/>
              <a:t> y </a:t>
            </a:r>
            <a:r>
              <a:rPr sz="3800" dirty="0" err="1"/>
              <a:t>su</a:t>
            </a:r>
            <a:r>
              <a:rPr sz="3800" dirty="0"/>
              <a:t> </a:t>
            </a:r>
            <a:r>
              <a:rPr sz="3800" dirty="0" err="1"/>
              <a:t>pequeño</a:t>
            </a:r>
            <a:r>
              <a:rPr sz="3800" dirty="0"/>
              <a:t> </a:t>
            </a:r>
            <a:r>
              <a:rPr sz="3800" dirty="0" err="1"/>
              <a:t>grupo</a:t>
            </a:r>
            <a:r>
              <a:rPr sz="3800" dirty="0"/>
              <a:t> se </a:t>
            </a:r>
            <a:r>
              <a:rPr sz="3800" dirty="0" err="1"/>
              <a:t>reunían</a:t>
            </a:r>
            <a:r>
              <a:rPr sz="3800" dirty="0"/>
              <a:t> </a:t>
            </a:r>
            <a:r>
              <a:rPr sz="3800" dirty="0" err="1"/>
              <a:t>semanalmente</a:t>
            </a:r>
            <a:r>
              <a:rPr sz="3800" dirty="0"/>
              <a:t> para </a:t>
            </a:r>
            <a:r>
              <a:rPr sz="3800" dirty="0" err="1"/>
              <a:t>contribuir</a:t>
            </a:r>
            <a:r>
              <a:rPr sz="3800" dirty="0"/>
              <a:t> a </a:t>
            </a:r>
            <a:r>
              <a:rPr sz="3800" dirty="0" err="1"/>
              <a:t>una</a:t>
            </a:r>
            <a:r>
              <a:rPr sz="3800" dirty="0"/>
              <a:t> </a:t>
            </a:r>
            <a:r>
              <a:rPr sz="3800" dirty="0" err="1"/>
              <a:t>colecta</a:t>
            </a:r>
            <a:r>
              <a:rPr sz="3800" dirty="0"/>
              <a:t> secreta y luego </a:t>
            </a:r>
            <a:r>
              <a:rPr sz="3800" dirty="0" err="1"/>
              <a:t>visitar</a:t>
            </a:r>
            <a:r>
              <a:rPr sz="3800" dirty="0"/>
              <a:t> a </a:t>
            </a:r>
            <a:r>
              <a:rPr sz="3800" dirty="0" err="1"/>
              <a:t>los</a:t>
            </a:r>
            <a:r>
              <a:rPr sz="3800" dirty="0"/>
              <a:t> </a:t>
            </a:r>
            <a:r>
              <a:rPr sz="3800" dirty="0" err="1"/>
              <a:t>pobres</a:t>
            </a:r>
            <a:r>
              <a:rPr sz="3800" dirty="0"/>
              <a:t> </a:t>
            </a:r>
            <a:r>
              <a:rPr sz="3800" dirty="0" err="1"/>
              <a:t>en</a:t>
            </a:r>
            <a:r>
              <a:rPr sz="3800" dirty="0"/>
              <a:t> sus casas.</a:t>
            </a:r>
          </a:p>
        </p:txBody>
      </p:sp>
      <p:sp>
        <p:nvSpPr>
          <p:cNvPr id="264" name="Shape 264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65" name="Shape 265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/>
          <a:p>
            <a:pPr algn="l"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Desarrollaron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servicio</a:t>
            </a:r>
            <a:r>
              <a:rPr dirty="0"/>
              <a:t> bajo la </a:t>
            </a:r>
            <a:r>
              <a:rPr dirty="0" err="1"/>
              <a:t>guía</a:t>
            </a:r>
            <a:r>
              <a:rPr dirty="0"/>
              <a:t> de la Hermana (</a:t>
            </a:r>
            <a:r>
              <a:rPr dirty="0" err="1"/>
              <a:t>ahora</a:t>
            </a:r>
            <a:r>
              <a:rPr dirty="0"/>
              <a:t> Beata) Rosalie </a:t>
            </a:r>
            <a:r>
              <a:rPr dirty="0" err="1"/>
              <a:t>Rendu</a:t>
            </a:r>
            <a:r>
              <a:rPr dirty="0"/>
              <a:t>, </a:t>
            </a:r>
            <a:r>
              <a:rPr lang="es-ES" dirty="0"/>
              <a:t>H</a:t>
            </a:r>
            <a:r>
              <a:rPr dirty="0"/>
              <a:t>.C., </a:t>
            </a:r>
            <a:r>
              <a:rPr dirty="0" err="1"/>
              <a:t>quien</a:t>
            </a:r>
            <a:r>
              <a:rPr dirty="0"/>
              <a:t> se </a:t>
            </a:r>
            <a:r>
              <a:rPr dirty="0" err="1"/>
              <a:t>destacó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servicio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barrios </a:t>
            </a:r>
            <a:r>
              <a:rPr dirty="0" err="1"/>
              <a:t>bajos</a:t>
            </a:r>
            <a:r>
              <a:rPr dirty="0"/>
              <a:t> de </a:t>
            </a:r>
            <a:r>
              <a:rPr dirty="0" err="1"/>
              <a:t>París</a:t>
            </a:r>
            <a:r>
              <a:rPr dirty="0"/>
              <a:t>.</a:t>
            </a:r>
          </a:p>
        </p:txBody>
      </p:sp>
      <p:sp>
        <p:nvSpPr>
          <p:cNvPr id="270" name="Shape 270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71" name="Shape 271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Los pobres no eran una abstracción; eran, y son, sus hermanos en Cristo.</a:t>
            </a:r>
          </a:p>
        </p:txBody>
      </p:sp>
      <p:sp>
        <p:nvSpPr>
          <p:cNvPr id="276" name="Shape 276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77" name="Shape 277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3800" dirty="0"/>
              <a:t>A </a:t>
            </a:r>
            <a:r>
              <a:rPr sz="3800" dirty="0" err="1"/>
              <a:t>diferencia</a:t>
            </a:r>
            <a:r>
              <a:rPr sz="3800" dirty="0"/>
              <a:t> de </a:t>
            </a:r>
            <a:r>
              <a:rPr sz="3800" dirty="0" err="1"/>
              <a:t>muchos</a:t>
            </a:r>
            <a:r>
              <a:rPr sz="3800" dirty="0"/>
              <a:t> </a:t>
            </a:r>
            <a:r>
              <a:rPr sz="3800" dirty="0" err="1"/>
              <a:t>católicos</a:t>
            </a:r>
            <a:r>
              <a:rPr sz="3800" dirty="0"/>
              <a:t> </a:t>
            </a:r>
            <a:r>
              <a:rPr sz="3800" dirty="0" err="1"/>
              <a:t>franceses</a:t>
            </a:r>
            <a:r>
              <a:rPr sz="3800" dirty="0"/>
              <a:t> </a:t>
            </a:r>
            <a:r>
              <a:rPr sz="3800" dirty="0" err="1"/>
              <a:t>liberales</a:t>
            </a:r>
            <a:r>
              <a:rPr sz="3800" dirty="0"/>
              <a:t> (</a:t>
            </a:r>
            <a:r>
              <a:rPr sz="3800" dirty="0" err="1"/>
              <a:t>por</a:t>
            </a:r>
            <a:r>
              <a:rPr sz="3800" dirty="0"/>
              <a:t> no </a:t>
            </a:r>
            <a:r>
              <a:rPr sz="3800" dirty="0" err="1"/>
              <a:t>hablar</a:t>
            </a:r>
            <a:r>
              <a:rPr sz="3800" dirty="0"/>
              <a:t> de </a:t>
            </a:r>
            <a:r>
              <a:rPr sz="3800" dirty="0" err="1"/>
              <a:t>los</a:t>
            </a:r>
            <a:r>
              <a:rPr sz="3800" dirty="0"/>
              <a:t> </a:t>
            </a:r>
            <a:r>
              <a:rPr sz="3800" dirty="0" err="1"/>
              <a:t>monárquicos</a:t>
            </a:r>
            <a:r>
              <a:rPr sz="3800" dirty="0"/>
              <a:t> </a:t>
            </a:r>
            <a:r>
              <a:rPr sz="3800" dirty="0" err="1"/>
              <a:t>conservadores</a:t>
            </a:r>
            <a:r>
              <a:rPr sz="3800" dirty="0"/>
              <a:t>), no </a:t>
            </a:r>
            <a:r>
              <a:rPr sz="3800" dirty="0" err="1"/>
              <a:t>temía</a:t>
            </a:r>
            <a:r>
              <a:rPr sz="3800" dirty="0"/>
              <a:t> </a:t>
            </a:r>
            <a:r>
              <a:rPr sz="3800" dirty="0" err="1"/>
              <a:t>ni</a:t>
            </a:r>
            <a:r>
              <a:rPr sz="3800" dirty="0"/>
              <a:t> </a:t>
            </a:r>
            <a:r>
              <a:rPr sz="3800" dirty="0" err="1"/>
              <a:t>aborrecía</a:t>
            </a:r>
            <a:r>
              <a:rPr sz="3800" dirty="0"/>
              <a:t> a </a:t>
            </a:r>
            <a:r>
              <a:rPr sz="3800" dirty="0" err="1"/>
              <a:t>los</a:t>
            </a:r>
            <a:r>
              <a:rPr sz="3800" dirty="0"/>
              <a:t> </a:t>
            </a:r>
            <a:r>
              <a:rPr sz="3800" dirty="0" err="1"/>
              <a:t>pobres</a:t>
            </a:r>
            <a:r>
              <a:rPr sz="3800" dirty="0"/>
              <a:t>; </a:t>
            </a:r>
            <a:r>
              <a:rPr sz="3800" dirty="0" err="1"/>
              <a:t>literalmente</a:t>
            </a:r>
            <a:r>
              <a:rPr sz="3800" dirty="0"/>
              <a:t> </a:t>
            </a:r>
            <a:r>
              <a:rPr sz="3800" dirty="0" err="1"/>
              <a:t>los</a:t>
            </a:r>
            <a:r>
              <a:rPr sz="3800" dirty="0"/>
              <a:t> </a:t>
            </a:r>
            <a:r>
              <a:rPr sz="3800" dirty="0" err="1"/>
              <a:t>abrazaba</a:t>
            </a:r>
            <a:r>
              <a:rPr sz="3800" dirty="0"/>
              <a:t>.</a:t>
            </a:r>
          </a:p>
        </p:txBody>
      </p:sp>
      <p:sp>
        <p:nvSpPr>
          <p:cNvPr id="282" name="Shape 28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83" name="Shape 283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Escribió: "La hija predilecta de la fe es la caridad, y sin ella la fe no tiene razón de ser."</a:t>
            </a:r>
          </a:p>
        </p:txBody>
      </p:sp>
      <p:sp>
        <p:nvSpPr>
          <p:cNvPr id="288" name="Shape 288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89" name="Shape 289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"¿Permanecemos inertes en medio de un mundo que sufre y gime?".</a:t>
            </a:r>
          </a:p>
        </p:txBody>
      </p:sp>
      <p:sp>
        <p:nvSpPr>
          <p:cNvPr id="294" name="Shape 294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FFE2D6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Logros intelectuales</a:t>
            </a:r>
          </a:p>
        </p:txBody>
      </p:sp>
      <p:sp>
        <p:nvSpPr>
          <p:cNvPr id="295" name="Shape 295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406400" y="-1003300"/>
            <a:ext cx="5892800" cy="5892800"/>
          </a:xfrm>
          <a:prstGeom prst="ellipse">
            <a:avLst/>
          </a:prstGeom>
          <a:solidFill>
            <a:srgbClr val="4B4A13">
              <a:alpha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ubTitle" sz="quarter" idx="1"/>
          </p:nvPr>
        </p:nvSpPr>
        <p:spPr>
          <a:xfrm>
            <a:off x="393700" y="1572567"/>
            <a:ext cx="5905500" cy="73660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FFECD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  <p:sp>
        <p:nvSpPr>
          <p:cNvPr id="148" name="Shape 148"/>
          <p:cNvSpPr/>
          <p:nvPr/>
        </p:nvSpPr>
        <p:spPr>
          <a:xfrm>
            <a:off x="6756400" y="1473200"/>
            <a:ext cx="5892800" cy="5892800"/>
          </a:xfrm>
          <a:prstGeom prst="ellipse">
            <a:avLst/>
          </a:prstGeom>
          <a:solidFill>
            <a:srgbClr val="46C5F0">
              <a:alpha val="29499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531100" y="4049067"/>
            <a:ext cx="43307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E0EDD4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  <p:sp>
        <p:nvSpPr>
          <p:cNvPr id="150" name="Shape 150"/>
          <p:cNvSpPr/>
          <p:nvPr/>
        </p:nvSpPr>
        <p:spPr>
          <a:xfrm>
            <a:off x="-515" y="203200"/>
            <a:ext cx="1217930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y la acción directa y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3" animBg="1" advAuto="0"/>
      <p:bldP spid="149" grpId="2" animBg="1" advAuto="0"/>
      <p:bldP spid="150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subTitle" sz="half" idx="1"/>
          </p:nvPr>
        </p:nvSpPr>
        <p:spPr>
          <a:xfrm>
            <a:off x="6464300" y="861367"/>
            <a:ext cx="5588000" cy="5880101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s-ES" dirty="0"/>
              <a:t>¿Cuáles de mis creencias practico correctamente y cuáles no tanto?</a:t>
            </a:r>
            <a:endParaRPr dirty="0"/>
          </a:p>
        </p:txBody>
      </p:sp>
      <p:sp>
        <p:nvSpPr>
          <p:cNvPr id="300" name="Shape 300"/>
          <p:cNvSpPr/>
          <p:nvPr/>
        </p:nvSpPr>
        <p:spPr>
          <a:xfrm>
            <a:off x="6184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C07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 err="1"/>
              <a:t>Refle</a:t>
            </a:r>
            <a:r>
              <a:rPr lang="es-ES" dirty="0" err="1"/>
              <a:t>xión</a:t>
            </a:r>
            <a:r>
              <a:rPr lang="es-ES" dirty="0"/>
              <a:t>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F25">
                <a:alpha val="34000"/>
              </a:srgbClr>
            </a:gs>
            <a:gs pos="100000">
              <a:srgbClr val="F68F1B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subTitle" idx="1"/>
          </p:nvPr>
        </p:nvSpPr>
        <p:spPr>
          <a:xfrm>
            <a:off x="241300" y="289867"/>
            <a:ext cx="11709400" cy="6273801"/>
          </a:xfrm>
          <a:prstGeom prst="rect">
            <a:avLst/>
          </a:prstGeom>
        </p:spPr>
        <p:txBody>
          <a:bodyPr/>
          <a:lstStyle/>
          <a:p>
            <a:pPr algn="l">
              <a:defRPr sz="39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sz="3800" dirty="0"/>
              <a:t>En el fondo de su alma, Ozanam siempre fue un activista. Cuando sólo tenía 18 años, en enero de 1831, escribió:</a:t>
            </a:r>
            <a:endParaRPr sz="3800" dirty="0"/>
          </a:p>
          <a:p>
            <a:pPr algn="l">
              <a:defRPr sz="3900">
                <a:latin typeface="Open Sans"/>
                <a:ea typeface="Open Sans"/>
                <a:cs typeface="Open Sans"/>
                <a:sym typeface="Open Sans"/>
              </a:defRPr>
            </a:pPr>
            <a:endParaRPr sz="3800" dirty="0"/>
          </a:p>
          <a:p>
            <a:pPr algn="l">
              <a:defRPr sz="3900">
                <a:latin typeface="Open Sans"/>
                <a:ea typeface="Open Sans"/>
                <a:cs typeface="Open Sans"/>
                <a:sym typeface="Open Sans"/>
              </a:defRPr>
            </a:pPr>
            <a:r>
              <a:rPr sz="3800" i="1" dirty="0"/>
              <a:t>¡</a:t>
            </a:r>
            <a:r>
              <a:rPr sz="3800" i="1" dirty="0" err="1"/>
              <a:t>Estaré</a:t>
            </a:r>
            <a:r>
              <a:rPr sz="3800" i="1" dirty="0"/>
              <a:t> </a:t>
            </a:r>
            <a:r>
              <a:rPr sz="3800" i="1" dirty="0" err="1"/>
              <a:t>encantado</a:t>
            </a:r>
            <a:r>
              <a:rPr sz="3800" i="1" dirty="0"/>
              <a:t> </a:t>
            </a:r>
            <a:r>
              <a:rPr sz="3800" i="1" dirty="0" err="1"/>
              <a:t>si</a:t>
            </a:r>
            <a:r>
              <a:rPr sz="3800" i="1" dirty="0"/>
              <a:t> </a:t>
            </a:r>
            <a:r>
              <a:rPr sz="3800" i="1" dirty="0" err="1"/>
              <a:t>algunos</a:t>
            </a:r>
            <a:r>
              <a:rPr sz="3800" i="1" dirty="0"/>
              <a:t> amigos se </a:t>
            </a:r>
            <a:r>
              <a:rPr sz="3800" i="1" dirty="0" err="1"/>
              <a:t>reúnen</a:t>
            </a:r>
            <a:r>
              <a:rPr sz="3800" i="1" dirty="0"/>
              <a:t> a mi </a:t>
            </a:r>
            <a:r>
              <a:rPr sz="3800" i="1" dirty="0" err="1"/>
              <a:t>alrededor</a:t>
            </a:r>
            <a:r>
              <a:rPr sz="3800" i="1" dirty="0"/>
              <a:t>! </a:t>
            </a:r>
            <a:r>
              <a:rPr sz="3800" i="1" dirty="0" err="1"/>
              <a:t>Entonces</a:t>
            </a:r>
            <a:r>
              <a:rPr sz="3800" i="1" dirty="0"/>
              <a:t>, </a:t>
            </a:r>
            <a:r>
              <a:rPr sz="3800" i="1" dirty="0" err="1"/>
              <a:t>si</a:t>
            </a:r>
            <a:r>
              <a:rPr sz="3800" i="1" dirty="0"/>
              <a:t> </a:t>
            </a:r>
            <a:r>
              <a:rPr sz="3800" i="1" dirty="0" err="1"/>
              <a:t>unimos</a:t>
            </a:r>
            <a:r>
              <a:rPr sz="3800" i="1" dirty="0"/>
              <a:t> </a:t>
            </a:r>
            <a:r>
              <a:rPr sz="3800" i="1" dirty="0" err="1"/>
              <a:t>nuestros</a:t>
            </a:r>
            <a:r>
              <a:rPr sz="3800" i="1" dirty="0"/>
              <a:t> </a:t>
            </a:r>
            <a:r>
              <a:rPr sz="3800" i="1" dirty="0" err="1"/>
              <a:t>esfuerzos</a:t>
            </a:r>
            <a:r>
              <a:rPr sz="3800" i="1" dirty="0"/>
              <a:t>, </a:t>
            </a:r>
            <a:r>
              <a:rPr sz="3800" i="1" dirty="0" err="1"/>
              <a:t>podríamos</a:t>
            </a:r>
            <a:r>
              <a:rPr sz="3800" i="1" dirty="0"/>
              <a:t> </a:t>
            </a:r>
            <a:r>
              <a:rPr sz="3800" i="1" dirty="0" err="1"/>
              <a:t>crear</a:t>
            </a:r>
            <a:r>
              <a:rPr sz="3800" i="1" dirty="0"/>
              <a:t> algo </a:t>
            </a:r>
            <a:r>
              <a:rPr sz="3800" i="1" dirty="0" err="1"/>
              <a:t>juntos</a:t>
            </a:r>
            <a:r>
              <a:rPr sz="3800" i="1" dirty="0"/>
              <a:t>, y </a:t>
            </a:r>
            <a:r>
              <a:rPr sz="3800" i="1" dirty="0" err="1"/>
              <a:t>otros</a:t>
            </a:r>
            <a:r>
              <a:rPr sz="3800" i="1" dirty="0"/>
              <a:t> se </a:t>
            </a:r>
            <a:r>
              <a:rPr sz="3800" i="1" dirty="0" err="1"/>
              <a:t>unirían</a:t>
            </a:r>
            <a:r>
              <a:rPr sz="3800" i="1" dirty="0"/>
              <a:t> a </a:t>
            </a:r>
            <a:r>
              <a:rPr sz="3800" i="1" dirty="0" err="1"/>
              <a:t>nosotros</a:t>
            </a:r>
            <a:r>
              <a:rPr sz="3800" i="1" dirty="0"/>
              <a:t>, y </a:t>
            </a:r>
            <a:r>
              <a:rPr sz="3800" i="1" dirty="0" err="1"/>
              <a:t>quizás</a:t>
            </a:r>
            <a:r>
              <a:rPr sz="3800" i="1" dirty="0"/>
              <a:t> un día </a:t>
            </a:r>
            <a:r>
              <a:rPr sz="3800" i="1" dirty="0" err="1"/>
              <a:t>toda</a:t>
            </a:r>
            <a:r>
              <a:rPr sz="3800" i="1" dirty="0"/>
              <a:t> la </a:t>
            </a:r>
            <a:r>
              <a:rPr sz="3800" i="1" dirty="0" err="1"/>
              <a:t>sociedad</a:t>
            </a:r>
            <a:r>
              <a:rPr sz="3800" i="1" dirty="0"/>
              <a:t> se </a:t>
            </a:r>
            <a:r>
              <a:rPr sz="3800" i="1" dirty="0" err="1"/>
              <a:t>unirá</a:t>
            </a:r>
            <a:r>
              <a:rPr sz="3800" i="1" dirty="0"/>
              <a:t> bajo </a:t>
            </a:r>
            <a:r>
              <a:rPr sz="3800" i="1" dirty="0" err="1"/>
              <a:t>esta</a:t>
            </a:r>
            <a:r>
              <a:rPr sz="3800" i="1" dirty="0"/>
              <a:t> sombra </a:t>
            </a:r>
            <a:r>
              <a:rPr sz="3800" i="1" dirty="0" err="1"/>
              <a:t>protectora</a:t>
            </a:r>
            <a:r>
              <a:rPr sz="3800" i="1" dirty="0"/>
              <a:t>: El </a:t>
            </a:r>
            <a:r>
              <a:rPr sz="3800" i="1" dirty="0" err="1"/>
              <a:t>catolicismo</a:t>
            </a:r>
            <a:r>
              <a:rPr sz="3800" i="1" dirty="0"/>
              <a:t>, </a:t>
            </a:r>
            <a:r>
              <a:rPr sz="3800" i="1" dirty="0" err="1"/>
              <a:t>lleno</a:t>
            </a:r>
            <a:r>
              <a:rPr sz="3800" i="1" dirty="0"/>
              <a:t> de </a:t>
            </a:r>
            <a:r>
              <a:rPr sz="3800" i="1" dirty="0" err="1"/>
              <a:t>juventud</a:t>
            </a:r>
            <a:r>
              <a:rPr sz="3800" i="1" dirty="0"/>
              <a:t> y </a:t>
            </a:r>
            <a:r>
              <a:rPr sz="3800" i="1" dirty="0" err="1"/>
              <a:t>fuerza</a:t>
            </a:r>
            <a:r>
              <a:rPr sz="3800" i="1" dirty="0"/>
              <a:t>, se </a:t>
            </a:r>
            <a:r>
              <a:rPr sz="3800" i="1" dirty="0" err="1"/>
              <a:t>alzará</a:t>
            </a:r>
            <a:r>
              <a:rPr sz="3800" i="1" dirty="0"/>
              <a:t> de </a:t>
            </a:r>
            <a:r>
              <a:rPr sz="3800" i="1" dirty="0" err="1"/>
              <a:t>repente</a:t>
            </a:r>
            <a:r>
              <a:rPr sz="3800" i="1" dirty="0"/>
              <a:t> </a:t>
            </a:r>
            <a:r>
              <a:rPr sz="3800" i="1" dirty="0" err="1"/>
              <a:t>sobre</a:t>
            </a:r>
            <a:r>
              <a:rPr sz="3800" i="1" dirty="0"/>
              <a:t> </a:t>
            </a:r>
            <a:r>
              <a:rPr sz="3800" i="1" dirty="0" err="1"/>
              <a:t>el</a:t>
            </a:r>
            <a:r>
              <a:rPr sz="3800" i="1" dirty="0"/>
              <a:t> </a:t>
            </a:r>
            <a:r>
              <a:rPr sz="3800" i="1" dirty="0" err="1"/>
              <a:t>mundo</a:t>
            </a:r>
            <a:r>
              <a:rPr sz="3800" i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F25">
                <a:alpha val="34000"/>
              </a:srgbClr>
            </a:gs>
            <a:gs pos="100000">
              <a:srgbClr val="F68F1B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subTitle" sz="half" idx="1"/>
          </p:nvPr>
        </p:nvSpPr>
        <p:spPr>
          <a:xfrm>
            <a:off x="546100" y="1382067"/>
            <a:ext cx="7950200" cy="4089401"/>
          </a:xfrm>
          <a:prstGeom prst="rect">
            <a:avLst/>
          </a:prstGeom>
        </p:spPr>
        <p:txBody>
          <a:bodyPr/>
          <a:lstStyle>
            <a:lvl1pPr algn="l">
              <a:defRPr sz="39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época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que la </a:t>
            </a:r>
            <a:r>
              <a:rPr dirty="0" err="1"/>
              <a:t>Iglesia</a:t>
            </a:r>
            <a:r>
              <a:rPr dirty="0"/>
              <a:t> </a:t>
            </a:r>
            <a:r>
              <a:rPr dirty="0" err="1"/>
              <a:t>católica</a:t>
            </a:r>
            <a:r>
              <a:rPr dirty="0"/>
              <a:t> </a:t>
            </a:r>
            <a:r>
              <a:rPr dirty="0" err="1"/>
              <a:t>estaba</a:t>
            </a:r>
            <a:r>
              <a:rPr dirty="0"/>
              <a:t> a la </a:t>
            </a:r>
            <a:r>
              <a:rPr dirty="0" err="1"/>
              <a:t>defensiva</a:t>
            </a:r>
            <a:r>
              <a:rPr dirty="0"/>
              <a:t> y </a:t>
            </a:r>
            <a:r>
              <a:rPr dirty="0" err="1"/>
              <a:t>asediada</a:t>
            </a:r>
            <a:r>
              <a:rPr dirty="0"/>
              <a:t>, </a:t>
            </a:r>
            <a:r>
              <a:rPr dirty="0" err="1"/>
              <a:t>especialmente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Francia, Ozanam se </a:t>
            </a:r>
            <a:r>
              <a:rPr dirty="0" err="1"/>
              <a:t>mostró</a:t>
            </a:r>
            <a:r>
              <a:rPr dirty="0"/>
              <a:t> </a:t>
            </a:r>
            <a:r>
              <a:rPr dirty="0" err="1"/>
              <a:t>infaliblemente</a:t>
            </a:r>
            <a:r>
              <a:rPr dirty="0"/>
              <a:t> </a:t>
            </a:r>
            <a:r>
              <a:rPr dirty="0" err="1"/>
              <a:t>optimista</a:t>
            </a:r>
            <a:r>
              <a:rPr dirty="0"/>
              <a:t>, </a:t>
            </a:r>
            <a:r>
              <a:rPr lang="es-ES" dirty="0"/>
              <a:t>positivo y</a:t>
            </a:r>
            <a:r>
              <a:rPr dirty="0"/>
              <a:t> </a:t>
            </a:r>
            <a:r>
              <a:rPr lang="es-ES" dirty="0" err="1"/>
              <a:t>vanguard</a:t>
            </a:r>
            <a:r>
              <a:rPr dirty="0" err="1"/>
              <a:t>ista</a:t>
            </a:r>
            <a:r>
              <a:rPr dirty="0"/>
              <a:t>.</a:t>
            </a:r>
          </a:p>
        </p:txBody>
      </p:sp>
      <p:pic>
        <p:nvPicPr>
          <p:cNvPr id="305" name="ozanam-mosa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0" y="1778000"/>
            <a:ext cx="3302000" cy="330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F25">
                <a:alpha val="34000"/>
              </a:srgbClr>
            </a:gs>
            <a:gs pos="100000">
              <a:srgbClr val="F68F1B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subTitle" idx="1"/>
          </p:nvPr>
        </p:nvSpPr>
        <p:spPr>
          <a:xfrm>
            <a:off x="825500" y="228907"/>
            <a:ext cx="10541000" cy="6565901"/>
          </a:xfrm>
          <a:prstGeom prst="rect">
            <a:avLst/>
          </a:prstGeom>
        </p:spPr>
        <p:txBody>
          <a:bodyPr/>
          <a:lstStyle>
            <a:lvl1pPr algn="l">
              <a:defRPr sz="39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Tal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hubiera</a:t>
            </a:r>
            <a:r>
              <a:rPr dirty="0"/>
              <a:t> </a:t>
            </a:r>
            <a:r>
              <a:rPr dirty="0" err="1"/>
              <a:t>bastante</a:t>
            </a:r>
            <a:r>
              <a:rPr dirty="0"/>
              <a:t> </a:t>
            </a:r>
            <a:r>
              <a:rPr dirty="0" err="1"/>
              <a:t>utopismo</a:t>
            </a:r>
            <a:r>
              <a:rPr dirty="0"/>
              <a:t> e </a:t>
            </a:r>
            <a:r>
              <a:rPr dirty="0" err="1"/>
              <a:t>ingenuidad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gran </a:t>
            </a:r>
            <a:r>
              <a:rPr dirty="0" err="1"/>
              <a:t>parte</a:t>
            </a:r>
            <a:r>
              <a:rPr dirty="0"/>
              <a:t> de la </a:t>
            </a:r>
            <a:r>
              <a:rPr dirty="0" err="1"/>
              <a:t>visión</a:t>
            </a:r>
            <a:r>
              <a:rPr dirty="0"/>
              <a:t> del </a:t>
            </a:r>
            <a:r>
              <a:rPr dirty="0" err="1"/>
              <a:t>mundo</a:t>
            </a:r>
            <a:r>
              <a:rPr dirty="0"/>
              <a:t> de Ozanam, al </a:t>
            </a:r>
            <a:r>
              <a:rPr dirty="0" err="1"/>
              <a:t>creer</a:t>
            </a:r>
            <a:r>
              <a:rPr dirty="0"/>
              <a:t> que la </a:t>
            </a:r>
            <a:r>
              <a:rPr dirty="0" err="1"/>
              <a:t>caridad</a:t>
            </a:r>
            <a:r>
              <a:rPr dirty="0"/>
              <a:t> </a:t>
            </a:r>
            <a:r>
              <a:rPr dirty="0" err="1"/>
              <a:t>privada</a:t>
            </a:r>
            <a:r>
              <a:rPr dirty="0"/>
              <a:t> </a:t>
            </a:r>
            <a:r>
              <a:rPr dirty="0" err="1"/>
              <a:t>podría</a:t>
            </a:r>
            <a:r>
              <a:rPr dirty="0"/>
              <a:t> </a:t>
            </a:r>
            <a:r>
              <a:rPr dirty="0" err="1"/>
              <a:t>mejorar</a:t>
            </a:r>
            <a:r>
              <a:rPr dirty="0"/>
              <a:t> </a:t>
            </a:r>
            <a:r>
              <a:rPr dirty="0" err="1"/>
              <a:t>significativamente</a:t>
            </a:r>
            <a:r>
              <a:rPr dirty="0"/>
              <a:t> la </a:t>
            </a:r>
            <a:r>
              <a:rPr dirty="0" err="1"/>
              <a:t>pobreza</a:t>
            </a:r>
            <a:r>
              <a:rPr dirty="0"/>
              <a:t> </a:t>
            </a:r>
            <a:r>
              <a:rPr dirty="0" err="1"/>
              <a:t>estructural</a:t>
            </a:r>
            <a:r>
              <a:rPr dirty="0"/>
              <a:t> </a:t>
            </a:r>
            <a:r>
              <a:rPr dirty="0" err="1"/>
              <a:t>profundamente</a:t>
            </a:r>
            <a:r>
              <a:rPr dirty="0"/>
              <a:t> </a:t>
            </a:r>
            <a:r>
              <a:rPr dirty="0" err="1"/>
              <a:t>arraigada</a:t>
            </a:r>
            <a:r>
              <a:rPr dirty="0"/>
              <a:t>. No obstante, </a:t>
            </a:r>
            <a:r>
              <a:rPr dirty="0" err="1"/>
              <a:t>creía</a:t>
            </a:r>
            <a:r>
              <a:rPr dirty="0"/>
              <a:t> </a:t>
            </a:r>
            <a:r>
              <a:rPr dirty="0" err="1"/>
              <a:t>firmemente</a:t>
            </a:r>
            <a:r>
              <a:rPr dirty="0"/>
              <a:t> que la </a:t>
            </a:r>
            <a:r>
              <a:rPr dirty="0" err="1"/>
              <a:t>práctica</a:t>
            </a:r>
            <a:r>
              <a:rPr dirty="0"/>
              <a:t> </a:t>
            </a:r>
            <a:r>
              <a:rPr dirty="0" err="1"/>
              <a:t>generalizada</a:t>
            </a:r>
            <a:r>
              <a:rPr dirty="0"/>
              <a:t> de la </a:t>
            </a:r>
            <a:r>
              <a:rPr dirty="0" err="1"/>
              <a:t>caridad</a:t>
            </a:r>
            <a:r>
              <a:rPr dirty="0"/>
              <a:t> </a:t>
            </a:r>
            <a:r>
              <a:rPr dirty="0" err="1"/>
              <a:t>directa</a:t>
            </a:r>
            <a:r>
              <a:rPr dirty="0"/>
              <a:t>, personal e individual 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pobres</a:t>
            </a:r>
            <a:r>
              <a:rPr dirty="0"/>
              <a:t> era la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esperanza</a:t>
            </a:r>
            <a:r>
              <a:rPr dirty="0"/>
              <a:t> para </a:t>
            </a:r>
            <a:r>
              <a:rPr dirty="0" err="1"/>
              <a:t>evitar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desastre</a:t>
            </a:r>
            <a:r>
              <a:rPr dirty="0"/>
              <a:t> social.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subTitle" idx="1"/>
          </p:nvPr>
        </p:nvSpPr>
        <p:spPr>
          <a:xfrm>
            <a:off x="381000" y="416867"/>
            <a:ext cx="11417300" cy="60071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Fuentes: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algn="l">
              <a:buSzPct val="100000"/>
              <a:buAutoNum type="arabicPeriod"/>
              <a:defRPr sz="40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500" dirty="0"/>
              <a:t> </a:t>
            </a:r>
            <a:r>
              <a:rPr sz="3500" dirty="0" err="1"/>
              <a:t>Verheyde</a:t>
            </a:r>
            <a:r>
              <a:rPr sz="3500" dirty="0"/>
              <a:t>, Christian (2013-04-02). 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15 días de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oración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con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beato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s-ES" sz="3500" i="1" dirty="0">
                <a:latin typeface="Open Sans Light"/>
                <a:ea typeface="Open Sans Light"/>
                <a:cs typeface="Open Sans Light"/>
                <a:sym typeface="Open Sans Light"/>
              </a:rPr>
              <a:t>Federico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Ozanam</a:t>
            </a:r>
            <a:r>
              <a:rPr sz="3500" dirty="0"/>
              <a:t>. New City Press.</a:t>
            </a:r>
          </a:p>
          <a:p>
            <a:pPr algn="l">
              <a:buSzPct val="100000"/>
              <a:buAutoNum type="arabicPeriod"/>
              <a:defRPr sz="40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Antoine </a:t>
            </a:r>
            <a:r>
              <a:rPr lang="es-ES" sz="3500" i="1" dirty="0">
                <a:latin typeface="Open Sans Light"/>
                <a:ea typeface="Open Sans Light"/>
                <a:cs typeface="Open Sans Light"/>
                <a:sym typeface="Open Sans Light"/>
              </a:rPr>
              <a:t>Federico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Ozanam: La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construcción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de la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buena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sociedad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dirty="0" err="1"/>
              <a:t>por</a:t>
            </a:r>
            <a:r>
              <a:rPr sz="3500" dirty="0"/>
              <a:t> David L. Gregory</a:t>
            </a:r>
          </a:p>
          <a:p>
            <a:pPr algn="l">
              <a:buSzPct val="100000"/>
              <a:buAutoNum type="arabicPeriod"/>
              <a:defRPr sz="40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500" dirty="0"/>
              <a:t> Wikipedia: Federico Ozanam</a:t>
            </a:r>
          </a:p>
          <a:p>
            <a:pPr algn="l">
              <a:buSzPct val="100000"/>
              <a:buAutoNum type="arabicPeriod"/>
              <a:defRPr sz="40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s-ES" sz="3500" i="1" dirty="0">
                <a:latin typeface="Open Sans Light"/>
                <a:ea typeface="Open Sans Light"/>
                <a:cs typeface="Open Sans Light"/>
                <a:sym typeface="Open Sans Light"/>
              </a:rPr>
              <a:t>Federico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Ozanam, gran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apologista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de la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fe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3500" i="1" dirty="0" err="1">
                <a:latin typeface="Open Sans Light"/>
                <a:ea typeface="Open Sans Light"/>
                <a:cs typeface="Open Sans Light"/>
                <a:sym typeface="Open Sans Light"/>
              </a:rPr>
              <a:t>siglo</a:t>
            </a:r>
            <a:r>
              <a:rPr sz="3500" i="1" dirty="0">
                <a:latin typeface="Open Sans Light"/>
                <a:ea typeface="Open Sans Light"/>
                <a:cs typeface="Open Sans Light"/>
                <a:sym typeface="Open Sans Light"/>
              </a:rPr>
              <a:t> XIX </a:t>
            </a:r>
            <a:r>
              <a:rPr sz="3500" dirty="0" err="1"/>
              <a:t>por</a:t>
            </a:r>
            <a:r>
              <a:rPr sz="3500" dirty="0"/>
              <a:t> </a:t>
            </a:r>
            <a:r>
              <a:rPr sz="3500" dirty="0" err="1"/>
              <a:t>el</a:t>
            </a:r>
            <a:r>
              <a:rPr sz="3500" dirty="0"/>
              <a:t> Padre Teodoro </a:t>
            </a:r>
            <a:r>
              <a:rPr sz="3500" dirty="0" err="1"/>
              <a:t>Barquín</a:t>
            </a:r>
            <a:r>
              <a:rPr sz="3500" dirty="0"/>
              <a:t>, C.M.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406400" y="-1003300"/>
            <a:ext cx="5892800" cy="5892800"/>
          </a:xfrm>
          <a:prstGeom prst="ellipse">
            <a:avLst/>
          </a:prstGeom>
          <a:solidFill>
            <a:srgbClr val="4B4A13">
              <a:alpha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subTitle" sz="quarter" idx="1"/>
          </p:nvPr>
        </p:nvSpPr>
        <p:spPr>
          <a:xfrm>
            <a:off x="393700" y="1572567"/>
            <a:ext cx="5905500" cy="73660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FFECD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  <p:sp>
        <p:nvSpPr>
          <p:cNvPr id="155" name="Shape 155"/>
          <p:cNvSpPr/>
          <p:nvPr/>
        </p:nvSpPr>
        <p:spPr>
          <a:xfrm>
            <a:off x="6756400" y="1473200"/>
            <a:ext cx="5892800" cy="5892800"/>
          </a:xfrm>
          <a:prstGeom prst="ellipse">
            <a:avLst/>
          </a:prstGeom>
          <a:solidFill>
            <a:srgbClr val="46C5F0">
              <a:alpha val="29499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7531100" y="4049067"/>
            <a:ext cx="43307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E0EDD4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Acción personal</a:t>
            </a:r>
          </a:p>
        </p:txBody>
      </p:sp>
      <p:sp>
        <p:nvSpPr>
          <p:cNvPr id="157" name="Shape 157"/>
          <p:cNvSpPr/>
          <p:nvPr/>
        </p:nvSpPr>
        <p:spPr>
          <a:xfrm>
            <a:off x="-515" y="203200"/>
            <a:ext cx="1217930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para aliviar la pobreza de los más desfavorecidos.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Ozanam era un </a:t>
            </a:r>
            <a:r>
              <a:rPr dirty="0" err="1"/>
              <a:t>ferviente</a:t>
            </a:r>
            <a:r>
              <a:rPr dirty="0"/>
              <a:t> </a:t>
            </a:r>
            <a:r>
              <a:rPr dirty="0" err="1"/>
              <a:t>defensor</a:t>
            </a:r>
            <a:r>
              <a:rPr dirty="0"/>
              <a:t> de la </a:t>
            </a:r>
            <a:r>
              <a:rPr b="1" dirty="0" err="1"/>
              <a:t>democracia</a:t>
            </a:r>
            <a:r>
              <a:rPr b="1" dirty="0"/>
              <a:t> </a:t>
            </a:r>
            <a:r>
              <a:rPr lang="es-ES" b="1" dirty="0"/>
              <a:t>de inspiración </a:t>
            </a:r>
            <a:r>
              <a:rPr b="1" dirty="0" err="1"/>
              <a:t>católica</a:t>
            </a:r>
            <a:r>
              <a:rPr dirty="0"/>
              <a:t>. </a:t>
            </a:r>
            <a:r>
              <a:rPr dirty="0" err="1"/>
              <a:t>Consideraba</a:t>
            </a:r>
            <a:r>
              <a:rPr dirty="0"/>
              <a:t> que la </a:t>
            </a:r>
            <a:r>
              <a:rPr dirty="0" err="1"/>
              <a:t>Iglesia</a:t>
            </a:r>
            <a:r>
              <a:rPr dirty="0"/>
              <a:t> </a:t>
            </a:r>
            <a:r>
              <a:rPr dirty="0" err="1"/>
              <a:t>debía</a:t>
            </a:r>
            <a:r>
              <a:rPr dirty="0"/>
              <a:t> </a:t>
            </a:r>
            <a:r>
              <a:rPr dirty="0" err="1"/>
              <a:t>adaptarse</a:t>
            </a:r>
            <a:r>
              <a:rPr dirty="0"/>
              <a:t> a las </a:t>
            </a:r>
            <a:r>
              <a:rPr dirty="0" err="1"/>
              <a:t>nuevas</a:t>
            </a:r>
            <a:r>
              <a:rPr dirty="0"/>
              <a:t> </a:t>
            </a:r>
            <a:r>
              <a:rPr dirty="0" err="1"/>
              <a:t>condiciones</a:t>
            </a:r>
            <a:r>
              <a:rPr dirty="0"/>
              <a:t>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derivadas</a:t>
            </a:r>
            <a:r>
              <a:rPr dirty="0"/>
              <a:t> de la </a:t>
            </a:r>
            <a:r>
              <a:rPr dirty="0" err="1"/>
              <a:t>Revolución</a:t>
            </a:r>
            <a:r>
              <a:rPr dirty="0"/>
              <a:t> </a:t>
            </a:r>
            <a:r>
              <a:rPr dirty="0" err="1"/>
              <a:t>Francesa</a:t>
            </a:r>
            <a:r>
              <a:rPr dirty="0"/>
              <a:t>.</a:t>
            </a:r>
          </a:p>
        </p:txBody>
      </p:sp>
      <p:sp>
        <p:nvSpPr>
          <p:cNvPr id="162" name="Shape 16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  <p:bldP spid="16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La idea </a:t>
            </a:r>
            <a:r>
              <a:rPr lang="es-ES" dirty="0" err="1"/>
              <a:t>ponderante</a:t>
            </a:r>
            <a:r>
              <a:rPr lang="es-ES" dirty="0"/>
              <a:t> entonces </a:t>
            </a:r>
            <a:r>
              <a:rPr dirty="0"/>
              <a:t>era que la </a:t>
            </a:r>
            <a:r>
              <a:rPr dirty="0" err="1"/>
              <a:t>Iglesia</a:t>
            </a:r>
            <a:r>
              <a:rPr dirty="0"/>
              <a:t> Católica </a:t>
            </a:r>
            <a:r>
              <a:rPr dirty="0" err="1"/>
              <a:t>había</a:t>
            </a:r>
            <a:r>
              <a:rPr dirty="0"/>
              <a:t> </a:t>
            </a:r>
            <a:r>
              <a:rPr dirty="0" err="1"/>
              <a:t>hecho</a:t>
            </a:r>
            <a:r>
              <a:rPr dirty="0"/>
              <a:t> </a:t>
            </a:r>
            <a:r>
              <a:rPr dirty="0" err="1"/>
              <a:t>mucho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esclavizar</a:t>
            </a:r>
            <a:r>
              <a:rPr dirty="0"/>
              <a:t> que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elevar</a:t>
            </a:r>
            <a:r>
              <a:rPr dirty="0"/>
              <a:t> la </a:t>
            </a:r>
            <a:r>
              <a:rPr dirty="0" err="1"/>
              <a:t>mente</a:t>
            </a:r>
            <a:r>
              <a:rPr dirty="0"/>
              <a:t> </a:t>
            </a:r>
            <a:r>
              <a:rPr dirty="0" err="1"/>
              <a:t>humana</a:t>
            </a:r>
            <a:r>
              <a:rPr dirty="0"/>
              <a:t>.</a:t>
            </a:r>
          </a:p>
        </p:txBody>
      </p:sp>
      <p:sp>
        <p:nvSpPr>
          <p:cNvPr id="167" name="Shape 16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En sus </a:t>
            </a:r>
            <a:r>
              <a:rPr dirty="0" err="1"/>
              <a:t>años</a:t>
            </a:r>
            <a:r>
              <a:rPr dirty="0"/>
              <a:t> de </a:t>
            </a:r>
            <a:r>
              <a:rPr dirty="0" err="1"/>
              <a:t>estudiante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Universidad de </a:t>
            </a:r>
            <a:r>
              <a:rPr dirty="0" err="1"/>
              <a:t>París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Sorbona</a:t>
            </a:r>
            <a:r>
              <a:rPr dirty="0"/>
              <a:t>,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profesores</a:t>
            </a:r>
            <a:r>
              <a:rPr dirty="0"/>
              <a:t> </a:t>
            </a:r>
            <a:r>
              <a:rPr dirty="0" err="1"/>
              <a:t>utilizaban</a:t>
            </a:r>
            <a:r>
              <a:rPr dirty="0"/>
              <a:t> sus cargos </a:t>
            </a:r>
            <a:r>
              <a:rPr dirty="0" err="1"/>
              <a:t>académicos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plataforma</a:t>
            </a:r>
            <a:r>
              <a:rPr dirty="0"/>
              <a:t> para sus ideas </a:t>
            </a:r>
            <a:r>
              <a:rPr dirty="0" err="1"/>
              <a:t>racionalistas</a:t>
            </a:r>
            <a:r>
              <a:rPr dirty="0"/>
              <a:t> </a:t>
            </a:r>
            <a:r>
              <a:rPr lang="es-ES" dirty="0"/>
              <a:t>en </a:t>
            </a:r>
            <a:r>
              <a:rPr dirty="0"/>
              <a:t>contra </a:t>
            </a:r>
            <a:r>
              <a:rPr lang="es-ES" dirty="0"/>
              <a:t>de </a:t>
            </a:r>
            <a:r>
              <a:rPr dirty="0"/>
              <a:t>la </a:t>
            </a:r>
            <a:r>
              <a:rPr dirty="0" err="1"/>
              <a:t>Iglesia</a:t>
            </a:r>
            <a:r>
              <a:rPr dirty="0"/>
              <a:t>.</a:t>
            </a:r>
          </a:p>
        </p:txBody>
      </p:sp>
      <p:sp>
        <p:nvSpPr>
          <p:cNvPr id="172" name="Shape 17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dirty="0"/>
              <a:t>Ante</a:t>
            </a:r>
            <a:r>
              <a:rPr dirty="0"/>
              <a:t> </a:t>
            </a:r>
            <a:r>
              <a:rPr dirty="0" err="1"/>
              <a:t>esa</a:t>
            </a:r>
            <a:r>
              <a:rPr dirty="0"/>
              <a:t> </a:t>
            </a:r>
            <a:r>
              <a:rPr dirty="0" err="1"/>
              <a:t>situación</a:t>
            </a:r>
            <a:r>
              <a:rPr dirty="0"/>
              <a:t>, Federico se </a:t>
            </a:r>
            <a:r>
              <a:rPr dirty="0" err="1"/>
              <a:t>vio</a:t>
            </a:r>
            <a:r>
              <a:rPr dirty="0"/>
              <a:t> </a:t>
            </a:r>
            <a:r>
              <a:rPr lang="es-ES" dirty="0" err="1"/>
              <a:t>movi</a:t>
            </a:r>
            <a:r>
              <a:rPr dirty="0"/>
              <a:t>do a </a:t>
            </a:r>
            <a:r>
              <a:rPr b="1" dirty="0" err="1"/>
              <a:t>luchar</a:t>
            </a:r>
            <a:r>
              <a:rPr b="1" dirty="0"/>
              <a:t> </a:t>
            </a:r>
            <a:r>
              <a:rPr b="1" dirty="0" err="1"/>
              <a:t>por</a:t>
            </a:r>
            <a:r>
              <a:rPr b="1" dirty="0"/>
              <a:t> la </a:t>
            </a:r>
            <a:r>
              <a:rPr b="1" dirty="0" err="1"/>
              <a:t>verdad</a:t>
            </a:r>
            <a:r>
              <a:rPr dirty="0"/>
              <a:t>.  Su </a:t>
            </a:r>
            <a:r>
              <a:rPr dirty="0" err="1"/>
              <a:t>fe</a:t>
            </a:r>
            <a:r>
              <a:rPr dirty="0"/>
              <a:t> le </a:t>
            </a:r>
            <a:r>
              <a:rPr dirty="0" err="1"/>
              <a:t>exigía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actitud</a:t>
            </a:r>
            <a:r>
              <a:rPr dirty="0"/>
              <a:t> </a:t>
            </a:r>
            <a:r>
              <a:rPr dirty="0" err="1"/>
              <a:t>militante</a:t>
            </a:r>
            <a:r>
              <a:rPr dirty="0"/>
              <a:t>. </a:t>
            </a:r>
            <a:r>
              <a:rPr dirty="0" err="1"/>
              <a:t>Supo</a:t>
            </a:r>
            <a:r>
              <a:rPr dirty="0"/>
              <a:t> defender </a:t>
            </a:r>
            <a:r>
              <a:rPr dirty="0" err="1"/>
              <a:t>valientemente</a:t>
            </a:r>
            <a:r>
              <a:rPr dirty="0"/>
              <a:t> las </a:t>
            </a:r>
            <a:r>
              <a:rPr dirty="0" err="1"/>
              <a:t>verdades</a:t>
            </a:r>
            <a:r>
              <a:rPr dirty="0"/>
              <a:t> </a:t>
            </a:r>
            <a:r>
              <a:rPr dirty="0" err="1"/>
              <a:t>fundamentales</a:t>
            </a:r>
            <a:r>
              <a:rPr dirty="0"/>
              <a:t> de la </a:t>
            </a:r>
            <a:r>
              <a:rPr dirty="0" err="1"/>
              <a:t>fe</a:t>
            </a:r>
            <a:r>
              <a:rPr dirty="0"/>
              <a:t>.</a:t>
            </a:r>
          </a:p>
        </p:txBody>
      </p:sp>
      <p:sp>
        <p:nvSpPr>
          <p:cNvPr id="177" name="Shape 177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zanam-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ubTitle" sz="half" idx="1"/>
          </p:nvPr>
        </p:nvSpPr>
        <p:spPr>
          <a:xfrm>
            <a:off x="368300" y="937567"/>
            <a:ext cx="5588000" cy="5676901"/>
          </a:xfrm>
          <a:prstGeom prst="rect">
            <a:avLst/>
          </a:prstGeom>
        </p:spPr>
        <p:txBody>
          <a:bodyPr/>
          <a:lstStyle/>
          <a:p>
            <a:pPr algn="l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r>
              <a:t>En primer lugar, </a:t>
            </a:r>
            <a:r>
              <a:rPr b="1"/>
              <a:t>en sus escritos </a:t>
            </a:r>
            <a:r>
              <a:t>se detuvo en importantes aportaciones del cristianismo histórico y de la Iglesia católica desde los tiempos de Cristo hasta la Edad Media.</a:t>
            </a:r>
          </a:p>
        </p:txBody>
      </p:sp>
      <p:sp>
        <p:nvSpPr>
          <p:cNvPr id="182" name="Shape 182"/>
          <p:cNvSpPr/>
          <p:nvPr/>
        </p:nvSpPr>
        <p:spPr>
          <a:xfrm>
            <a:off x="88900" y="112067"/>
            <a:ext cx="59055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000">
                <a:solidFill>
                  <a:srgbClr val="5A1C00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Visión de la justicia 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dissolve/>
      </p:transition>
    </mc:Choice>
    <mc:Fallback xmlns="" xmlns:ma14="http://schemas.microsoft.com/office/mac/drawingml/2011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1153</Words>
  <Application>Microsoft Macintosh PowerPoint</Application>
  <PresentationFormat>Widescreen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Gill Sans</vt:lpstr>
      <vt:lpstr>Hoefler Text</vt:lpstr>
      <vt:lpstr>Lucida Grande</vt:lpstr>
      <vt:lpstr>Open Sans</vt:lpstr>
      <vt:lpstr>Open Sans Light</vt:lpstr>
      <vt:lpstr>Open Sans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keywords>, docId:58321969F3561ACC5CA713E8041728A6</cp:keywords>
  <cp:lastModifiedBy>Microsoft Office User</cp:lastModifiedBy>
  <cp:revision>3</cp:revision>
  <dcterms:modified xsi:type="dcterms:W3CDTF">2023-11-02T17:30:40Z</dcterms:modified>
</cp:coreProperties>
</file>